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57" r:id="rId5"/>
    <p:sldId id="258" r:id="rId6"/>
    <p:sldId id="259" r:id="rId7"/>
    <p:sldId id="265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4581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Eşleştirme ve Doğru/Yanlış Maddeleri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tr-TR" dirty="0" err="1"/>
              <a:t>Öğr</a:t>
            </a:r>
            <a:r>
              <a:rPr lang="tr-TR" dirty="0"/>
              <a:t>. Üyesi </a:t>
            </a:r>
            <a:r>
              <a:rPr lang="en-US" dirty="0" err="1"/>
              <a:t>Ömer</a:t>
            </a:r>
            <a:r>
              <a:rPr lang="en-US" dirty="0"/>
              <a:t> </a:t>
            </a:r>
            <a:r>
              <a:rPr lang="en-US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Özçelik, D. A. (2013). </a:t>
            </a:r>
            <a:r>
              <a:rPr lang="tr-TR" i="1" dirty="0"/>
              <a:t>Test hazırlama kılavuzu</a:t>
            </a:r>
            <a:r>
              <a:rPr lang="tr-TR" dirty="0"/>
              <a:t>. Ankara: </a:t>
            </a:r>
            <a:r>
              <a:rPr lang="tr-TR" dirty="0" err="1"/>
              <a:t>Pegem</a:t>
            </a:r>
            <a:r>
              <a:rPr lang="tr-TR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895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Eşleştirme Gerektiren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/>
              <a:t>Bu tip sorular, iki grup halinde verilen ve birbiriyle ilgili öğelerin belli bir açıklamaya göre eşleştirilmesini gerektirir. Bu tür eşleştirme sorularında;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*kavramlar, terimler ve onlara ait tanımlar,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*semboller ve adları,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*ilkelerle onların uygulanabileceği durumlar,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*olaylarla, onlara ait kişiler, tarihler ya da geçtiği yerler,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*sorunlar ve onlara ait çözümler gibi birçok davranışı ölçen sorular yapmak olanaklıdır.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03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i="1" dirty="0"/>
              <a:t>Eşleştirme gerektiren maddelerin hazırlanmasında dikkat edilmesi gereken kurallar şunlardır:	</a:t>
            </a:r>
          </a:p>
          <a:p>
            <a:pPr marL="0" indent="0" algn="just">
              <a:buNone/>
            </a:pPr>
            <a:endParaRPr lang="tr-TR" i="1" dirty="0"/>
          </a:p>
          <a:p>
            <a:pPr marL="0" lvl="0" indent="0" algn="just">
              <a:buNone/>
            </a:pPr>
            <a:r>
              <a:rPr lang="tr-TR" dirty="0"/>
              <a:t>*Eşleştirme grubunun yanıtları homojen öğelerden seçilerek hazırlanmış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*Bu gruptaki madde sayısı mümkünse en az 6, en çok 15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*Soru niteliğinde yazılmış cümleler sayfanın sol tarafına, yanıt niteliğinde olanlar ise sağ tarafa yazılmış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*Yanıt boşlukları örnekteki kurala uygun düzenlenmiş olmalıdır. Bu aynı zamanda puanlamayı da kolaylaştıracaktır.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98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tr-TR" dirty="0"/>
              <a:t>*Eşleştirme cümleleri 1, 2, 3 gibi rakamlarla, yanıt ögeleri ise A, B, C gibi harflerle belirtilmiş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*Yanıtların yazıldığı sütun, eğer sözcüklerden oluşuyor ise alfabetik sıraya; rakam, sayı ya da tarihlerden oluşuyor ise büyüklük ya da küçüklük sırasına konulmuş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*Eşleme takımını oluşturan maddeler, aynı sayfada verilmiş olmalıdır.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/>
              <a:t>*Eşleştirmenin başında mutlaka bir yönerge verilmeli ve eşleştirmenin neye göre yapılacağı belirtilmiş olmalıdır.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56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Doğru-Yanlış Maddeleri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Öğrencilerin belli konulardaki doğruları ve yanlışları ayırt edebilme gücünü ölçmek amacıyla geliştirilmiş maddelerdir. Bir testte yer alan bu tip maddelerin bir kısmı doğru, bir kısmı ise yanlış olarak düzenlenmiştir.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6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i="1" dirty="0"/>
              <a:t>Olumsuz Yönleri</a:t>
            </a:r>
          </a:p>
          <a:p>
            <a:pPr marL="0" indent="0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dirty="0"/>
              <a:t>*İki seçenekli olması nedeniyle, bilmeyen öğrencinin tahminle % 50 doğruyu bulma olasılığı vardır. Bu nedenle, bu tip sorularda “</a:t>
            </a:r>
            <a:r>
              <a:rPr lang="tr-TR" i="1" dirty="0"/>
              <a:t>şans başarısı</a:t>
            </a:r>
            <a:r>
              <a:rPr lang="tr-TR" dirty="0"/>
              <a:t>” çok yüksektir.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*Bu maddelerin, öğrencilerin yanlış ve eksik öğrenmelerini, öğrenme güçlüklerini ortaya çıkarma özelliği yoktur.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*Bu tip testlerde, yanlış ifadelerinde kullanılması zorunludur. Ancak eğitim açısından yanlış ifadelere yer vermek, onları vurgulamak sağlıklı bir ölçme yolu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11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*Bazı alanlarda, örneğin özellikle sosyal bilimlerde kesinlikle doğru ya da yanlış ifadeler bulmak çok güçtür. Oysa bu tür maddelerin kesinlikle doğru ya da yanlış olma zorunlulukları vardır.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*Üst düzey zihinsel beceriler bu tür maddelerle ölçülebilir ancak öğrencilerin bu becerileri hakkında çok bilgi verici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4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Olumlu Yönleri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*Bir sınav süresince çok sayıda soru sormak mümkündür.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*Bu tür maddelerin yanıtlanması kolaydır.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*Puanlanması kolaydır.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*Daha yansız puanlanabilir.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00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i="1" dirty="0"/>
              <a:t>Doğru-yanlış maddelerin hazırlanmasında dikkat edilmesi gereken kurallar şunlardır:</a:t>
            </a:r>
          </a:p>
          <a:p>
            <a:pPr marL="0" indent="0" algn="just">
              <a:buNone/>
            </a:pPr>
            <a:endParaRPr lang="tr-TR" i="1" dirty="0"/>
          </a:p>
          <a:p>
            <a:pPr marL="0" indent="0" algn="just">
              <a:buNone/>
            </a:pPr>
            <a:r>
              <a:rPr lang="tr-TR" dirty="0"/>
              <a:t>*Bu tip maddelerde kullanılacak ifadeler ders kitabından ya da öğrencinin bildiği bir kaynaktan aynen alınmamalıdır.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*Basit ve ezbere dayalı bilgileri ölçen maddeler yerine, açıklama, karşılaştırma, yorumlama, genelleme, uygulama vb. davranışları ölçen maddeler hazırlanmış olmalıdır.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i="1" dirty="0"/>
              <a:t>Özçelik, 2013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116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496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Eşleştirme ve Doğru/Yanlış Maddeleri </vt:lpstr>
      <vt:lpstr>Eşleştirme Gerektiren Sorular</vt:lpstr>
      <vt:lpstr>PowerPoint Sunusu</vt:lpstr>
      <vt:lpstr>PowerPoint Sunusu</vt:lpstr>
      <vt:lpstr>Doğru-Yanlış Maddeleri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Neslihan Tuğçe Özyeter</cp:lastModifiedBy>
  <cp:revision>9</cp:revision>
  <dcterms:created xsi:type="dcterms:W3CDTF">2017-05-16T13:19:38Z</dcterms:created>
  <dcterms:modified xsi:type="dcterms:W3CDTF">2022-03-07T09:05:11Z</dcterms:modified>
</cp:coreProperties>
</file>