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256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67" r:id="rId29"/>
    <p:sldId id="368" r:id="rId30"/>
    <p:sldId id="369" r:id="rId31"/>
    <p:sldId id="370" r:id="rId32"/>
    <p:sldId id="371" r:id="rId33"/>
    <p:sldId id="372" r:id="rId34"/>
    <p:sldId id="373" r:id="rId35"/>
    <p:sldId id="374" r:id="rId36"/>
    <p:sldId id="375" r:id="rId37"/>
    <p:sldId id="376" r:id="rId38"/>
    <p:sldId id="377" r:id="rId39"/>
    <p:sldId id="378" r:id="rId40"/>
    <p:sldId id="379" r:id="rId41"/>
    <p:sldId id="380" r:id="rId42"/>
    <p:sldId id="381" r:id="rId43"/>
    <p:sldId id="382" r:id="rId44"/>
    <p:sldId id="383" r:id="rId45"/>
    <p:sldId id="384" r:id="rId46"/>
    <p:sldId id="385" r:id="rId47"/>
    <p:sldId id="386" r:id="rId48"/>
    <p:sldId id="387" r:id="rId49"/>
    <p:sldId id="388" r:id="rId50"/>
    <p:sldId id="389" r:id="rId51"/>
    <p:sldId id="390" r:id="rId52"/>
    <p:sldId id="391" r:id="rId53"/>
    <p:sldId id="392" r:id="rId54"/>
    <p:sldId id="393" r:id="rId55"/>
    <p:sldId id="394" r:id="rId56"/>
    <p:sldId id="395" r:id="rId5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>
      <p:cViewPr varScale="1">
        <p:scale>
          <a:sx n="70" d="100"/>
          <a:sy n="70" d="100"/>
        </p:scale>
        <p:origin x="3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12088-B2D2-4ABB-BBB0-E36C63B593B8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CAD5A-E16E-48AE-9576-C3B6D01A59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95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1863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4589CA-8265-4973-9EF0-62766F14AF74}" type="slidenum">
              <a:rPr lang="tr-TR" smtClean="0"/>
              <a:pPr/>
              <a:t>28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50511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EA2F7-6C7C-44F8-B479-BB95330C9FDF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C7EA3-0398-4760-B905-664CB685686D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4CF0E-9D45-444A-9C4A-1FED0AD14D4B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8F08D-12C6-4E69-9F7E-3203E10E0971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A13F0-51CC-411F-81BA-3C59FBC77A54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2724-8594-4C89-AEC4-C3E2BB66242B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F6C14-E9CC-42AD-BDD4-B7652F906BD1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BEEA7-870F-47EB-AEDC-313854E5F489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A5DEC-C1DA-4B98-82FE-66F86A6FDF30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27ECC-8376-419F-82CD-EA2550D61779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654B5-BE5C-43CA-A7F6-1023CEF9C3D5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C76C40-5398-4D0C-8A24-CC30D6729514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237D00A-C276-4580-9154-54C1CBA222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486600" cy="3168353"/>
          </a:xfrm>
        </p:spPr>
        <p:txBody>
          <a:bodyPr>
            <a:normAutofit fontScale="90000"/>
          </a:bodyPr>
          <a:lstStyle/>
          <a:p>
            <a:pPr algn="ctr"/>
            <a:r>
              <a:rPr lang="tr-TR" smtClean="0"/>
              <a:t/>
            </a:r>
            <a:br>
              <a:rPr lang="tr-TR" smtClean="0"/>
            </a:br>
            <a:r>
              <a:rPr lang="tr-TR" sz="5400" smtClean="0">
                <a:solidFill>
                  <a:srgbClr val="7030A0"/>
                </a:solidFill>
              </a:rPr>
              <a:t> </a:t>
            </a:r>
            <a:r>
              <a:rPr lang="tr-TR" sz="5400" dirty="0" smtClean="0">
                <a:solidFill>
                  <a:srgbClr val="7030A0"/>
                </a:solidFill>
              </a:rPr>
              <a:t/>
            </a:r>
            <a:br>
              <a:rPr lang="tr-TR" sz="5400" dirty="0" smtClean="0">
                <a:solidFill>
                  <a:srgbClr val="7030A0"/>
                </a:solidFill>
              </a:rPr>
            </a:br>
            <a:r>
              <a:rPr lang="tr-TR" sz="5400" dirty="0" smtClean="0">
                <a:solidFill>
                  <a:srgbClr val="7030A0"/>
                </a:solidFill>
              </a:rPr>
              <a:t>YARALANMA, ZEHİRLENME VE DIŞ NEDENLERİ</a:t>
            </a:r>
            <a:endParaRPr lang="tr-TR" sz="5400" dirty="0">
              <a:solidFill>
                <a:srgbClr val="7030A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872208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002060"/>
                </a:solidFill>
              </a:rPr>
              <a:t> </a:t>
            </a:r>
            <a:endParaRPr lang="tr-TR" sz="2800" dirty="0" smtClean="0">
              <a:solidFill>
                <a:srgbClr val="00206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D00A-C276-4580-9154-54C1CBA22224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  <p:sp>
        <p:nvSpPr>
          <p:cNvPr id="69633" name="Rectangle 2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18599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 err="1">
                <a:solidFill>
                  <a:srgbClr val="FF0000"/>
                </a:solidFill>
              </a:rPr>
              <a:t>Neoplazi</a:t>
            </a:r>
            <a:r>
              <a:rPr lang="tr-TR" sz="4000" dirty="0">
                <a:solidFill>
                  <a:srgbClr val="FF0000"/>
                </a:solidFill>
              </a:rPr>
              <a:t> Kodlarının Alfabetik Dizinde Bulunması</a:t>
            </a:r>
          </a:p>
        </p:txBody>
      </p:sp>
      <p:sp>
        <p:nvSpPr>
          <p:cNvPr id="69634" name="Rectangle 3"/>
          <p:cNvSpPr>
            <a:spLocks noGrp="1"/>
          </p:cNvSpPr>
          <p:nvPr>
            <p:ph type="body" idx="4294967295"/>
          </p:nvPr>
        </p:nvSpPr>
        <p:spPr>
          <a:xfrm>
            <a:off x="914400" y="1600200"/>
            <a:ext cx="8229600" cy="5257800"/>
          </a:xfrm>
        </p:spPr>
        <p:txBody>
          <a:bodyPr/>
          <a:lstStyle/>
          <a:p>
            <a:pPr lvl="2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800" i="1" dirty="0" smtClean="0">
                <a:solidFill>
                  <a:srgbClr val="FF0000"/>
                </a:solidFill>
              </a:rPr>
              <a:t>ICD indeks listesi (2.Cilt) içerisinde Neoplazma İndeksi olarak e-kitabın yeni versiyonunda revize edilmiştir.</a:t>
            </a:r>
            <a:endParaRPr lang="tr-TR" sz="2800" dirty="0" smtClean="0"/>
          </a:p>
          <a:p>
            <a:pPr lvl="2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800" dirty="0" smtClean="0"/>
              <a:t>Beş </a:t>
            </a:r>
            <a:r>
              <a:rPr lang="tr-TR" sz="2800" dirty="0"/>
              <a:t>sütun altındaki ana terimler ve alt terimler olarak listelenen spesifik yerler</a:t>
            </a:r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primer</a:t>
            </a:r>
            <a:r>
              <a:rPr lang="tr-TR" dirty="0"/>
              <a:t> </a:t>
            </a:r>
            <a:r>
              <a:rPr lang="tr-TR" dirty="0" err="1"/>
              <a:t>malign</a:t>
            </a:r>
            <a:endParaRPr lang="tr-TR" dirty="0"/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sekonder</a:t>
            </a:r>
            <a:r>
              <a:rPr lang="tr-TR" dirty="0"/>
              <a:t> </a:t>
            </a:r>
            <a:r>
              <a:rPr lang="tr-TR" dirty="0" err="1"/>
              <a:t>malign</a:t>
            </a:r>
            <a:endParaRPr lang="tr-TR" dirty="0"/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in </a:t>
            </a:r>
            <a:r>
              <a:rPr lang="tr-TR" dirty="0" err="1"/>
              <a:t>situ</a:t>
            </a:r>
            <a:endParaRPr lang="tr-TR" dirty="0"/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benign</a:t>
            </a:r>
            <a:endParaRPr lang="tr-TR" dirty="0"/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Belirsiz veya bilinmeyen davranış</a:t>
            </a:r>
          </a:p>
          <a:p>
            <a:pPr lvl="2" eaLnBrk="1" hangingPunct="1">
              <a:buClr>
                <a:srgbClr val="66FF33"/>
              </a:buClr>
              <a:buFont typeface="Arial" charset="0"/>
              <a:buNone/>
            </a:pPr>
            <a:r>
              <a:rPr lang="tr-TR" sz="2800" i="1" dirty="0">
                <a:solidFill>
                  <a:srgbClr val="FF0000"/>
                </a:solidFill>
              </a:rPr>
              <a:t>Unutmayın, bu tablo size morfoloji kodlarını değil yer  kodlarını </a:t>
            </a:r>
            <a:r>
              <a:rPr lang="tr-TR" sz="2800" i="1" dirty="0" smtClean="0">
                <a:solidFill>
                  <a:srgbClr val="FF0000"/>
                </a:solidFill>
              </a:rPr>
              <a:t>sağlar. </a:t>
            </a:r>
            <a:endParaRPr lang="tr-TR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91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Neoplazm</a:t>
            </a:r>
            <a:r>
              <a:rPr lang="tr-TR" dirty="0" smtClean="0">
                <a:solidFill>
                  <a:srgbClr val="FF0000"/>
                </a:solidFill>
              </a:rPr>
              <a:t> Tablosu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eskiden böyle buluyorduk!!!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1198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4583"/>
          <a:stretch>
            <a:fillRect/>
          </a:stretch>
        </p:blipFill>
        <p:spPr bwMode="auto">
          <a:xfrm>
            <a:off x="971600" y="1739936"/>
            <a:ext cx="8172400" cy="511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5D151-8C9D-42CF-AB6D-126FF26B4EC1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2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Neoplazma Tablosu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Yeni Versiyon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E5975-FC87-4DF9-857B-12351223B2CE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 cstate="print"/>
          <a:srcRect b="4984"/>
          <a:stretch>
            <a:fillRect/>
          </a:stretch>
        </p:blipFill>
        <p:spPr bwMode="auto">
          <a:xfrm>
            <a:off x="1043608" y="1628800"/>
            <a:ext cx="8100392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34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  <p:sp>
        <p:nvSpPr>
          <p:cNvPr id="65537" name="Rectangle 2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>
                <a:solidFill>
                  <a:srgbClr val="FF0000"/>
                </a:solidFill>
              </a:rPr>
              <a:t>Lenfatik ve </a:t>
            </a:r>
            <a:r>
              <a:rPr lang="tr-TR" sz="4000" dirty="0" err="1">
                <a:solidFill>
                  <a:srgbClr val="FF0000"/>
                </a:solidFill>
              </a:rPr>
              <a:t>Hematopoietik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4000" dirty="0" err="1">
                <a:solidFill>
                  <a:srgbClr val="FF0000"/>
                </a:solidFill>
              </a:rPr>
              <a:t>Neoplaziler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200" dirty="0">
                <a:solidFill>
                  <a:srgbClr val="FF0000"/>
                </a:solidFill>
              </a:rPr>
              <a:t>(C81-C96)</a:t>
            </a:r>
          </a:p>
        </p:txBody>
      </p:sp>
      <p:sp>
        <p:nvSpPr>
          <p:cNvPr id="65538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04856" cy="5257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Aşağıdaki </a:t>
            </a:r>
            <a:r>
              <a:rPr lang="tr-TR" dirty="0" err="1"/>
              <a:t>neoplazileri</a:t>
            </a:r>
            <a:r>
              <a:rPr lang="tr-TR" dirty="0"/>
              <a:t> içerir:</a:t>
            </a:r>
          </a:p>
          <a:p>
            <a:pPr lvl="2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Lenf </a:t>
            </a:r>
            <a:r>
              <a:rPr lang="tr-TR" dirty="0" err="1"/>
              <a:t>nodları</a:t>
            </a:r>
            <a:endParaRPr lang="tr-TR" dirty="0"/>
          </a:p>
          <a:p>
            <a:pPr lvl="2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Kan hücreleri</a:t>
            </a:r>
          </a:p>
          <a:p>
            <a:pPr lvl="2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Kemik iliği</a:t>
            </a:r>
          </a:p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Lokalize veya yaygın olabilir fakat kodlar yere göre değil morfolojiye göredir, alfabetik indekste morfoloji tipine göre aranır.</a:t>
            </a:r>
          </a:p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Arial" charset="0"/>
              <a:buNone/>
            </a:pPr>
            <a:r>
              <a:rPr lang="tr-TR" dirty="0">
                <a:solidFill>
                  <a:srgbClr val="FF0000"/>
                </a:solidFill>
              </a:rPr>
              <a:t>TANI: </a:t>
            </a:r>
            <a:r>
              <a:rPr lang="tr-TR" dirty="0"/>
              <a:t>Akut </a:t>
            </a:r>
            <a:r>
              <a:rPr lang="tr-TR" dirty="0" err="1"/>
              <a:t>myeloblastik</a:t>
            </a:r>
            <a:r>
              <a:rPr lang="tr-TR" dirty="0"/>
              <a:t> lösemi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b="1" dirty="0">
                <a:solidFill>
                  <a:srgbClr val="FF0000"/>
                </a:solidFill>
              </a:rPr>
              <a:t>C92.00</a:t>
            </a:r>
            <a:r>
              <a:rPr lang="tr-TR" dirty="0"/>
              <a:t> 	Akut </a:t>
            </a:r>
            <a:r>
              <a:rPr lang="tr-TR" dirty="0" err="1"/>
              <a:t>miyeloid</a:t>
            </a:r>
            <a:r>
              <a:rPr lang="tr-TR" dirty="0"/>
              <a:t> lösemi,</a:t>
            </a:r>
            <a:r>
              <a:rPr lang="tr-TR" dirty="0" err="1"/>
              <a:t>remisyon</a:t>
            </a:r>
            <a:r>
              <a:rPr lang="tr-TR" dirty="0"/>
              <a:t> bahsi olmadan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b="1" dirty="0">
                <a:solidFill>
                  <a:srgbClr val="FF0000"/>
                </a:solidFill>
              </a:rPr>
              <a:t>M9872/3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 </a:t>
            </a:r>
            <a:r>
              <a:rPr lang="tr-TR" dirty="0" smtClean="0"/>
              <a:t>Akut </a:t>
            </a:r>
            <a:r>
              <a:rPr lang="tr-TR" dirty="0" err="1"/>
              <a:t>miyeloid</a:t>
            </a:r>
            <a:r>
              <a:rPr lang="tr-TR" dirty="0"/>
              <a:t> lösemi, minimal 	  		</a:t>
            </a:r>
            <a:r>
              <a:rPr lang="tr-TR" dirty="0" err="1"/>
              <a:t>diferansiasyon</a:t>
            </a:r>
            <a:endParaRPr lang="tr-TR" dirty="0"/>
          </a:p>
          <a:p>
            <a:pPr eaLnBrk="1" hangingPunct="1">
              <a:lnSpc>
                <a:spcPct val="9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908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  <p:sp>
        <p:nvSpPr>
          <p:cNvPr id="66561" name="Rectangle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92088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 err="1">
                <a:solidFill>
                  <a:srgbClr val="FF0000"/>
                </a:solidFill>
              </a:rPr>
              <a:t>Malign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4000" dirty="0" err="1">
                <a:solidFill>
                  <a:srgbClr val="FF0000"/>
                </a:solidFill>
              </a:rPr>
              <a:t>İmmünoproliferatif</a:t>
            </a:r>
            <a:r>
              <a:rPr lang="tr-TR" sz="4000" dirty="0">
                <a:solidFill>
                  <a:srgbClr val="FF0000"/>
                </a:solidFill>
              </a:rPr>
              <a:t> Hastalıklarda ve Lösemide </a:t>
            </a:r>
            <a:r>
              <a:rPr lang="tr-TR" sz="4000" dirty="0" err="1">
                <a:solidFill>
                  <a:srgbClr val="FF0000"/>
                </a:solidFill>
              </a:rPr>
              <a:t>Remisyon</a:t>
            </a:r>
            <a:r>
              <a:rPr lang="tr-TR" sz="3600" dirty="0">
                <a:solidFill>
                  <a:srgbClr val="FF0000"/>
                </a:solidFill>
              </a:rPr>
              <a:t> (ACS 0245)</a:t>
            </a:r>
          </a:p>
        </p:txBody>
      </p:sp>
      <p:sp>
        <p:nvSpPr>
          <p:cNvPr id="66562" name="Rectangle 3"/>
          <p:cNvSpPr>
            <a:spLocks noGrp="1"/>
          </p:cNvSpPr>
          <p:nvPr>
            <p:ph type="body" idx="4294967295"/>
          </p:nvPr>
        </p:nvSpPr>
        <p:spPr>
          <a:xfrm>
            <a:off x="899592" y="1628801"/>
            <a:ext cx="7848872" cy="5040288"/>
          </a:xfrm>
        </p:spPr>
        <p:txBody>
          <a:bodyPr>
            <a:normAutofit/>
          </a:bodyPr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Hastalığın </a:t>
            </a:r>
            <a:r>
              <a:rPr lang="tr-TR" dirty="0" err="1"/>
              <a:t>remisyonda</a:t>
            </a:r>
            <a:r>
              <a:rPr lang="tr-TR" dirty="0"/>
              <a:t> olup olmadığını belirtmek üzere bazı kategorilerde 5’inci karakter Avustralya kodu bulunmaktadır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FF0000"/>
                </a:solidFill>
              </a:rPr>
              <a:t>Tam </a:t>
            </a:r>
            <a:r>
              <a:rPr lang="tr-TR" dirty="0" err="1">
                <a:solidFill>
                  <a:srgbClr val="FF0000"/>
                </a:solidFill>
              </a:rPr>
              <a:t>remisyon</a:t>
            </a:r>
            <a:endParaRPr lang="tr-TR" dirty="0">
              <a:solidFill>
                <a:srgbClr val="FF0000"/>
              </a:solidFill>
            </a:endParaRPr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r>
              <a:rPr lang="tr-TR" dirty="0"/>
              <a:t>	Hiçbir belirti kanıtı veya </a:t>
            </a:r>
            <a:r>
              <a:rPr lang="tr-TR" dirty="0" err="1"/>
              <a:t>malignite</a:t>
            </a:r>
            <a:r>
              <a:rPr lang="tr-TR" dirty="0"/>
              <a:t> semptomları bulunmaz, 5’inci karakteri ‘.</a:t>
            </a:r>
            <a:r>
              <a:rPr lang="tr-TR" dirty="0">
                <a:solidFill>
                  <a:srgbClr val="FF0000"/>
                </a:solidFill>
              </a:rPr>
              <a:t>1’</a:t>
            </a:r>
            <a:r>
              <a:rPr lang="tr-TR" dirty="0"/>
              <a:t> olarak atayın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FF0000"/>
                </a:solidFill>
              </a:rPr>
              <a:t>Kısmi </a:t>
            </a:r>
            <a:r>
              <a:rPr lang="tr-TR" dirty="0" err="1">
                <a:solidFill>
                  <a:srgbClr val="FF0000"/>
                </a:solidFill>
              </a:rPr>
              <a:t>remisyon</a:t>
            </a:r>
            <a:endParaRPr lang="tr-TR" dirty="0">
              <a:solidFill>
                <a:srgbClr val="FF0000"/>
              </a:solidFill>
            </a:endParaRPr>
          </a:p>
          <a:p>
            <a:pPr lvl="2" eaLnBrk="1" hangingPunct="1">
              <a:buFont typeface="Arial" charset="0"/>
              <a:buNone/>
            </a:pPr>
            <a:r>
              <a:rPr lang="tr-TR" sz="2800" dirty="0"/>
              <a:t>Hastalık belirtilerinde ve semptomlarında </a:t>
            </a:r>
            <a:r>
              <a:rPr lang="en-US" sz="2800" dirty="0"/>
              <a:t>&gt;</a:t>
            </a:r>
            <a:r>
              <a:rPr lang="tr-TR" sz="2800" dirty="0"/>
              <a:t> %50 azalma var fakat hala aktif hastalık kanıtları mevcuttur, 5’inci karakteri ‘.</a:t>
            </a:r>
            <a:r>
              <a:rPr lang="tr-TR" sz="2800" dirty="0">
                <a:solidFill>
                  <a:srgbClr val="FF0000"/>
                </a:solidFill>
              </a:rPr>
              <a:t>0</a:t>
            </a:r>
            <a:r>
              <a:rPr lang="tr-TR" sz="2800" dirty="0"/>
              <a:t>’olarak atayın</a:t>
            </a:r>
          </a:p>
          <a:p>
            <a:pPr eaLnBrk="1" hangingPunct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02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  <p:sp>
        <p:nvSpPr>
          <p:cNvPr id="67585" name="Rectangle 2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>
                <a:solidFill>
                  <a:srgbClr val="FF0000"/>
                </a:solidFill>
              </a:rPr>
              <a:t>Kişisel habis neoplazma öyküsü (Z85)</a:t>
            </a:r>
          </a:p>
        </p:txBody>
      </p:sp>
      <p:sp>
        <p:nvSpPr>
          <p:cNvPr id="67586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258000" cy="506888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sz="2800" dirty="0"/>
              <a:t>Tam </a:t>
            </a:r>
            <a:r>
              <a:rPr lang="tr-TR" sz="2800" dirty="0" err="1"/>
              <a:t>remisyonun</a:t>
            </a:r>
            <a:r>
              <a:rPr lang="tr-TR" sz="2800" dirty="0"/>
              <a:t> kaydedilmesi ve hastanın </a:t>
            </a:r>
            <a:r>
              <a:rPr lang="tr-TR" sz="2800" dirty="0" err="1"/>
              <a:t>malignite</a:t>
            </a:r>
            <a:r>
              <a:rPr lang="tr-TR" sz="2800" dirty="0"/>
              <a:t> veya tedavinin yan etkileri nedeniyle herhangi bir tedavi görmediğine ilişkin hiçbir kanıt olmaması halinde, mevcut bakım epizodu ile ilgili olduğunda ‘</a:t>
            </a:r>
            <a:r>
              <a:rPr lang="tr-TR" sz="2800" dirty="0" err="1"/>
              <a:t>malignite</a:t>
            </a:r>
            <a:r>
              <a:rPr lang="tr-TR" sz="2800" dirty="0"/>
              <a:t> öyküsü’ için bir kod atanmalıdır (ACS 0002 </a:t>
            </a:r>
            <a:r>
              <a:rPr lang="tr-TR" sz="2800" i="1" dirty="0"/>
              <a:t>Ek </a:t>
            </a:r>
            <a:r>
              <a:rPr lang="tr-TR" sz="2800" i="1" dirty="0" err="1"/>
              <a:t>tanılar</a:t>
            </a:r>
            <a:r>
              <a:rPr lang="tr-TR" sz="2800" dirty="0" err="1"/>
              <a:t>’a</a:t>
            </a:r>
            <a:r>
              <a:rPr lang="tr-TR" sz="2800" dirty="0"/>
              <a:t> uygun olarak</a:t>
            </a:r>
            <a:r>
              <a:rPr lang="tr-TR" sz="2800" dirty="0" smtClean="0"/>
              <a:t>).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624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  <p:sp>
        <p:nvSpPr>
          <p:cNvPr id="68609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258000" cy="1143000"/>
          </a:xfrm>
        </p:spPr>
        <p:txBody>
          <a:bodyPr/>
          <a:lstStyle/>
          <a:p>
            <a:pPr algn="ctr" eaLnBrk="1" hangingPunct="1"/>
            <a:r>
              <a:rPr lang="tr-TR" sz="4800" dirty="0" err="1">
                <a:solidFill>
                  <a:srgbClr val="FF0000"/>
                </a:solidFill>
              </a:rPr>
              <a:t>Lenfoma</a:t>
            </a:r>
            <a:r>
              <a:rPr lang="tr-TR" sz="4800" dirty="0">
                <a:solidFill>
                  <a:srgbClr val="FF0000"/>
                </a:solidFill>
              </a:rPr>
              <a:t> </a:t>
            </a:r>
            <a:r>
              <a:rPr lang="tr-TR" sz="4000" dirty="0">
                <a:solidFill>
                  <a:srgbClr val="FF0000"/>
                </a:solidFill>
              </a:rPr>
              <a:t>(ACS 0222)</a:t>
            </a:r>
          </a:p>
        </p:txBody>
      </p:sp>
      <p:sp>
        <p:nvSpPr>
          <p:cNvPr id="68610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04856" cy="5069160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Vücudun bir organında yerleşik bile olsa, </a:t>
            </a:r>
            <a:r>
              <a:rPr lang="tr-TR" dirty="0" err="1"/>
              <a:t>lenfomalar</a:t>
            </a:r>
            <a:r>
              <a:rPr lang="tr-TR" dirty="0"/>
              <a:t> sistemik hastalık olarak kabul edilir ve metastaz yapmaz. 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Lenfomaların</a:t>
            </a:r>
            <a:r>
              <a:rPr lang="tr-TR" dirty="0"/>
              <a:t> tümü C81-C85’e kodlanmaktadır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Lenfomaların</a:t>
            </a:r>
            <a:r>
              <a:rPr lang="tr-TR" dirty="0"/>
              <a:t> morfolojisi zamanla değişebilir, bu yüzden </a:t>
            </a:r>
            <a:r>
              <a:rPr lang="tr-TR" dirty="0">
                <a:solidFill>
                  <a:srgbClr val="FF0000"/>
                </a:solidFill>
              </a:rPr>
              <a:t>her zaman en son patoloji sonuçlarını </a:t>
            </a:r>
            <a:r>
              <a:rPr lang="tr-TR" dirty="0"/>
              <a:t>ve dokümanlarını kontrol ediniz</a:t>
            </a:r>
          </a:p>
          <a:p>
            <a:pPr eaLnBrk="1" hangingPunct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867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  <p:sp>
        <p:nvSpPr>
          <p:cNvPr id="73729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848872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4000" dirty="0" err="1">
                <a:solidFill>
                  <a:srgbClr val="FF0000"/>
                </a:solidFill>
              </a:rPr>
              <a:t>Neoplazilerin</a:t>
            </a:r>
            <a:r>
              <a:rPr lang="tr-TR" sz="4000" dirty="0">
                <a:solidFill>
                  <a:srgbClr val="FF0000"/>
                </a:solidFill>
              </a:rPr>
              <a:t> Kodlanması Aşamaları:</a:t>
            </a:r>
          </a:p>
        </p:txBody>
      </p:sp>
      <p:sp>
        <p:nvSpPr>
          <p:cNvPr id="73730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76864" cy="5257800"/>
          </a:xfrm>
        </p:spPr>
        <p:txBody>
          <a:bodyPr>
            <a:normAutofit/>
          </a:bodyPr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400" dirty="0"/>
              <a:t>Altı adımdan oluşur: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/>
              <a:t>Ana terimi alfabetik indekste bulun ve morfolojik tip için morfoloji kodunu not ediniz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/>
              <a:t>Spesifik yer için </a:t>
            </a:r>
            <a:r>
              <a:rPr lang="tr-TR" dirty="0" smtClean="0"/>
              <a:t>Neoplazma İndeksi </a:t>
            </a:r>
            <a:r>
              <a:rPr lang="tr-TR" dirty="0"/>
              <a:t>altında bir alt terim arayınız – Eğer varsa, adım 6’ya gidiniz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/>
              <a:t>Eğer alt terimleri bulamazsanız, herhangi çapraz referans açıklamasını izleyin (bakınız, ayrıca bakınız, vs.)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 err="1"/>
              <a:t>Neoplazi</a:t>
            </a:r>
            <a:r>
              <a:rPr lang="tr-TR" dirty="0"/>
              <a:t> </a:t>
            </a:r>
            <a:r>
              <a:rPr lang="tr-TR" dirty="0" smtClean="0"/>
              <a:t>İndeksine dönüp </a:t>
            </a:r>
            <a:r>
              <a:rPr lang="tr-TR" dirty="0"/>
              <a:t>özel yer için alt terimi yerleştirin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 err="1"/>
              <a:t>Neoplazi</a:t>
            </a:r>
            <a:r>
              <a:rPr lang="tr-TR" dirty="0"/>
              <a:t> </a:t>
            </a:r>
            <a:r>
              <a:rPr lang="tr-TR" dirty="0" smtClean="0"/>
              <a:t>İndeksinde ki yere ait uygun </a:t>
            </a:r>
            <a:r>
              <a:rPr lang="tr-TR" dirty="0"/>
              <a:t>kodu belirleyin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/>
              <a:t>Kodu </a:t>
            </a:r>
            <a:r>
              <a:rPr lang="tr-TR" dirty="0" smtClean="0"/>
              <a:t>tabular  </a:t>
            </a:r>
            <a:r>
              <a:rPr lang="tr-TR" dirty="0"/>
              <a:t>listeden kontrol edin</a:t>
            </a:r>
          </a:p>
          <a:p>
            <a:pPr eaLnBrk="1" hangingPunct="1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23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  <p:sp>
        <p:nvSpPr>
          <p:cNvPr id="74754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836712"/>
            <a:ext cx="7632848" cy="5687913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tr-TR" dirty="0">
                <a:solidFill>
                  <a:srgbClr val="7030A0"/>
                </a:solidFill>
              </a:rPr>
              <a:t>TANI: </a:t>
            </a:r>
            <a:r>
              <a:rPr lang="tr-TR" dirty="0"/>
              <a:t>Sağ memenin üst-iç kadranının habis neoplazması,beyin metastazı ile birlikte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>
                <a:solidFill>
                  <a:srgbClr val="7030A0"/>
                </a:solidFill>
              </a:rPr>
              <a:t>  Kodlar: C50.2</a:t>
            </a:r>
            <a:r>
              <a:rPr lang="tr-TR" dirty="0" smtClean="0"/>
              <a:t> </a:t>
            </a:r>
            <a:r>
              <a:rPr lang="tr-TR" dirty="0"/>
              <a:t>Memenin üst-iç kadranının habis </a:t>
            </a:r>
            <a:r>
              <a:rPr lang="tr-TR" dirty="0" smtClean="0"/>
              <a:t> </a:t>
            </a:r>
            <a:r>
              <a:rPr lang="tr-TR" dirty="0"/>
              <a:t>neoplazması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		</a:t>
            </a:r>
            <a:r>
              <a:rPr lang="tr-TR" dirty="0" smtClean="0"/>
              <a:t>      </a:t>
            </a:r>
            <a:r>
              <a:rPr lang="tr-TR" dirty="0" smtClean="0">
                <a:solidFill>
                  <a:srgbClr val="7030A0"/>
                </a:solidFill>
              </a:rPr>
              <a:t>M8140/3</a:t>
            </a:r>
            <a:r>
              <a:rPr lang="tr-TR" dirty="0" smtClean="0"/>
              <a:t> </a:t>
            </a:r>
            <a:r>
              <a:rPr lang="tr-TR" dirty="0" err="1" smtClean="0"/>
              <a:t>Adenokarsinom</a:t>
            </a:r>
            <a:r>
              <a:rPr lang="tr-TR" dirty="0"/>
              <a:t> </a:t>
            </a:r>
            <a:r>
              <a:rPr lang="tr-TR" dirty="0" smtClean="0"/>
              <a:t>NOS/</a:t>
            </a:r>
            <a:r>
              <a:rPr lang="tr-TR" dirty="0" err="1" smtClean="0"/>
              <a:t>Primer</a:t>
            </a:r>
            <a:endParaRPr lang="tr-TR" dirty="0"/>
          </a:p>
          <a:p>
            <a:pPr eaLnBrk="1" hangingPunct="1">
              <a:buFont typeface="Arial" charset="0"/>
              <a:buNone/>
            </a:pPr>
            <a:r>
              <a:rPr lang="tr-TR" dirty="0"/>
              <a:t>		</a:t>
            </a:r>
            <a:r>
              <a:rPr lang="tr-TR" dirty="0" smtClean="0"/>
              <a:t>      </a:t>
            </a:r>
            <a:r>
              <a:rPr lang="tr-TR" dirty="0" smtClean="0">
                <a:solidFill>
                  <a:srgbClr val="7030A0"/>
                </a:solidFill>
              </a:rPr>
              <a:t>C79.3</a:t>
            </a:r>
            <a:r>
              <a:rPr lang="tr-TR" dirty="0" smtClean="0"/>
              <a:t> </a:t>
            </a:r>
            <a:r>
              <a:rPr lang="tr-TR" dirty="0"/>
              <a:t>Beyin ve </a:t>
            </a:r>
            <a:r>
              <a:rPr lang="tr-TR" dirty="0" err="1"/>
              <a:t>serebral</a:t>
            </a:r>
            <a:r>
              <a:rPr lang="tr-TR" dirty="0"/>
              <a:t> </a:t>
            </a:r>
            <a:r>
              <a:rPr lang="tr-TR" dirty="0" err="1"/>
              <a:t>meninkslerin</a:t>
            </a:r>
            <a:r>
              <a:rPr lang="tr-TR" dirty="0"/>
              <a:t> </a:t>
            </a:r>
            <a:r>
              <a:rPr lang="tr-TR" dirty="0" err="1"/>
              <a:t>sekonder</a:t>
            </a:r>
            <a:r>
              <a:rPr lang="tr-TR" dirty="0"/>
              <a:t> habis neoplazması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		</a:t>
            </a:r>
            <a:r>
              <a:rPr lang="tr-TR" dirty="0" smtClean="0"/>
              <a:t>      </a:t>
            </a:r>
            <a:r>
              <a:rPr lang="tr-TR" dirty="0" smtClean="0">
                <a:solidFill>
                  <a:srgbClr val="7030A0"/>
                </a:solidFill>
              </a:rPr>
              <a:t>M8140/6</a:t>
            </a:r>
            <a:r>
              <a:rPr lang="tr-TR" dirty="0" smtClean="0">
                <a:solidFill>
                  <a:srgbClr val="66FF33"/>
                </a:solidFill>
              </a:rPr>
              <a:t> </a:t>
            </a:r>
            <a:r>
              <a:rPr lang="tr-TR" dirty="0" err="1"/>
              <a:t>Adenokarsinom</a:t>
            </a:r>
            <a:r>
              <a:rPr lang="tr-TR" dirty="0"/>
              <a:t> </a:t>
            </a:r>
            <a:r>
              <a:rPr lang="tr-TR" dirty="0" err="1" smtClean="0"/>
              <a:t>metastatik</a:t>
            </a:r>
            <a:r>
              <a:rPr lang="tr-TR" dirty="0"/>
              <a:t> </a:t>
            </a:r>
            <a:r>
              <a:rPr lang="tr-TR" dirty="0" smtClean="0"/>
              <a:t>NOS/</a:t>
            </a:r>
            <a:r>
              <a:rPr lang="tr-TR" dirty="0" err="1" smtClean="0"/>
              <a:t>sekonder</a:t>
            </a:r>
            <a:endParaRPr lang="tr-TR" dirty="0">
              <a:solidFill>
                <a:srgbClr val="66FF33"/>
              </a:solidFill>
            </a:endParaRPr>
          </a:p>
          <a:p>
            <a:pPr eaLnBrk="1" hangingPunct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046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  <p:sp>
        <p:nvSpPr>
          <p:cNvPr id="75777" name="Rectangle 2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18599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200" dirty="0" err="1">
                <a:solidFill>
                  <a:srgbClr val="FF0000"/>
                </a:solidFill>
              </a:rPr>
              <a:t>Neoplazilerle</a:t>
            </a:r>
            <a:r>
              <a:rPr lang="tr-TR" sz="4200" dirty="0">
                <a:solidFill>
                  <a:srgbClr val="FF0000"/>
                </a:solidFill>
              </a:rPr>
              <a:t> İlişkili Komplikasyonlar</a:t>
            </a:r>
          </a:p>
        </p:txBody>
      </p:sp>
      <p:sp>
        <p:nvSpPr>
          <p:cNvPr id="75778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76864" cy="5257800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Hastalar bilinen bir </a:t>
            </a:r>
            <a:r>
              <a:rPr lang="tr-TR" dirty="0" err="1"/>
              <a:t>neoplazinin</a:t>
            </a:r>
            <a:r>
              <a:rPr lang="tr-TR" dirty="0"/>
              <a:t> spesifik komplikasyonlarının tedavisi için yatırıldığı zaman, komplikasyon için kod </a:t>
            </a:r>
            <a:r>
              <a:rPr lang="tr-TR" dirty="0" err="1"/>
              <a:t>Pdx’tir</a:t>
            </a:r>
            <a:r>
              <a:rPr lang="tr-TR" dirty="0"/>
              <a:t> ve </a:t>
            </a:r>
            <a:r>
              <a:rPr lang="tr-TR" dirty="0" err="1"/>
              <a:t>malignite</a:t>
            </a:r>
            <a:r>
              <a:rPr lang="tr-TR" dirty="0"/>
              <a:t> </a:t>
            </a:r>
            <a:r>
              <a:rPr lang="tr-TR" dirty="0" err="1"/>
              <a:t>Adx’tir</a:t>
            </a:r>
            <a:endParaRPr lang="tr-TR" dirty="0"/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endParaRPr lang="tr-TR" dirty="0"/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İstisna: Komplikasyon bir yıldız kodu olduğu zaman, hançer/yıldız kurallarını uygulamalısınız.</a:t>
            </a:r>
          </a:p>
        </p:txBody>
      </p:sp>
    </p:spTree>
    <p:extLst>
      <p:ext uri="{BB962C8B-B14F-4D97-AF65-F5344CB8AC3E}">
        <p14:creationId xmlns:p14="http://schemas.microsoft.com/office/powerpoint/2010/main" val="18634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  <p:sp>
        <p:nvSpPr>
          <p:cNvPr id="50177" name="1 Başlık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/>
          <a:lstStyle/>
          <a:p>
            <a:pPr algn="ctr" eaLnBrk="1" hangingPunct="1"/>
            <a:r>
              <a:rPr lang="tr-TR" dirty="0">
                <a:solidFill>
                  <a:srgbClr val="FF0000"/>
                </a:solidFill>
              </a:rPr>
              <a:t>2) Anatomik Bölge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920880" cy="5068888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Tümörün tutunduğu yeri mümkün olduğunca açık ve detaylı olarak tanımlamak için  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kullanılırlar. Tanımlanmamış </a:t>
            </a:r>
            <a:r>
              <a:rPr lang="tr-TR" kern="1200" dirty="0">
                <a:latin typeface="+mn-lt"/>
                <a:ea typeface="+mn-ea"/>
                <a:cs typeface="+mn-cs"/>
              </a:rPr>
              <a:t>kodları kesinlikle bilgi elde edilemediği durumlar dışında kullanılmamalıdır.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Örn:</a:t>
            </a:r>
            <a:r>
              <a:rPr lang="tr-TR" kern="1200" dirty="0">
                <a:latin typeface="+mn-lt"/>
                <a:ea typeface="+mn-ea"/>
                <a:cs typeface="+mn-cs"/>
              </a:rPr>
              <a:t> Göğüste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malign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neoplazi</a:t>
            </a: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C50.0  Meme başı ve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areolanın</a:t>
            </a:r>
            <a:r>
              <a:rPr lang="tr-TR" kern="1200" dirty="0">
                <a:latin typeface="+mn-lt"/>
                <a:ea typeface="+mn-ea"/>
                <a:cs typeface="+mn-cs"/>
              </a:rPr>
              <a:t> habis neoplazması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C50.1  Memenin merkezi kısmının habis neoplazması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C50.2  Memenin üst-iç kadranının habis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neopazması</a:t>
            </a: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	Özellikle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primer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malign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neoplazilerde</a:t>
            </a:r>
            <a:r>
              <a:rPr lang="tr-TR" kern="1200" dirty="0">
                <a:latin typeface="+mn-lt"/>
                <a:ea typeface="+mn-ea"/>
                <a:cs typeface="+mn-cs"/>
              </a:rPr>
              <a:t> bölge açıkça belirtilmeli ve kodlanmalıdır.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Sekonder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neoplazilerde</a:t>
            </a:r>
            <a:r>
              <a:rPr lang="tr-TR" kern="1200" dirty="0">
                <a:latin typeface="+mn-lt"/>
                <a:ea typeface="+mn-ea"/>
                <a:cs typeface="+mn-cs"/>
              </a:rPr>
              <a:t> bölgeler daha az spesifiktir.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09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704856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Radyoterapi (0229 )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6802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92088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900" dirty="0"/>
              <a:t>Habis durumlar nedeniyle radyoterapi gören, </a:t>
            </a:r>
            <a:r>
              <a:rPr lang="tr-TR" sz="2900" b="1" dirty="0"/>
              <a:t>birden fazla gün </a:t>
            </a:r>
            <a:r>
              <a:rPr lang="tr-TR" sz="2900" dirty="0"/>
              <a:t>için hastaneye yatırılan hastaların (bir başka deyişle, yatış tarihlerinden sonraki bir tarihte taburcu edilen hastalar) habis durumu ana tanı olarak sıralanmalı ve [1786] ila [1799] </a:t>
            </a:r>
            <a:r>
              <a:rPr lang="tr-TR" sz="2900" i="1" dirty="0"/>
              <a:t>Radyasyon onkoloji prosedürleri </a:t>
            </a:r>
            <a:r>
              <a:rPr lang="tr-TR" sz="2900" dirty="0"/>
              <a:t>bloklarından uygun radyasyon onkoloji prosedürü kodu ile kodlanmalıdır.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900" dirty="0"/>
              <a:t> Herhangi bir </a:t>
            </a:r>
            <a:r>
              <a:rPr lang="tr-TR" sz="2900" b="1" dirty="0"/>
              <a:t>günlük </a:t>
            </a:r>
            <a:r>
              <a:rPr lang="tr-TR" sz="2900" dirty="0"/>
              <a:t>radyoterapi yatışının (aynı gün hastaneye yatırma ve taburcu etme) olması halinde, Avustralya standartlarından farklı olarak ülkemiz için geliştirdiğimiz </a:t>
            </a:r>
            <a:r>
              <a:rPr lang="tr-TR" sz="2900" dirty="0" err="1">
                <a:solidFill>
                  <a:srgbClr val="7030A0"/>
                </a:solidFill>
              </a:rPr>
              <a:t>İBaG</a:t>
            </a:r>
            <a:r>
              <a:rPr lang="tr-TR" sz="2900" dirty="0">
                <a:solidFill>
                  <a:srgbClr val="7030A0"/>
                </a:solidFill>
              </a:rPr>
              <a:t> grubu içerisinde yapılan her seans için bir frekans olarak girilecektir.</a:t>
            </a:r>
          </a:p>
        </p:txBody>
      </p:sp>
    </p:spTree>
    <p:extLst>
      <p:ext uri="{BB962C8B-B14F-4D97-AF65-F5344CB8AC3E}">
        <p14:creationId xmlns:p14="http://schemas.microsoft.com/office/powerpoint/2010/main" val="178448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  <p:sp>
        <p:nvSpPr>
          <p:cNvPr id="77825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274638"/>
            <a:ext cx="7992888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Kemoterapi (0044)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7826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412875"/>
            <a:ext cx="7776864" cy="544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 dirty="0" smtClean="0">
                <a:solidFill>
                  <a:srgbClr val="7030A0"/>
                </a:solidFill>
              </a:rPr>
              <a:t>Neoplazma kemoterapisi için günlük bakım epizotları:</a:t>
            </a:r>
            <a:r>
              <a:rPr lang="tr-TR" sz="2800" dirty="0" smtClean="0">
                <a:solidFill>
                  <a:srgbClr val="7030A0"/>
                </a:solidFill>
              </a:rPr>
              <a:t> </a:t>
            </a:r>
            <a:r>
              <a:rPr lang="tr-TR" sz="2800" dirty="0" smtClean="0"/>
              <a:t>Hastanın aynı gün hastaneye yatırılıp taburcu edildiği, neoplazma veya neoplazma ile ilişkili bir duruma yönelik </a:t>
            </a:r>
            <a:r>
              <a:rPr lang="tr-TR" sz="2800" dirty="0" smtClean="0">
                <a:solidFill>
                  <a:srgbClr val="FF0000"/>
                </a:solidFill>
              </a:rPr>
              <a:t>kemoterapi bakım epizotları için </a:t>
            </a:r>
            <a:r>
              <a:rPr lang="tr-TR" sz="2800" dirty="0" err="1" smtClean="0">
                <a:solidFill>
                  <a:srgbClr val="FF0000"/>
                </a:solidFill>
              </a:rPr>
              <a:t>İBaG</a:t>
            </a:r>
            <a:r>
              <a:rPr lang="tr-TR" sz="2800" dirty="0" smtClean="0">
                <a:solidFill>
                  <a:srgbClr val="FF0000"/>
                </a:solidFill>
              </a:rPr>
              <a:t> grubundan yapılan her seans başına bir frekans verilecektir.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 dirty="0" smtClean="0">
                <a:solidFill>
                  <a:srgbClr val="7030A0"/>
                </a:solidFill>
              </a:rPr>
              <a:t>Neoplazma dışındaki durumlara yönelik kemoterapi için günlük bakım epizotları: </a:t>
            </a:r>
            <a:r>
              <a:rPr lang="tr-TR" sz="2800" dirty="0" smtClean="0"/>
              <a:t>Hastanın aynı gün hastaneye yatırılıp taburcu edildiği, neoplazma dışındaki durumlara yönelik kemoterapi bakım epizotları için aşağıdaki kodları atayın: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          • Duruma ilişkin bir kod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          • Uygun işlem kodu.</a:t>
            </a:r>
          </a:p>
          <a:p>
            <a:pPr eaLnBrk="1" hangingPunct="1">
              <a:lnSpc>
                <a:spcPct val="80000"/>
              </a:lnSpc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959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  <p:sp>
        <p:nvSpPr>
          <p:cNvPr id="79874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124744"/>
            <a:ext cx="7704856" cy="5256584"/>
          </a:xfrm>
        </p:spPr>
        <p:txBody>
          <a:bodyPr/>
          <a:lstStyle/>
          <a:p>
            <a:pPr eaLnBrk="1" hangingPunct="1">
              <a:buNone/>
            </a:pPr>
            <a:r>
              <a:rPr lang="tr-TR" b="1" dirty="0" smtClean="0">
                <a:solidFill>
                  <a:srgbClr val="7030A0"/>
                </a:solidFill>
              </a:rPr>
              <a:t>    Kemoterapi </a:t>
            </a:r>
            <a:r>
              <a:rPr lang="tr-TR" b="1" dirty="0">
                <a:solidFill>
                  <a:srgbClr val="7030A0"/>
                </a:solidFill>
              </a:rPr>
              <a:t>için birden fazla gün süren bakım epizotları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/>
              <a:t>Kemoterapi için birden fazla gün süren bakım epizotlarına, kemoterapi tedavisi gerektiren duruma ilişkin bir ana tanı kodu ve uygun işlem kodu atanmalıdır.</a:t>
            </a:r>
          </a:p>
        </p:txBody>
      </p:sp>
    </p:spTree>
    <p:extLst>
      <p:ext uri="{BB962C8B-B14F-4D97-AF65-F5344CB8AC3E}">
        <p14:creationId xmlns:p14="http://schemas.microsoft.com/office/powerpoint/2010/main" val="46974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  <p:sp>
        <p:nvSpPr>
          <p:cNvPr id="80897" name="Rectangle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776864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/>
              <a:t/>
            </a:r>
            <a:br>
              <a:rPr lang="tr-TR" sz="4000" b="1" dirty="0"/>
            </a:br>
            <a:r>
              <a:rPr lang="tr-TR" sz="4000" b="1" dirty="0">
                <a:solidFill>
                  <a:srgbClr val="FF0000"/>
                </a:solidFill>
              </a:rPr>
              <a:t>Kemoterapi işlem kodlaması</a:t>
            </a:r>
            <a:r>
              <a:rPr lang="tr-TR" sz="4000" b="1" dirty="0"/>
              <a:t/>
            </a:r>
            <a:br>
              <a:rPr lang="tr-TR" sz="4000" b="1" dirty="0"/>
            </a:br>
            <a:endParaRPr lang="tr-TR" sz="4000" b="1" dirty="0"/>
          </a:p>
        </p:txBody>
      </p:sp>
      <p:sp>
        <p:nvSpPr>
          <p:cNvPr id="80898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600200"/>
            <a:ext cx="7560840" cy="47811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/>
              <a:t>Bir bakım epizodunda hastaya birkaç kez </a:t>
            </a:r>
            <a:r>
              <a:rPr lang="tr-TR" dirty="0" err="1"/>
              <a:t>farmakoterapi</a:t>
            </a:r>
            <a:r>
              <a:rPr lang="tr-TR" dirty="0"/>
              <a:t> uygulanması ve aynı işlem kodunun geçerli olması halinde, işlem kodunu yalnızca bir kez atayın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65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  <p:sp>
        <p:nvSpPr>
          <p:cNvPr id="81922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052736"/>
            <a:ext cx="7704856" cy="54726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b="1" dirty="0" smtClean="0">
                <a:solidFill>
                  <a:srgbClr val="7030A0"/>
                </a:solidFill>
              </a:rPr>
              <a:t>Örnek 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b="1" dirty="0" smtClean="0"/>
              <a:t>    </a:t>
            </a:r>
            <a:r>
              <a:rPr lang="tr-TR" sz="2800" dirty="0"/>
              <a:t>Hasta, meme kanseri sebebiyle on iki günden uzun sürecek bir kemoterapi seyri için hastaneye yatırılmıştır. </a:t>
            </a:r>
            <a:r>
              <a:rPr lang="tr-TR" sz="2800" dirty="0" err="1"/>
              <a:t>İntravenöz</a:t>
            </a:r>
            <a:r>
              <a:rPr lang="tr-TR" sz="2800" dirty="0"/>
              <a:t> kemoterapi (5FU) uygulanmıştır.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/>
              <a:t> Neler kodlanmalıdır?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/>
              <a:t>               C50.- </a:t>
            </a:r>
            <a:r>
              <a:rPr lang="tr-TR" sz="2800" i="1" dirty="0"/>
              <a:t>Memenin habis neoplazması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/>
              <a:t>               M8010/3 </a:t>
            </a:r>
            <a:r>
              <a:rPr lang="tr-TR" sz="2800" i="1" dirty="0" err="1"/>
              <a:t>Karsinoma</a:t>
            </a:r>
            <a:r>
              <a:rPr lang="tr-TR" sz="2800" i="1" dirty="0"/>
              <a:t> NOS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/>
              <a:t>               96199-00 [1920] </a:t>
            </a:r>
            <a:r>
              <a:rPr lang="tr-TR" sz="2800" i="1" dirty="0" err="1"/>
              <a:t>İntravenöz</a:t>
            </a:r>
            <a:r>
              <a:rPr lang="tr-TR" sz="2800" i="1" dirty="0"/>
              <a:t> farmakolojik ajan uygulaması, </a:t>
            </a:r>
            <a:r>
              <a:rPr lang="tr-TR" sz="2800" i="1" dirty="0" err="1"/>
              <a:t>antineoplastik</a:t>
            </a:r>
            <a:r>
              <a:rPr lang="tr-TR" sz="2800" i="1" dirty="0"/>
              <a:t> ajan</a:t>
            </a:r>
          </a:p>
        </p:txBody>
      </p:sp>
    </p:spTree>
    <p:extLst>
      <p:ext uri="{BB962C8B-B14F-4D97-AF65-F5344CB8AC3E}">
        <p14:creationId xmlns:p14="http://schemas.microsoft.com/office/powerpoint/2010/main" val="240856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  <p:sp>
        <p:nvSpPr>
          <p:cNvPr id="82946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764704"/>
            <a:ext cx="7776864" cy="583264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b="1" dirty="0" smtClean="0">
                <a:solidFill>
                  <a:srgbClr val="7030A0"/>
                </a:solidFill>
              </a:rPr>
              <a:t>Örnek: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b="1" dirty="0" smtClean="0"/>
              <a:t>    </a:t>
            </a:r>
            <a:r>
              <a:rPr lang="tr-TR" dirty="0"/>
              <a:t>Hasta, prostat kanseri için günlük kemoterapi amacıyla hastaneye yatırılmıştır.Hastaya </a:t>
            </a:r>
            <a:r>
              <a:rPr lang="tr-TR" dirty="0" err="1"/>
              <a:t>intravenöz</a:t>
            </a:r>
            <a:r>
              <a:rPr lang="tr-TR" dirty="0"/>
              <a:t> </a:t>
            </a:r>
            <a:r>
              <a:rPr lang="tr-TR" dirty="0" err="1"/>
              <a:t>siklofosfamid</a:t>
            </a:r>
            <a:r>
              <a:rPr lang="tr-TR" dirty="0"/>
              <a:t> verilmiş ve hasta aynı gün taburcu edilmiştir.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dirty="0"/>
              <a:t>    Neler kodlanacaktır?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dirty="0"/>
              <a:t>    Bu hasta seansı </a:t>
            </a:r>
            <a:r>
              <a:rPr lang="tr-TR" b="1" dirty="0" err="1"/>
              <a:t>İBaG</a:t>
            </a:r>
            <a:r>
              <a:rPr lang="tr-TR" dirty="0"/>
              <a:t> içerisinde frekans olarak ele alınacak. TİG veri kodlaması yapılmayacaktır!!!!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tr-TR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930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417638"/>
          </a:xfrm>
        </p:spPr>
        <p:txBody>
          <a:bodyPr>
            <a:norm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</a:rPr>
              <a:t>Kan ve Kan Yapıcı Organların Hastalıkları ve </a:t>
            </a:r>
            <a:r>
              <a:rPr lang="tr-TR" sz="2800" dirty="0" err="1" smtClean="0">
                <a:solidFill>
                  <a:srgbClr val="FF0000"/>
                </a:solidFill>
              </a:rPr>
              <a:t>İmmün</a:t>
            </a:r>
            <a:r>
              <a:rPr lang="tr-TR" sz="2800" dirty="0" smtClean="0">
                <a:solidFill>
                  <a:srgbClr val="FF0000"/>
                </a:solidFill>
              </a:rPr>
              <a:t> Sistem İle İlgili Belirli Bozukluklar (D50-D89)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/>
          <a:lstStyle/>
          <a:p>
            <a:pPr lvl="1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b="1" dirty="0" smtClean="0">
                <a:solidFill>
                  <a:srgbClr val="7030A0"/>
                </a:solidFill>
              </a:rPr>
              <a:t>Anemi (D50-D65)</a:t>
            </a:r>
          </a:p>
          <a:p>
            <a:pPr lvl="2" algn="just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dirty="0" smtClean="0"/>
              <a:t>Hiçbir spesifik ACS (</a:t>
            </a:r>
            <a:r>
              <a:rPr lang="tr-TR" sz="3000" dirty="0" err="1" smtClean="0"/>
              <a:t>standartı</a:t>
            </a:r>
            <a:r>
              <a:rPr lang="tr-TR" sz="3000" dirty="0" smtClean="0"/>
              <a:t>) yoktur.</a:t>
            </a:r>
          </a:p>
          <a:p>
            <a:pPr lvl="2" algn="just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dirty="0" smtClean="0"/>
              <a:t>Farklı anemi tipleri için farklı kodlar vardır. </a:t>
            </a:r>
          </a:p>
          <a:p>
            <a:pPr lvl="2" algn="just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dirty="0" smtClean="0"/>
              <a:t>Kodlamadan önce anemi bir </a:t>
            </a:r>
            <a:r>
              <a:rPr lang="tr-TR" sz="3000" dirty="0" err="1" smtClean="0"/>
              <a:t>klinisyen</a:t>
            </a:r>
            <a:r>
              <a:rPr lang="tr-TR" sz="3000" dirty="0" smtClean="0"/>
              <a:t> tarafından belgelenmelidir </a:t>
            </a:r>
          </a:p>
          <a:p>
            <a:pPr lvl="2" algn="just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dirty="0" smtClean="0"/>
              <a:t> </a:t>
            </a:r>
            <a:r>
              <a:rPr lang="tr-TR" sz="3000" dirty="0" smtClean="0">
                <a:solidFill>
                  <a:srgbClr val="FF0000"/>
                </a:solidFill>
              </a:rPr>
              <a:t>Anemiyi hemoglobin sonucuna göre kodlamayın.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5D151-8C9D-42CF-AB6D-126FF26B4EC1}" type="slidenum">
              <a:rPr lang="tr-TR" smtClean="0"/>
              <a:pPr>
                <a:defRPr/>
              </a:pPr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344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sz="4000" dirty="0" smtClean="0">
                <a:solidFill>
                  <a:srgbClr val="FF0000"/>
                </a:solidFill>
              </a:rPr>
              <a:t>Kan Transfüzyonları (ACS 0302)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/>
              <a:t>Kan nakilleri veya kan ürünlerinin </a:t>
            </a:r>
            <a:r>
              <a:rPr lang="tr-TR" sz="2800" dirty="0" err="1" smtClean="0"/>
              <a:t>infüzyonları</a:t>
            </a:r>
            <a:r>
              <a:rPr lang="tr-TR" sz="2800" dirty="0" smtClean="0"/>
              <a:t>, gerçekleştirildikleri </a:t>
            </a:r>
            <a:r>
              <a:rPr lang="tr-TR" sz="2800" b="1" dirty="0" smtClean="0"/>
              <a:t>her durumda </a:t>
            </a:r>
            <a:r>
              <a:rPr lang="tr-TR" sz="2800" dirty="0" smtClean="0"/>
              <a:t>kodlanmalıdır.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/>
              <a:t>Aynı kan ürününün aynı bakım epizodunda birden fazla nakli yapılırsa, bu durum yalnızca tek prosedür kodu ile belirtilmelidir.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/>
              <a:t>Bakım epizodunda birden  fazla tipte kan ürünü nakledilirse, bu farklı ürünler uygun kodlarla kodlanmalıdır.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793C3-65AB-4CC2-9F39-7A6D5304EF3A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03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980728"/>
            <a:ext cx="7715200" cy="561662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/>
              <a:t>    </a:t>
            </a:r>
            <a:r>
              <a:rPr lang="tr-TR" sz="2800" b="1" dirty="0" smtClean="0">
                <a:solidFill>
                  <a:srgbClr val="7030A0"/>
                </a:solidFill>
              </a:rPr>
              <a:t>Örnek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Hastaya, bakım epizodunda üç kez paket hücre nakledilmiştir.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     Cevap: 13706-02 [1893] </a:t>
            </a:r>
            <a:r>
              <a:rPr lang="tr-TR" sz="2800" i="1" dirty="0" smtClean="0"/>
              <a:t>Paket hücre nakli, </a:t>
            </a:r>
            <a:r>
              <a:rPr lang="tr-TR" sz="2800" dirty="0" smtClean="0"/>
              <a:t>yalnızca bir kez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>
                <a:solidFill>
                  <a:srgbClr val="7030A0"/>
                </a:solidFill>
              </a:rPr>
              <a:t>    Örnek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Hastaya, bakım epizodunda paket hücre ve gama </a:t>
            </a:r>
            <a:r>
              <a:rPr lang="tr-TR" sz="2800" dirty="0" err="1" smtClean="0"/>
              <a:t>globulin</a:t>
            </a:r>
            <a:r>
              <a:rPr lang="tr-TR" sz="2800" dirty="0" smtClean="0"/>
              <a:t> nakledilmiştir.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Cevap: 13706-02 [1893] </a:t>
            </a:r>
            <a:r>
              <a:rPr lang="tr-TR" sz="2800" i="1" dirty="0" smtClean="0"/>
              <a:t>Paket hücre nakli </a:t>
            </a:r>
            <a:r>
              <a:rPr lang="tr-TR" sz="2800" dirty="0" smtClean="0"/>
              <a:t>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             13706-05 [1893] </a:t>
            </a:r>
            <a:r>
              <a:rPr lang="tr-TR" sz="2800" i="1" dirty="0" smtClean="0"/>
              <a:t>Gama </a:t>
            </a:r>
            <a:r>
              <a:rPr lang="tr-TR" sz="2800" i="1" dirty="0" err="1" smtClean="0"/>
              <a:t>globulin</a:t>
            </a:r>
            <a:r>
              <a:rPr lang="tr-TR" sz="2800" i="1" dirty="0" smtClean="0"/>
              <a:t> nakli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9776-202A-4728-8D8D-28E8A94F66AD}" type="slidenum">
              <a:rPr lang="tr-TR" smtClean="0"/>
              <a:pPr>
                <a:defRPr/>
              </a:pPr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87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rgbClr val="FF0000"/>
                </a:solidFill>
              </a:rPr>
              <a:t>Anormal </a:t>
            </a:r>
            <a:r>
              <a:rPr lang="tr-TR" sz="4000" dirty="0" err="1" smtClean="0">
                <a:solidFill>
                  <a:srgbClr val="FF0000"/>
                </a:solidFill>
              </a:rPr>
              <a:t>Koagülasyon</a:t>
            </a:r>
            <a:r>
              <a:rPr lang="tr-TR" sz="4000" dirty="0" smtClean="0">
                <a:solidFill>
                  <a:srgbClr val="FF0000"/>
                </a:solidFill>
              </a:rPr>
              <a:t> Profili </a:t>
            </a:r>
            <a:br>
              <a:rPr lang="tr-TR" sz="4000" dirty="0" smtClean="0">
                <a:solidFill>
                  <a:srgbClr val="FF0000"/>
                </a:solidFill>
              </a:rPr>
            </a:br>
            <a:r>
              <a:rPr lang="tr-TR" sz="4000" dirty="0" smtClean="0">
                <a:solidFill>
                  <a:srgbClr val="FF0000"/>
                </a:solidFill>
              </a:rPr>
              <a:t>(</a:t>
            </a:r>
            <a:r>
              <a:rPr lang="tr-TR" sz="3200" dirty="0" smtClean="0">
                <a:solidFill>
                  <a:srgbClr val="FF0000"/>
                </a:solidFill>
              </a:rPr>
              <a:t>ACS 0303)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00200"/>
            <a:ext cx="81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err="1" smtClean="0"/>
              <a:t>Antikoagülan</a:t>
            </a:r>
            <a:r>
              <a:rPr lang="tr-TR" sz="2800" dirty="0" smtClean="0"/>
              <a:t> ajanları kullanan hastaların, </a:t>
            </a:r>
            <a:r>
              <a:rPr lang="tr-TR" sz="2800" dirty="0" err="1" smtClean="0"/>
              <a:t>antikoagülan</a:t>
            </a:r>
            <a:r>
              <a:rPr lang="tr-TR" sz="2800" dirty="0" smtClean="0"/>
              <a:t> (</a:t>
            </a:r>
            <a:r>
              <a:rPr lang="tr-TR" sz="2800" dirty="0" err="1" smtClean="0"/>
              <a:t>warfarin</a:t>
            </a:r>
            <a:r>
              <a:rPr lang="tr-TR" sz="2800" dirty="0" smtClean="0"/>
              <a:t>) düzeylerinin ameliyat öncesi veya sonrasında dengelenmesi için sıklıkla hastaneye yatmaları gerekir.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Hastaların </a:t>
            </a:r>
            <a:r>
              <a:rPr lang="tr-TR" sz="2800" dirty="0" err="1" smtClean="0"/>
              <a:t>antikoagülan</a:t>
            </a:r>
            <a:r>
              <a:rPr lang="tr-TR" sz="2800" dirty="0" smtClean="0"/>
              <a:t> düzeylerinin (örneğin; </a:t>
            </a:r>
            <a:r>
              <a:rPr lang="tr-TR" sz="2800" dirty="0" err="1" smtClean="0"/>
              <a:t>warfarin</a:t>
            </a:r>
            <a:r>
              <a:rPr lang="tr-TR" sz="2800" dirty="0" smtClean="0"/>
              <a:t>, </a:t>
            </a:r>
            <a:r>
              <a:rPr lang="tr-TR" sz="2800" dirty="0" err="1" smtClean="0"/>
              <a:t>heparin</a:t>
            </a:r>
            <a:r>
              <a:rPr lang="tr-TR" sz="2800" dirty="0" smtClean="0"/>
              <a:t>, </a:t>
            </a:r>
            <a:r>
              <a:rPr lang="tr-TR" sz="2800" dirty="0" err="1" smtClean="0"/>
              <a:t>clexane</a:t>
            </a:r>
            <a:r>
              <a:rPr lang="tr-TR" sz="2800" dirty="0" smtClean="0"/>
              <a:t> ve </a:t>
            </a:r>
            <a:r>
              <a:rPr lang="tr-TR" sz="2800" dirty="0" err="1" smtClean="0"/>
              <a:t>fragmin</a:t>
            </a:r>
            <a:r>
              <a:rPr lang="tr-TR" sz="2800" dirty="0" smtClean="0"/>
              <a:t>) cerrahi girişim öncesinde dengelenmesi amacıyla hastaneye yatırılmaları halinde veya bir hastanın hastanede yatış süresi </a:t>
            </a:r>
            <a:r>
              <a:rPr lang="tr-TR" sz="2800" dirty="0" err="1" smtClean="0"/>
              <a:t>postoperatif</a:t>
            </a:r>
            <a:r>
              <a:rPr lang="tr-TR" sz="2800" dirty="0" smtClean="0"/>
              <a:t> dengeleme amacıyla uzatıldığında </a:t>
            </a:r>
            <a:r>
              <a:rPr lang="tr-TR" sz="2800" dirty="0" smtClean="0">
                <a:solidFill>
                  <a:srgbClr val="FF0000"/>
                </a:solidFill>
              </a:rPr>
              <a:t>Z92.1 </a:t>
            </a:r>
            <a:r>
              <a:rPr lang="tr-TR" sz="2800" i="1" dirty="0" smtClean="0">
                <a:solidFill>
                  <a:srgbClr val="FF0000"/>
                </a:solidFill>
              </a:rPr>
              <a:t>Kişisel </a:t>
            </a:r>
            <a:r>
              <a:rPr lang="tr-TR" sz="2800" i="1" dirty="0" err="1" smtClean="0">
                <a:solidFill>
                  <a:srgbClr val="FF0000"/>
                </a:solidFill>
              </a:rPr>
              <a:t>antikoagülan</a:t>
            </a:r>
            <a:r>
              <a:rPr lang="tr-TR" sz="2800" i="1" dirty="0" smtClean="0">
                <a:solidFill>
                  <a:srgbClr val="FF0000"/>
                </a:solidFill>
              </a:rPr>
              <a:t> uzun dönem (mevcut) kullanımı </a:t>
            </a:r>
            <a:r>
              <a:rPr lang="tr-TR" sz="2800" i="1" dirty="0" err="1" smtClean="0">
                <a:solidFill>
                  <a:srgbClr val="FF0000"/>
                </a:solidFill>
              </a:rPr>
              <a:t>öyküsü</a:t>
            </a:r>
            <a:r>
              <a:rPr lang="tr-TR" sz="2800" dirty="0" err="1" smtClean="0">
                <a:solidFill>
                  <a:srgbClr val="FF0000"/>
                </a:solidFill>
              </a:rPr>
              <a:t>’nü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/>
              <a:t>ek kod olarak atayın.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31AB0-32C2-4949-801E-ADE1839C7985}" type="slidenum">
              <a:rPr lang="tr-TR" smtClean="0"/>
              <a:pPr>
                <a:defRPr/>
              </a:pPr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31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  <p:sp>
        <p:nvSpPr>
          <p:cNvPr id="57345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704856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b="1" dirty="0" err="1" smtClean="0">
                <a:solidFill>
                  <a:srgbClr val="FF0000"/>
                </a:solidFill>
              </a:rPr>
              <a:t>Malignitenin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Rekürensi</a:t>
            </a:r>
            <a:r>
              <a:rPr lang="tr-TR" b="1" dirty="0" smtClean="0">
                <a:solidFill>
                  <a:srgbClr val="FF0000"/>
                </a:solidFill>
              </a:rPr>
              <a:t> (0237)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7346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92088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/>
              <a:t>Daha önce yok edilmiş olan </a:t>
            </a:r>
            <a:r>
              <a:rPr lang="tr-TR" sz="2800" dirty="0" err="1"/>
              <a:t>primer</a:t>
            </a:r>
            <a:r>
              <a:rPr lang="tr-TR" sz="2800" dirty="0"/>
              <a:t> </a:t>
            </a:r>
            <a:r>
              <a:rPr lang="tr-TR" sz="2800" dirty="0" err="1"/>
              <a:t>malignite</a:t>
            </a:r>
            <a:r>
              <a:rPr lang="tr-TR" sz="2800" dirty="0"/>
              <a:t> yinelemişse, C00-C75’ten uygun kodu kullanarak </a:t>
            </a:r>
            <a:r>
              <a:rPr lang="tr-TR" sz="2800" b="1" dirty="0"/>
              <a:t>ilk </a:t>
            </a:r>
            <a:r>
              <a:rPr lang="tr-TR" sz="2800" b="1" dirty="0" err="1"/>
              <a:t>primer</a:t>
            </a:r>
            <a:r>
              <a:rPr lang="tr-TR" sz="2800" b="1" dirty="0"/>
              <a:t> bölgeyi kodlayın</a:t>
            </a:r>
            <a:r>
              <a:rPr lang="tr-TR" sz="2800" dirty="0"/>
              <a:t>. Belirtilen </a:t>
            </a:r>
            <a:r>
              <a:rPr lang="tr-TR" sz="2800" dirty="0" err="1"/>
              <a:t>sekonder</a:t>
            </a:r>
            <a:r>
              <a:rPr lang="tr-TR" sz="2800" dirty="0"/>
              <a:t> bölgeleri de kodlayın.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b="1" dirty="0" smtClean="0"/>
              <a:t>     </a:t>
            </a:r>
            <a:r>
              <a:rPr lang="tr-TR" sz="2800" b="1" dirty="0" smtClean="0">
                <a:solidFill>
                  <a:srgbClr val="7030A0"/>
                </a:solidFill>
              </a:rPr>
              <a:t>Örnek :</a:t>
            </a:r>
            <a:endParaRPr lang="tr-TR" sz="2800" b="1" dirty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    Hastaya </a:t>
            </a:r>
            <a:r>
              <a:rPr lang="tr-TR" sz="2800" dirty="0"/>
              <a:t>1996’da </a:t>
            </a:r>
            <a:r>
              <a:rPr lang="tr-TR" sz="2800" dirty="0" err="1"/>
              <a:t>karsinoma</a:t>
            </a:r>
            <a:r>
              <a:rPr lang="tr-TR" sz="2800" dirty="0"/>
              <a:t> sebebiyle bir </a:t>
            </a:r>
            <a:r>
              <a:rPr lang="tr-TR" sz="2800" dirty="0" err="1"/>
              <a:t>sigmoid</a:t>
            </a:r>
            <a:r>
              <a:rPr lang="tr-TR" sz="2800" dirty="0"/>
              <a:t> </a:t>
            </a:r>
            <a:r>
              <a:rPr lang="tr-TR" sz="2800" dirty="0" err="1"/>
              <a:t>kolektomi</a:t>
            </a:r>
            <a:r>
              <a:rPr lang="tr-TR" sz="2800" dirty="0"/>
              <a:t> yapılmıştır; bugün, </a:t>
            </a:r>
            <a:r>
              <a:rPr lang="tr-TR" sz="2800" dirty="0" err="1"/>
              <a:t>karsinoma</a:t>
            </a:r>
            <a:r>
              <a:rPr lang="tr-TR" sz="2800" dirty="0"/>
              <a:t> rektumda yinelemektedir.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     Kodlar</a:t>
            </a:r>
            <a:r>
              <a:rPr lang="tr-TR" sz="2800" dirty="0"/>
              <a:t>: C18.7 </a:t>
            </a:r>
            <a:r>
              <a:rPr lang="tr-TR" sz="2800" i="1" dirty="0" err="1"/>
              <a:t>Sigmoid</a:t>
            </a:r>
            <a:r>
              <a:rPr lang="tr-TR" sz="2800" i="1" dirty="0"/>
              <a:t> kolonun habis neoplazması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800" dirty="0"/>
              <a:t>                  M8010/3 </a:t>
            </a:r>
            <a:r>
              <a:rPr lang="tr-TR" sz="2800" i="1" dirty="0" err="1"/>
              <a:t>Karsinoma</a:t>
            </a:r>
            <a:r>
              <a:rPr lang="tr-TR" sz="2800" i="1" dirty="0"/>
              <a:t> NOS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800" i="1" dirty="0"/>
              <a:t>                  +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800" i="1" dirty="0"/>
              <a:t>                  rektumdaki </a:t>
            </a:r>
            <a:r>
              <a:rPr lang="tr-TR" sz="2800" i="1" dirty="0" err="1"/>
              <a:t>karsinoma</a:t>
            </a:r>
            <a:r>
              <a:rPr lang="tr-TR" sz="2800" i="1" dirty="0"/>
              <a:t> da ek tanı olarak kodlanacak</a:t>
            </a:r>
          </a:p>
        </p:txBody>
      </p:sp>
    </p:spTree>
    <p:extLst>
      <p:ext uri="{BB962C8B-B14F-4D97-AF65-F5344CB8AC3E}">
        <p14:creationId xmlns:p14="http://schemas.microsoft.com/office/powerpoint/2010/main" val="16360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Hastaların aşağıdaki durumlar için hastaneye yatırılması ve tedavi görmesi halinde: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• kararsız INR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• aşırı </a:t>
            </a:r>
            <a:r>
              <a:rPr lang="tr-TR" sz="2800" dirty="0" err="1" smtClean="0"/>
              <a:t>warfarinizasyon</a:t>
            </a:r>
            <a:endParaRPr lang="tr-TR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• uzamış kanama süresi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• anormal kanama süresi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FF0000"/>
                </a:solidFill>
              </a:rPr>
              <a:t>D68.3 </a:t>
            </a:r>
            <a:r>
              <a:rPr lang="tr-TR" sz="2800" i="1" dirty="0" smtClean="0">
                <a:solidFill>
                  <a:srgbClr val="FF0000"/>
                </a:solidFill>
              </a:rPr>
              <a:t>Dolaşımdaki </a:t>
            </a:r>
            <a:r>
              <a:rPr lang="tr-TR" sz="2800" i="1" dirty="0" err="1" smtClean="0">
                <a:solidFill>
                  <a:srgbClr val="FF0000"/>
                </a:solidFill>
              </a:rPr>
              <a:t>antikoagülanlara</a:t>
            </a:r>
            <a:r>
              <a:rPr lang="tr-TR" sz="2800" i="1" dirty="0" smtClean="0">
                <a:solidFill>
                  <a:srgbClr val="FF0000"/>
                </a:solidFill>
              </a:rPr>
              <a:t> bağlı </a:t>
            </a:r>
            <a:r>
              <a:rPr lang="tr-TR" sz="2800" i="1" dirty="0" err="1" smtClean="0">
                <a:solidFill>
                  <a:srgbClr val="FF0000"/>
                </a:solidFill>
              </a:rPr>
              <a:t>hemorajik</a:t>
            </a:r>
            <a:r>
              <a:rPr lang="tr-TR" sz="2800" i="1" dirty="0" smtClean="0">
                <a:solidFill>
                  <a:srgbClr val="FF0000"/>
                </a:solidFill>
              </a:rPr>
              <a:t> </a:t>
            </a:r>
            <a:r>
              <a:rPr lang="tr-TR" sz="2800" i="1" dirty="0" err="1" smtClean="0">
                <a:solidFill>
                  <a:srgbClr val="FF0000"/>
                </a:solidFill>
              </a:rPr>
              <a:t>bozukluk</a:t>
            </a:r>
            <a:r>
              <a:rPr lang="tr-TR" sz="2800" dirty="0" err="1" smtClean="0">
                <a:solidFill>
                  <a:srgbClr val="FF0000"/>
                </a:solidFill>
              </a:rPr>
              <a:t>’u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/>
              <a:t>atayın.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Bir hasta yetersiz </a:t>
            </a:r>
            <a:r>
              <a:rPr lang="tr-TR" sz="2800" dirty="0" err="1" smtClean="0"/>
              <a:t>warfarinizasyon</a:t>
            </a:r>
            <a:r>
              <a:rPr lang="tr-TR" sz="2800" dirty="0" smtClean="0"/>
              <a:t> tedavisi için hastaneye yatırıldığında, D68.8 </a:t>
            </a:r>
            <a:r>
              <a:rPr lang="tr-TR" sz="2800" i="1" dirty="0" smtClean="0"/>
              <a:t>Diğer tanımlanmış </a:t>
            </a:r>
            <a:r>
              <a:rPr lang="tr-TR" sz="2800" i="1" dirty="0" err="1" smtClean="0"/>
              <a:t>koagülasyon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bozuklukları</a:t>
            </a:r>
            <a:r>
              <a:rPr lang="tr-TR" sz="2800" dirty="0" err="1" smtClean="0"/>
              <a:t>’nı</a:t>
            </a:r>
            <a:r>
              <a:rPr lang="tr-TR" sz="2800" dirty="0" smtClean="0"/>
              <a:t> atayın.</a:t>
            </a:r>
          </a:p>
          <a:p>
            <a:pPr eaLnBrk="1" hangingPunct="1">
              <a:lnSpc>
                <a:spcPct val="80000"/>
              </a:lnSpc>
            </a:pPr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58B27-FA4B-4418-B6D0-04F5D7E81BE1}" type="slidenum">
              <a:rPr lang="tr-TR" smtClean="0"/>
              <a:pPr>
                <a:defRPr/>
              </a:pPr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7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908720"/>
            <a:ext cx="8100392" cy="594928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dirty="0" smtClean="0"/>
              <a:t>    </a:t>
            </a:r>
            <a:r>
              <a:rPr lang="tr-TR" sz="2400" b="1" dirty="0" smtClean="0">
                <a:solidFill>
                  <a:srgbClr val="7030A0"/>
                </a:solidFill>
              </a:rPr>
              <a:t>Örnek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     Hasta uzun süredir </a:t>
            </a:r>
            <a:r>
              <a:rPr lang="tr-TR" sz="2400" dirty="0" err="1" smtClean="0"/>
              <a:t>antikoagülan</a:t>
            </a:r>
            <a:r>
              <a:rPr lang="tr-TR" sz="2400" dirty="0" smtClean="0"/>
              <a:t> kullanmaktadır ve </a:t>
            </a:r>
            <a:r>
              <a:rPr lang="tr-TR" sz="2400" dirty="0" err="1" smtClean="0"/>
              <a:t>heparinizasyon</a:t>
            </a:r>
            <a:r>
              <a:rPr lang="tr-TR" sz="2400" dirty="0" smtClean="0"/>
              <a:t> </a:t>
            </a:r>
            <a:r>
              <a:rPr lang="tr-TR" sz="2400" dirty="0" err="1" smtClean="0"/>
              <a:t>TURP’sinden</a:t>
            </a:r>
            <a:r>
              <a:rPr lang="tr-TR" sz="2400" dirty="0" smtClean="0"/>
              <a:t> bir gün önce hastaneye yatırılmıştır.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    Kodlar Z92.1 </a:t>
            </a:r>
            <a:r>
              <a:rPr lang="tr-TR" sz="2400" i="1" dirty="0" smtClean="0"/>
              <a:t>Kişisel </a:t>
            </a:r>
            <a:r>
              <a:rPr lang="tr-TR" sz="2400" i="1" dirty="0" err="1" smtClean="0"/>
              <a:t>antikoagülan</a:t>
            </a:r>
            <a:r>
              <a:rPr lang="tr-TR" sz="2400" i="1" dirty="0" smtClean="0"/>
              <a:t> uzun dönem (mevcut) kullanımı öyküsü </a:t>
            </a:r>
            <a:r>
              <a:rPr lang="tr-TR" sz="2400" dirty="0" smtClean="0"/>
              <a:t>(ek kod olarak)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dirty="0" smtClean="0">
                <a:solidFill>
                  <a:srgbClr val="7030A0"/>
                </a:solidFill>
              </a:rPr>
              <a:t>    Örnek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     Hastanın bir DVT öyküsü bulunmaktadır, son iki yıldır </a:t>
            </a:r>
            <a:r>
              <a:rPr lang="tr-TR" sz="2400" dirty="0" err="1" smtClean="0"/>
              <a:t>warfarin</a:t>
            </a:r>
            <a:r>
              <a:rPr lang="tr-TR" sz="2400" dirty="0" smtClean="0"/>
              <a:t> tedavisi görmüştür ve bir CABG için hastaneye yatırılmıştır. Ameliyat sonrasında </a:t>
            </a:r>
            <a:r>
              <a:rPr lang="tr-TR" sz="2400" dirty="0" err="1" smtClean="0"/>
              <a:t>warfarin</a:t>
            </a:r>
            <a:r>
              <a:rPr lang="tr-TR" sz="2400" dirty="0" smtClean="0"/>
              <a:t> dengelenirken taburcu edilme tarihi gecikmiştir.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    Kodlar: Z92.1 </a:t>
            </a:r>
            <a:r>
              <a:rPr lang="tr-TR" sz="2400" i="1" dirty="0" smtClean="0"/>
              <a:t>Kişisel </a:t>
            </a:r>
            <a:r>
              <a:rPr lang="tr-TR" sz="2400" i="1" dirty="0" err="1" smtClean="0"/>
              <a:t>antikoagülan</a:t>
            </a:r>
            <a:r>
              <a:rPr lang="tr-TR" sz="2400" i="1" dirty="0" smtClean="0"/>
              <a:t> uzun dönem (mevcut) kullanımı öyküsü </a:t>
            </a:r>
            <a:r>
              <a:rPr lang="tr-TR" sz="2400" dirty="0" smtClean="0"/>
              <a:t>(ek kod olarak)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FAB47-ED6B-4539-BF82-28F488BA889D}" type="slidenum">
              <a:rPr lang="tr-TR" smtClean="0"/>
              <a:pPr>
                <a:defRPr/>
              </a:pPr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81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rgbClr val="FF0000"/>
                </a:solidFill>
              </a:rPr>
              <a:t>Endokrin, ve </a:t>
            </a:r>
            <a:r>
              <a:rPr lang="tr-TR" sz="4000" dirty="0" err="1" smtClean="0">
                <a:solidFill>
                  <a:srgbClr val="FF0000"/>
                </a:solidFill>
              </a:rPr>
              <a:t>Metabolik</a:t>
            </a:r>
            <a:r>
              <a:rPr lang="tr-TR" sz="4000" dirty="0" smtClean="0">
                <a:solidFill>
                  <a:srgbClr val="FF0000"/>
                </a:solidFill>
              </a:rPr>
              <a:t> Hastalıklar</a:t>
            </a:r>
            <a:br>
              <a:rPr lang="tr-TR" sz="4000" dirty="0" smtClean="0">
                <a:solidFill>
                  <a:srgbClr val="FF0000"/>
                </a:solidFill>
              </a:rPr>
            </a:br>
            <a:r>
              <a:rPr lang="tr-TR" sz="4000" dirty="0" smtClean="0">
                <a:solidFill>
                  <a:srgbClr val="FF0000"/>
                </a:solidFill>
              </a:rPr>
              <a:t> (E00-E89)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556792"/>
            <a:ext cx="8172400" cy="5301208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900" b="1" dirty="0" smtClean="0">
                <a:solidFill>
                  <a:srgbClr val="FF0000"/>
                </a:solidFill>
              </a:rPr>
              <a:t>     </a:t>
            </a:r>
            <a:r>
              <a:rPr lang="tr-TR" sz="2800" b="1" dirty="0" smtClean="0">
                <a:solidFill>
                  <a:srgbClr val="FF0000"/>
                </a:solidFill>
              </a:rPr>
              <a:t>Bozulmuş </a:t>
            </a:r>
            <a:r>
              <a:rPr lang="tr-TR" sz="2800" b="1" dirty="0" err="1" smtClean="0">
                <a:solidFill>
                  <a:srgbClr val="FF0000"/>
                </a:solidFill>
              </a:rPr>
              <a:t>Glukoz</a:t>
            </a:r>
            <a:r>
              <a:rPr lang="tr-TR" sz="2800" b="1" dirty="0" smtClean="0">
                <a:solidFill>
                  <a:srgbClr val="FF0000"/>
                </a:solidFill>
              </a:rPr>
              <a:t> Regülasyonu (401)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Bozulmuş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toleransı (IGT) normal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</a:t>
            </a:r>
            <a:r>
              <a:rPr lang="tr-TR" sz="2800" dirty="0" err="1" smtClean="0"/>
              <a:t>homeostaz</a:t>
            </a:r>
            <a:r>
              <a:rPr lang="tr-TR" sz="2800" dirty="0" smtClean="0"/>
              <a:t> ile diyabet arasında, değişmeden kalabilen veya normal duruma geri dönebilen (bu duruma daha az rastlanır) ara ve </a:t>
            </a:r>
            <a:r>
              <a:rPr lang="tr-TR" sz="2800" dirty="0" err="1" smtClean="0"/>
              <a:t>tranzisyonel</a:t>
            </a:r>
            <a:r>
              <a:rPr lang="tr-TR" sz="2800" dirty="0" smtClean="0"/>
              <a:t> anormal </a:t>
            </a:r>
            <a:r>
              <a:rPr lang="tr-TR" sz="2800" dirty="0" err="1" smtClean="0"/>
              <a:t>metabolik</a:t>
            </a:r>
            <a:r>
              <a:rPr lang="tr-TR" sz="2800" dirty="0" smtClean="0"/>
              <a:t> durumları belirtir.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İleride diyabete dönüşme riskinin dışında, IGR (özellikle IGT) bulunan hastalar önemli </a:t>
            </a:r>
            <a:r>
              <a:rPr lang="tr-TR" sz="2800" dirty="0" err="1" smtClean="0"/>
              <a:t>kardiyovasküler</a:t>
            </a:r>
            <a:r>
              <a:rPr lang="tr-TR" sz="2800" dirty="0" smtClean="0"/>
              <a:t> komplikasyonlara, diyabetli hastalar kadar açıktır.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  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    Bozulmuş glikoz regülasyonu (BGR):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tr-TR" sz="2800" b="1" dirty="0" smtClean="0"/>
              <a:t>  </a:t>
            </a:r>
            <a:r>
              <a:rPr lang="tr-TR" sz="2800" dirty="0" smtClean="0"/>
              <a:t>OGTT Testinin 2.saatinde kan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konsantrasyonunun 140-199mg /</a:t>
            </a:r>
            <a:r>
              <a:rPr lang="tr-TR" sz="2800" dirty="0" err="1" smtClean="0"/>
              <a:t>dl</a:t>
            </a:r>
            <a:r>
              <a:rPr lang="tr-TR" sz="2800" dirty="0" smtClean="0"/>
              <a:t> arasında olması)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66"/>
              </a:buClr>
              <a:buFontTx/>
              <a:buNone/>
              <a:defRPr/>
            </a:pPr>
            <a:r>
              <a:rPr lang="tr-TR" dirty="0" smtClean="0"/>
              <a:t> OGTT 2.saati 200 ve üzeri ise, açlık kan </a:t>
            </a:r>
            <a:r>
              <a:rPr lang="tr-TR" dirty="0" err="1" smtClean="0"/>
              <a:t>glukozu</a:t>
            </a:r>
            <a:r>
              <a:rPr lang="tr-TR" dirty="0" smtClean="0"/>
              <a:t> 110-126 </a:t>
            </a:r>
            <a:r>
              <a:rPr lang="tr-TR" dirty="0" err="1" smtClean="0"/>
              <a:t>arasınsa</a:t>
            </a:r>
            <a:r>
              <a:rPr lang="tr-TR" dirty="0" smtClean="0"/>
              <a:t> ise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2800" dirty="0" smtClean="0"/>
              <a:t>   </a:t>
            </a:r>
            <a:r>
              <a:rPr lang="tr-TR" sz="2800" b="1" dirty="0" smtClean="0">
                <a:solidFill>
                  <a:srgbClr val="FF0000"/>
                </a:solidFill>
              </a:rPr>
              <a:t>DM</a:t>
            </a:r>
            <a:r>
              <a:rPr lang="tr-TR" sz="2800" dirty="0" smtClean="0">
                <a:solidFill>
                  <a:srgbClr val="FF0000"/>
                </a:solidFill>
              </a:rPr>
              <a:t>: </a:t>
            </a:r>
            <a:r>
              <a:rPr lang="tr-TR" sz="2800" dirty="0" smtClean="0"/>
              <a:t>açlık kan </a:t>
            </a:r>
            <a:r>
              <a:rPr lang="tr-TR" sz="2800" dirty="0" err="1" smtClean="0"/>
              <a:t>glukozu</a:t>
            </a:r>
            <a:r>
              <a:rPr lang="tr-TR" sz="2800" dirty="0" smtClean="0"/>
              <a:t> 126mg/</a:t>
            </a:r>
            <a:r>
              <a:rPr lang="tr-TR" sz="2800" dirty="0" err="1" smtClean="0"/>
              <a:t>dl</a:t>
            </a:r>
            <a:r>
              <a:rPr lang="tr-TR" sz="2800" dirty="0" smtClean="0"/>
              <a:t> ve üzeri ise,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66"/>
              </a:buClr>
              <a:buFontTx/>
              <a:buNone/>
              <a:defRPr/>
            </a:pPr>
            <a:r>
              <a:rPr lang="tr-TR" dirty="0" smtClean="0"/>
              <a:t>      Rastgele ölçülen kan </a:t>
            </a:r>
            <a:r>
              <a:rPr lang="tr-TR" dirty="0" err="1" smtClean="0"/>
              <a:t>glukozu</a:t>
            </a:r>
            <a:r>
              <a:rPr lang="tr-TR" dirty="0" smtClean="0"/>
              <a:t> </a:t>
            </a:r>
            <a:r>
              <a:rPr lang="tr-TR" dirty="0" err="1" smtClean="0"/>
              <a:t>nun</a:t>
            </a:r>
            <a:r>
              <a:rPr lang="tr-TR" dirty="0" smtClean="0"/>
              <a:t> 200mg/</a:t>
            </a:r>
            <a:r>
              <a:rPr lang="tr-TR" dirty="0" err="1" smtClean="0"/>
              <a:t>dl</a:t>
            </a:r>
            <a:r>
              <a:rPr lang="tr-TR" dirty="0" smtClean="0"/>
              <a:t> ve üzeri 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66"/>
              </a:buClr>
              <a:buFontTx/>
              <a:buNone/>
              <a:defRPr/>
            </a:pPr>
            <a:r>
              <a:rPr lang="tr-TR" dirty="0" smtClean="0"/>
              <a:t>     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2512F-7A4C-4332-868C-73FBC8EB2CA5}" type="slidenum">
              <a:rPr lang="tr-TR" smtClean="0"/>
              <a:pPr>
                <a:defRPr/>
              </a:pPr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1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b="1" dirty="0" err="1" smtClean="0">
                <a:solidFill>
                  <a:srgbClr val="FF0000"/>
                </a:solidFill>
              </a:rPr>
              <a:t>Diabetes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Mellitus</a:t>
            </a:r>
            <a:endParaRPr lang="tr-TR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268413"/>
            <a:ext cx="8172400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 smtClean="0"/>
              <a:t>Her diyabet biçimi, hasta bakımı üzerinde sonuçları olan özel özellikler taşır.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dirty="0" smtClean="0"/>
              <a:t>     Bu sınıflandırmadaki </a:t>
            </a:r>
            <a:r>
              <a:rPr lang="tr-TR" sz="2400" dirty="0" err="1" smtClean="0"/>
              <a:t>diabetes</a:t>
            </a:r>
            <a:r>
              <a:rPr lang="tr-TR" sz="2400" dirty="0" smtClean="0"/>
              <a:t> </a:t>
            </a:r>
            <a:r>
              <a:rPr lang="tr-TR" sz="2400" dirty="0" err="1" smtClean="0"/>
              <a:t>mellitus</a:t>
            </a:r>
            <a:r>
              <a:rPr lang="tr-TR" sz="2400" dirty="0" smtClean="0"/>
              <a:t> kategorileri şunlardır: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b="1" dirty="0" smtClean="0"/>
              <a:t>Tip 1 diyabet: </a:t>
            </a:r>
            <a:r>
              <a:rPr lang="tr-TR" sz="2400" dirty="0" smtClean="0"/>
              <a:t>daha önce, </a:t>
            </a:r>
            <a:r>
              <a:rPr lang="tr-TR" sz="2400" dirty="0" err="1" smtClean="0"/>
              <a:t>insülin</a:t>
            </a:r>
            <a:r>
              <a:rPr lang="tr-TR" sz="2400" dirty="0" smtClean="0"/>
              <a:t> bağımlı </a:t>
            </a:r>
            <a:r>
              <a:rPr lang="tr-TR" sz="2400" dirty="0" err="1" smtClean="0"/>
              <a:t>diabetes</a:t>
            </a:r>
            <a:r>
              <a:rPr lang="tr-TR" sz="2400" dirty="0" smtClean="0"/>
              <a:t> </a:t>
            </a:r>
            <a:r>
              <a:rPr lang="tr-TR" sz="2400" dirty="0" err="1" smtClean="0"/>
              <a:t>mellitus</a:t>
            </a:r>
            <a:r>
              <a:rPr lang="tr-TR" sz="2400" dirty="0" smtClean="0"/>
              <a:t> olarak ifade edilen diyabet (IDDM)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400" b="1" dirty="0" smtClean="0"/>
              <a:t>Tip 2 diyabet: </a:t>
            </a:r>
            <a:r>
              <a:rPr lang="tr-TR" sz="2400" dirty="0" smtClean="0"/>
              <a:t>daha önce, </a:t>
            </a:r>
            <a:r>
              <a:rPr lang="tr-TR" sz="2400" dirty="0" err="1" smtClean="0"/>
              <a:t>insülin</a:t>
            </a:r>
            <a:r>
              <a:rPr lang="tr-TR" sz="2400" dirty="0" smtClean="0"/>
              <a:t> bağımlı olmayan </a:t>
            </a:r>
            <a:r>
              <a:rPr lang="tr-TR" sz="2400" dirty="0" err="1" smtClean="0"/>
              <a:t>diabetes</a:t>
            </a:r>
            <a:r>
              <a:rPr lang="tr-TR" sz="2400" dirty="0" smtClean="0"/>
              <a:t> </a:t>
            </a:r>
            <a:r>
              <a:rPr lang="tr-TR" sz="2400" dirty="0" err="1" smtClean="0"/>
              <a:t>mellitus</a:t>
            </a:r>
            <a:r>
              <a:rPr lang="tr-TR" sz="2400" dirty="0" smtClean="0"/>
              <a:t> olarak belirtilen diyabet (NIDDM)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b="1" dirty="0" smtClean="0"/>
              <a:t>Diğer özgül diyabet biçimleri: </a:t>
            </a:r>
            <a:r>
              <a:rPr lang="tr-TR" sz="2400" dirty="0" smtClean="0"/>
              <a:t>(diğer bozukluklara </a:t>
            </a:r>
            <a:r>
              <a:rPr lang="tr-TR" sz="2400" dirty="0" err="1" smtClean="0"/>
              <a:t>sekonder</a:t>
            </a:r>
            <a:r>
              <a:rPr lang="tr-TR" sz="2400" dirty="0" smtClean="0"/>
              <a:t> olan diyabeti içerir)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b="1" dirty="0" err="1" smtClean="0"/>
              <a:t>Gestasyonel</a:t>
            </a:r>
            <a:r>
              <a:rPr lang="tr-TR" sz="2400" b="1" dirty="0" smtClean="0"/>
              <a:t> diyabet: </a:t>
            </a:r>
            <a:r>
              <a:rPr lang="tr-TR" sz="2400" dirty="0" smtClean="0"/>
              <a:t>Bu kategori, gebeliğin 24. haftası ya da sonrasında herhangi bir karbonhidrat (</a:t>
            </a:r>
            <a:r>
              <a:rPr lang="tr-TR" sz="2400" dirty="0" err="1" smtClean="0"/>
              <a:t>glukoz</a:t>
            </a:r>
            <a:r>
              <a:rPr lang="tr-TR" sz="2400" dirty="0" smtClean="0"/>
              <a:t>) </a:t>
            </a:r>
            <a:r>
              <a:rPr lang="tr-TR" sz="2400" dirty="0" err="1" smtClean="0"/>
              <a:t>entoleransı</a:t>
            </a:r>
            <a:r>
              <a:rPr lang="tr-TR" sz="2400" dirty="0" smtClean="0"/>
              <a:t> derecesi gösterdiği bulgulanan kadınlarla sınırlıdır.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876AF-8120-4B29-BC80-5FDD64769AB9}" type="slidenum">
              <a:rPr lang="tr-TR" smtClean="0"/>
              <a:pPr>
                <a:defRPr/>
              </a:pPr>
              <a:t>33</a:t>
            </a:fld>
            <a:endParaRPr lang="tr-T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899592" y="5300663"/>
            <a:ext cx="7887221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>
              <a:lnSpc>
                <a:spcPct val="90000"/>
              </a:lnSpc>
              <a:spcBef>
                <a:spcPct val="20000"/>
              </a:spcBef>
              <a:buClr>
                <a:srgbClr val="FF6699"/>
              </a:buClr>
              <a:buSzPct val="80000"/>
              <a:buFont typeface="Wingdings" pitchFamily="2" charset="2"/>
              <a:buNone/>
            </a:pPr>
            <a:r>
              <a:rPr lang="tr-TR" sz="2800" i="1" dirty="0">
                <a:solidFill>
                  <a:srgbClr val="66FF66"/>
                </a:solidFill>
              </a:rPr>
              <a:t> </a:t>
            </a:r>
            <a:r>
              <a:rPr lang="tr-TR" sz="2800" i="1" dirty="0" err="1">
                <a:solidFill>
                  <a:srgbClr val="7030A0"/>
                </a:solidFill>
              </a:rPr>
              <a:t>İnsülin</a:t>
            </a:r>
            <a:r>
              <a:rPr lang="tr-TR" sz="2800" i="1" dirty="0">
                <a:solidFill>
                  <a:srgbClr val="7030A0"/>
                </a:solidFill>
              </a:rPr>
              <a:t> ile tedavi diyabetin tiplerini </a:t>
            </a:r>
            <a:r>
              <a:rPr lang="tr-TR" sz="2800" i="1" u="sng" dirty="0">
                <a:solidFill>
                  <a:srgbClr val="7030A0"/>
                </a:solidFill>
              </a:rPr>
              <a:t>belirlemez</a:t>
            </a:r>
            <a:r>
              <a:rPr lang="tr-TR" sz="2800" i="1" dirty="0">
                <a:solidFill>
                  <a:srgbClr val="7030A0"/>
                </a:solidFill>
              </a:rPr>
              <a:t>  ve </a:t>
            </a:r>
            <a:r>
              <a:rPr lang="tr-TR" sz="2800" i="1" dirty="0" err="1">
                <a:solidFill>
                  <a:srgbClr val="7030A0"/>
                </a:solidFill>
              </a:rPr>
              <a:t>insülin</a:t>
            </a:r>
            <a:r>
              <a:rPr lang="tr-TR" sz="2800" i="1" dirty="0">
                <a:solidFill>
                  <a:srgbClr val="7030A0"/>
                </a:solidFill>
              </a:rPr>
              <a:t> bağımlılığının kanıtı değildir</a:t>
            </a:r>
          </a:p>
        </p:txBody>
      </p:sp>
    </p:spTree>
    <p:extLst>
      <p:ext uri="{BB962C8B-B14F-4D97-AF65-F5344CB8AC3E}">
        <p14:creationId xmlns:p14="http://schemas.microsoft.com/office/powerpoint/2010/main" val="27833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9459" name="Text Box 3"/>
          <p:cNvSpPr>
            <a:spLocks noGrp="1" noChangeArrowheads="1"/>
          </p:cNvSpPr>
          <p:nvPr>
            <p:ph idx="1"/>
          </p:nvPr>
        </p:nvSpPr>
        <p:spPr>
          <a:xfrm>
            <a:off x="683568" y="188640"/>
            <a:ext cx="8229600" cy="4608513"/>
          </a:xfrm>
          <a:solidFill>
            <a:srgbClr val="99CCFF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>
            <a:flatTx/>
          </a:bodyPr>
          <a:lstStyle/>
          <a:p>
            <a:pPr eaLnBrk="1" hangingPunct="1">
              <a:buFont typeface="Arial" charset="0"/>
              <a:buNone/>
            </a:pPr>
            <a:r>
              <a:rPr lang="tr-TR" sz="2800" b="1" u="sng" dirty="0" smtClean="0"/>
              <a:t>     </a:t>
            </a:r>
            <a:r>
              <a:rPr lang="en-US" sz="2800" b="1" u="sng" dirty="0" smtClean="0"/>
              <a:t>ICD-10-AM</a:t>
            </a:r>
          </a:p>
          <a:p>
            <a:pPr eaLnBrk="1" hangingPunct="1">
              <a:buFont typeface="Arial" charset="0"/>
              <a:buNone/>
            </a:pPr>
            <a:r>
              <a:rPr lang="tr-TR" sz="2800" b="1" dirty="0" smtClean="0"/>
              <a:t>    Bozulmuş glikoz regülasyonu ve </a:t>
            </a:r>
            <a:r>
              <a:rPr lang="en-US" sz="2800" b="1" dirty="0" err="1" smtClean="0"/>
              <a:t>di</a:t>
            </a:r>
            <a:r>
              <a:rPr lang="tr-TR" sz="2800" b="1" dirty="0" smtClean="0"/>
              <a:t>y</a:t>
            </a:r>
            <a:r>
              <a:rPr lang="en-US" sz="2800" b="1" dirty="0" err="1" smtClean="0"/>
              <a:t>abetes</a:t>
            </a:r>
            <a:r>
              <a:rPr lang="en-US" sz="2800" b="1" dirty="0" smtClean="0"/>
              <a:t> mellitus (E09–E14)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E09	</a:t>
            </a:r>
            <a:r>
              <a:rPr lang="tr-TR" sz="2800" dirty="0" smtClean="0"/>
              <a:t>Bozulmuş glikoz regülasyonu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E10	T</a:t>
            </a:r>
            <a:r>
              <a:rPr lang="tr-TR" sz="2800" dirty="0" smtClean="0"/>
              <a:t>i</a:t>
            </a:r>
            <a:r>
              <a:rPr lang="en-US" sz="2800" dirty="0" smtClean="0"/>
              <a:t>p 1 </a:t>
            </a:r>
            <a:r>
              <a:rPr lang="en-US" sz="2800" dirty="0" err="1" smtClean="0"/>
              <a:t>di</a:t>
            </a:r>
            <a:r>
              <a:rPr lang="tr-TR" sz="2800" dirty="0" smtClean="0"/>
              <a:t>y</a:t>
            </a:r>
            <a:r>
              <a:rPr lang="en-US" sz="2800" dirty="0" err="1" smtClean="0"/>
              <a:t>abetes</a:t>
            </a:r>
            <a:r>
              <a:rPr lang="en-US" sz="2800" dirty="0" smtClean="0"/>
              <a:t> mellitus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E11	T</a:t>
            </a:r>
            <a:r>
              <a:rPr lang="tr-TR" sz="2800" dirty="0" smtClean="0"/>
              <a:t>i</a:t>
            </a:r>
            <a:r>
              <a:rPr lang="en-US" sz="2800" dirty="0" smtClean="0"/>
              <a:t>p 2 </a:t>
            </a:r>
            <a:r>
              <a:rPr lang="en-US" sz="2800" dirty="0" err="1" smtClean="0"/>
              <a:t>di</a:t>
            </a:r>
            <a:r>
              <a:rPr lang="tr-TR" sz="2800" dirty="0" smtClean="0"/>
              <a:t>y</a:t>
            </a:r>
            <a:r>
              <a:rPr lang="en-US" sz="2800" dirty="0" err="1" smtClean="0"/>
              <a:t>abetes</a:t>
            </a:r>
            <a:r>
              <a:rPr lang="en-US" sz="2800" dirty="0" smtClean="0"/>
              <a:t> mellitus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E13	</a:t>
            </a:r>
            <a:r>
              <a:rPr lang="tr-TR" sz="2800" dirty="0" smtClean="0"/>
              <a:t>Diğer tanımlanmış </a:t>
            </a:r>
            <a:r>
              <a:rPr lang="en-US" sz="2800" dirty="0" err="1" smtClean="0"/>
              <a:t>di</a:t>
            </a:r>
            <a:r>
              <a:rPr lang="tr-TR" sz="2800" dirty="0" smtClean="0"/>
              <a:t>y</a:t>
            </a:r>
            <a:r>
              <a:rPr lang="en-US" sz="2800" dirty="0" err="1" smtClean="0"/>
              <a:t>abetes</a:t>
            </a:r>
            <a:r>
              <a:rPr lang="en-US" sz="2800" dirty="0" smtClean="0"/>
              <a:t> mellitus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E14	</a:t>
            </a:r>
            <a:r>
              <a:rPr lang="tr-TR" sz="2800" dirty="0" smtClean="0"/>
              <a:t>Tanımlanmamış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tr-TR" sz="2800" dirty="0" smtClean="0"/>
              <a:t>y</a:t>
            </a:r>
            <a:r>
              <a:rPr lang="en-US" sz="2800" dirty="0" err="1" smtClean="0"/>
              <a:t>abetes</a:t>
            </a:r>
            <a:r>
              <a:rPr lang="en-US" sz="2800" dirty="0" smtClean="0"/>
              <a:t> mellitus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8FDAF-9D33-4149-BB9F-BD580B6D338A}" type="slidenum">
              <a:rPr lang="tr-TR" smtClean="0"/>
              <a:pPr>
                <a:defRPr/>
              </a:pPr>
              <a:t>34</a:t>
            </a:fld>
            <a:endParaRPr lang="tr-TR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827584" y="4869160"/>
            <a:ext cx="831641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Clr>
                <a:srgbClr val="66FF66"/>
              </a:buClr>
              <a:buSzPct val="80000"/>
              <a:buFont typeface="Wingdings" pitchFamily="2" charset="2"/>
              <a:buChar char="Ø"/>
            </a:pPr>
            <a:r>
              <a:rPr lang="tr-TR" sz="2200" dirty="0"/>
              <a:t>Tip 1 dışındaki diyabeti olan veya hamilelikte DM bulunan hastalar için, </a:t>
            </a:r>
            <a:r>
              <a:rPr lang="tr-TR" sz="2200" b="1" dirty="0"/>
              <a:t>düzenli </a:t>
            </a:r>
            <a:r>
              <a:rPr lang="tr-TR" sz="2200" b="1" dirty="0" err="1"/>
              <a:t>insülin</a:t>
            </a:r>
            <a:r>
              <a:rPr lang="tr-TR" sz="2200" b="1" dirty="0"/>
              <a:t> kullanımını belirtmek üzere bir Z kodu kullanılır,  – Z92.22 </a:t>
            </a:r>
            <a:r>
              <a:rPr lang="tr-TR" sz="2200" b="1" i="1" dirty="0"/>
              <a:t>Diğer ilaçların uzun süreli (halen) kullanımı konusunda özgeçmiş, </a:t>
            </a:r>
            <a:r>
              <a:rPr lang="tr-TR" sz="2200" b="1" i="1" dirty="0" err="1"/>
              <a:t>insülin</a:t>
            </a:r>
            <a:endParaRPr lang="tr-TR" sz="2200" b="1" i="1" dirty="0"/>
          </a:p>
        </p:txBody>
      </p:sp>
    </p:spTree>
    <p:extLst>
      <p:ext uri="{BB962C8B-B14F-4D97-AF65-F5344CB8AC3E}">
        <p14:creationId xmlns:p14="http://schemas.microsoft.com/office/powerpoint/2010/main" val="3979176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err="1" smtClean="0">
                <a:solidFill>
                  <a:srgbClr val="FF0000"/>
                </a:solidFill>
              </a:rPr>
              <a:t>Diabetes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</a:rPr>
              <a:t>mellitus’ta</a:t>
            </a:r>
            <a:r>
              <a:rPr lang="tr-TR" sz="3600" b="1" dirty="0" smtClean="0">
                <a:solidFill>
                  <a:srgbClr val="FF0000"/>
                </a:solidFill>
              </a:rPr>
              <a:t> genel sınıflandırma ilkeleri şöyledir: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endParaRPr lang="tr-TR" sz="3200" b="1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8100392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b="1" dirty="0" smtClean="0"/>
              <a:t> </a:t>
            </a:r>
            <a:r>
              <a:rPr lang="tr-TR" sz="2800" dirty="0" smtClean="0"/>
              <a:t>E09-E14’teki bozulmuş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regülasyonu ve diyabet koduna (kodlarına) ek olarak, klinik tanıyı tam olarak tanımlamak için gerekirse diğer bölümlerden de kod atayın.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 Bu ek kodların sırası E09-E14 kodundan (kodlarından) SONRA olmalıdır.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E10-E14’teki 'komplikasyon ile birlikte' kategorileri kapsamında yalnızca dizinde ‘Diyabet, diyabetik' altında girişi yapılan durumlar sınıflandırılabilir.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79676-93C5-4877-A17F-C0FD691D0BB6}" type="slidenum">
              <a:rPr lang="tr-TR" smtClean="0"/>
              <a:pPr>
                <a:defRPr/>
              </a:pPr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60333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47800"/>
            <a:ext cx="7890080" cy="52215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dirty="0" smtClean="0"/>
              <a:t>Diyabetin mevcut BÜTÜN komplikasyonları, her bir diyabet vakasının ciddiyetini düzgün bir biçimde yansıtacak şekilde kodlanmalıdır. Bu, bir dizi kodun atanmasını gerektirebilir.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dirty="0" smtClean="0"/>
              <a:t> Diyabet biçiminin belirtilmemesi halinde, özellikle 40 yaşın altındaki hastalarda, E14.- </a:t>
            </a:r>
            <a:r>
              <a:rPr lang="tr-TR" i="1" dirty="0" err="1" smtClean="0"/>
              <a:t>Diabetes</a:t>
            </a:r>
            <a:r>
              <a:rPr lang="tr-TR" i="1" dirty="0" smtClean="0"/>
              <a:t> </a:t>
            </a:r>
            <a:r>
              <a:rPr lang="tr-TR" i="1" dirty="0" err="1" smtClean="0"/>
              <a:t>Mellitus</a:t>
            </a:r>
            <a:r>
              <a:rPr lang="tr-TR" i="1" dirty="0" smtClean="0"/>
              <a:t>, tanımlanmamış </a:t>
            </a:r>
            <a:r>
              <a:rPr lang="tr-TR" dirty="0" smtClean="0"/>
              <a:t>kapsamındaki bir kodu atamadan önce hekimden ayrıntılı bilgi istenmelidir.</a:t>
            </a:r>
          </a:p>
          <a:p>
            <a:pPr eaLnBrk="1" hangingPunct="1">
              <a:lnSpc>
                <a:spcPct val="80000"/>
              </a:lnSpc>
            </a:pPr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84232-37D2-43CB-9D3E-1C7F491BABF4}" type="slidenum">
              <a:rPr lang="tr-TR" smtClean="0"/>
              <a:pPr>
                <a:defRPr/>
              </a:pPr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33116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7920880" cy="100811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>
                <a:solidFill>
                  <a:srgbClr val="FF0000"/>
                </a:solidFill>
              </a:rPr>
              <a:t>Tip 1 DM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b="1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196752"/>
            <a:ext cx="7643192" cy="5472608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Tip 1 diyabet, </a:t>
            </a:r>
            <a:r>
              <a:rPr lang="tr-TR" sz="2800" dirty="0" err="1" smtClean="0"/>
              <a:t>insülin</a:t>
            </a:r>
            <a:r>
              <a:rPr lang="tr-TR" sz="2800" dirty="0" smtClean="0"/>
              <a:t> yetmezliğine ve genellikle </a:t>
            </a:r>
            <a:r>
              <a:rPr lang="tr-TR" sz="2800" dirty="0" err="1" smtClean="0"/>
              <a:t>insülin</a:t>
            </a:r>
            <a:r>
              <a:rPr lang="tr-TR" sz="2800" dirty="0" smtClean="0"/>
              <a:t> üretiminin tamamına yakınının veya tamamının sona ermesine yol açan, </a:t>
            </a:r>
            <a:r>
              <a:rPr lang="tr-TR" sz="2800" dirty="0" err="1" smtClean="0"/>
              <a:t>insülin</a:t>
            </a:r>
            <a:r>
              <a:rPr lang="tr-TR" sz="2800" dirty="0" smtClean="0"/>
              <a:t> üreten adacık hücrelerinin </a:t>
            </a:r>
            <a:r>
              <a:rPr lang="tr-TR" sz="2800" dirty="0" err="1" smtClean="0"/>
              <a:t>otoimmün</a:t>
            </a:r>
            <a:r>
              <a:rPr lang="tr-TR" sz="2800" dirty="0" smtClean="0"/>
              <a:t> yıkımı ile karakterizedir. Bu diyabet biçimi çoğunlukla 30 yaşın altında görülse de herhangi bir yaşta ortaya çıkabilmektedir.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Tip 2 diyabet bütün diyabet vakalarının %85’inden fazlasını oluşturduğundan, yaşlı hastalarda görülen Tip 1 daha az yaygın olan diyabet tipidir.</a:t>
            </a:r>
            <a:endParaRPr lang="tr-TR" sz="28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Nitelendirilmemiş ‘</a:t>
            </a:r>
            <a:r>
              <a:rPr lang="tr-TR" sz="2800" dirty="0" err="1" smtClean="0"/>
              <a:t>obesite</a:t>
            </a:r>
            <a:r>
              <a:rPr lang="tr-TR" sz="2800" dirty="0" smtClean="0"/>
              <a:t>’ (E66.-), hipertansiyon (I10) veya </a:t>
            </a:r>
            <a:r>
              <a:rPr lang="tr-TR" sz="2800" dirty="0" err="1" smtClean="0"/>
              <a:t>lipid</a:t>
            </a:r>
            <a:r>
              <a:rPr lang="tr-TR" sz="2800" dirty="0" smtClean="0"/>
              <a:t> bozukluklar (E78.-) Tip 1 </a:t>
            </a:r>
            <a:r>
              <a:rPr lang="tr-TR" sz="2800" dirty="0" err="1" smtClean="0"/>
              <a:t>diabetes</a:t>
            </a:r>
            <a:r>
              <a:rPr lang="tr-TR" sz="2800" dirty="0" smtClean="0"/>
              <a:t> </a:t>
            </a:r>
            <a:r>
              <a:rPr lang="tr-TR" sz="2800" dirty="0" err="1" smtClean="0"/>
              <a:t>mellitus</a:t>
            </a:r>
            <a:r>
              <a:rPr lang="tr-TR" sz="2800" dirty="0" smtClean="0"/>
              <a:t> ile birlikte kaydedildiğinde, uygun diyabet kodunu ek tanılar olarak bu durumlarla birlikte atayın.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8C78F-75D1-465A-BEAA-D5BB6D43CA4A}" type="slidenum">
              <a:rPr lang="tr-TR" smtClean="0"/>
              <a:pPr>
                <a:defRPr/>
              </a:pPr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0700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pic>
        <p:nvPicPr>
          <p:cNvPr id="23555" name="Picture 2" descr="http://www.moondragon.org/obgyn/graphics/type1diabet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557338"/>
            <a:ext cx="3671887" cy="3095625"/>
          </a:xfr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F671E-F229-4316-B821-4F62F1A63172}" type="slidenum">
              <a:rPr lang="tr-TR" smtClean="0"/>
              <a:pPr>
                <a:defRPr/>
              </a:pPr>
              <a:t>38</a:t>
            </a:fld>
            <a:endParaRPr lang="tr-TR"/>
          </a:p>
        </p:txBody>
      </p:sp>
      <p:pic>
        <p:nvPicPr>
          <p:cNvPr id="23556" name="Picture 4" descr="http://www.lifespan.org/adam/graphics/images/en/19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643063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611188" y="5157788"/>
            <a:ext cx="7488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tr-TR" b="1"/>
              <a:t>DM Tip 1                                                DM  Tip 2</a:t>
            </a:r>
          </a:p>
        </p:txBody>
      </p:sp>
    </p:spTree>
    <p:extLst>
      <p:ext uri="{BB962C8B-B14F-4D97-AF65-F5344CB8AC3E}">
        <p14:creationId xmlns:p14="http://schemas.microsoft.com/office/powerpoint/2010/main" val="23315599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Tip 2 DM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Tip 2 diyabet hastaları genellikle aşırı kilolu ve </a:t>
            </a:r>
            <a:r>
              <a:rPr lang="tr-TR" dirty="0" err="1" smtClean="0"/>
              <a:t>obez</a:t>
            </a:r>
            <a:r>
              <a:rPr lang="tr-TR" dirty="0" smtClean="0"/>
              <a:t> insan sayısının artmasına bağlı olarak bu diyabet tipinin görülme yaşı düşmektedir.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Bu küçük yaş gruplarındaki Tip 2 diyabet hastaları, genelde </a:t>
            </a:r>
            <a:r>
              <a:rPr lang="tr-TR" dirty="0" err="1" smtClean="0"/>
              <a:t>insüline</a:t>
            </a:r>
            <a:r>
              <a:rPr lang="tr-TR" dirty="0" smtClean="0"/>
              <a:t> dirençli olduklarından ve MODY vakalarında görülebilen özgül genetik bozuklukları bulunmadığından MODY vakalardan farklılık göstermektedir.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29341-58FA-43C5-B617-E95BCB1FE6EF}" type="slidenum">
              <a:rPr lang="tr-TR" smtClean="0"/>
              <a:pPr>
                <a:defRPr/>
              </a:pPr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86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  <p:sp>
        <p:nvSpPr>
          <p:cNvPr id="58369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274638"/>
            <a:ext cx="7762056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>
                <a:solidFill>
                  <a:srgbClr val="FF0000"/>
                </a:solidFill>
              </a:rPr>
              <a:t>3) Metastazlar (</a:t>
            </a:r>
            <a:r>
              <a:rPr lang="tr-TR" sz="4000" dirty="0" err="1">
                <a:solidFill>
                  <a:srgbClr val="FF0000"/>
                </a:solidFill>
              </a:rPr>
              <a:t>Sekonder</a:t>
            </a:r>
            <a:r>
              <a:rPr lang="tr-TR" sz="4000" dirty="0">
                <a:solidFill>
                  <a:srgbClr val="FF0000"/>
                </a:solidFill>
              </a:rPr>
              <a:t> Yerler)</a:t>
            </a:r>
            <a:br>
              <a:rPr lang="tr-TR" sz="4000" dirty="0">
                <a:solidFill>
                  <a:srgbClr val="FF0000"/>
                </a:solidFill>
              </a:rPr>
            </a:br>
            <a:r>
              <a:rPr lang="tr-TR" sz="3200" dirty="0">
                <a:solidFill>
                  <a:srgbClr val="FF0000"/>
                </a:solidFill>
              </a:rPr>
              <a:t>(ACS 0239)</a:t>
            </a:r>
          </a:p>
        </p:txBody>
      </p:sp>
      <p:sp>
        <p:nvSpPr>
          <p:cNvPr id="58370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711325"/>
            <a:ext cx="7632848" cy="4525963"/>
          </a:xfrm>
        </p:spPr>
        <p:txBody>
          <a:bodyPr>
            <a:normAutofit/>
          </a:bodyPr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 err="1"/>
              <a:t>Primer</a:t>
            </a:r>
            <a:r>
              <a:rPr lang="tr-TR" sz="3200" dirty="0"/>
              <a:t> </a:t>
            </a:r>
            <a:r>
              <a:rPr lang="tr-TR" sz="3200" dirty="0" err="1"/>
              <a:t>malign</a:t>
            </a:r>
            <a:r>
              <a:rPr lang="tr-TR" sz="3200" dirty="0"/>
              <a:t> </a:t>
            </a:r>
            <a:r>
              <a:rPr lang="tr-TR" sz="3200" dirty="0" err="1"/>
              <a:t>neoplazinin</a:t>
            </a:r>
            <a:r>
              <a:rPr lang="tr-TR" sz="3200" dirty="0"/>
              <a:t> yayıldığı yerdir. 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 err="1"/>
              <a:t>Sekonder</a:t>
            </a:r>
            <a:r>
              <a:rPr lang="tr-TR" sz="3200" dirty="0"/>
              <a:t> yerler için kodlar geneldir, örneğin, vücudun tüm kemikleri için </a:t>
            </a:r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r>
              <a:rPr lang="tr-TR" sz="3200" dirty="0"/>
              <a:t>	C79 .5 </a:t>
            </a:r>
            <a:r>
              <a:rPr lang="tr-TR" sz="3200" i="1" dirty="0"/>
              <a:t>Kemik ve kemik iliğinin </a:t>
            </a:r>
            <a:r>
              <a:rPr lang="tr-TR" sz="3200" i="1" dirty="0" err="1"/>
              <a:t>sekonder</a:t>
            </a:r>
            <a:r>
              <a:rPr lang="tr-TR" sz="3200" i="1" dirty="0"/>
              <a:t> </a:t>
            </a:r>
            <a:r>
              <a:rPr lang="tr-TR" sz="3200" i="1" dirty="0" err="1"/>
              <a:t>malign</a:t>
            </a:r>
            <a:r>
              <a:rPr lang="tr-TR" sz="3200" i="1" dirty="0"/>
              <a:t> </a:t>
            </a:r>
            <a:r>
              <a:rPr lang="tr-TR" sz="3200" i="1" dirty="0" err="1"/>
              <a:t>neoplazileri</a:t>
            </a:r>
            <a:r>
              <a:rPr lang="tr-TR" sz="3200" dirty="0"/>
              <a:t>  kullanılmaktadır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/>
              <a:t>Eğer tanı </a:t>
            </a:r>
            <a:r>
              <a:rPr lang="tr-TR" sz="3200" dirty="0" err="1"/>
              <a:t>neoplazinin</a:t>
            </a:r>
            <a:r>
              <a:rPr lang="tr-TR" sz="3200" dirty="0"/>
              <a:t> </a:t>
            </a:r>
            <a:r>
              <a:rPr lang="tr-TR" sz="3200" dirty="0" err="1"/>
              <a:t>primer</a:t>
            </a:r>
            <a:r>
              <a:rPr lang="tr-TR" sz="3200" dirty="0"/>
              <a:t> mi </a:t>
            </a:r>
            <a:r>
              <a:rPr lang="tr-TR" sz="3200" dirty="0" err="1"/>
              <a:t>sekonder</a:t>
            </a:r>
            <a:r>
              <a:rPr lang="tr-TR" sz="3200" dirty="0"/>
              <a:t> mi olduğunu tanımlamıyorsa, bunu </a:t>
            </a:r>
            <a:r>
              <a:rPr lang="tr-TR" sz="3200" dirty="0" err="1"/>
              <a:t>primer</a:t>
            </a:r>
            <a:r>
              <a:rPr lang="tr-TR" sz="3200" dirty="0"/>
              <a:t> yere kodlayın</a:t>
            </a:r>
          </a:p>
          <a:p>
            <a:pPr eaLnBrk="1" hangingPunct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755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sz="3000" b="1" i="1" dirty="0" smtClean="0">
                <a:solidFill>
                  <a:srgbClr val="FF0000"/>
                </a:solidFill>
              </a:rPr>
              <a:t>Diğer özgül diyabet biçimleri (diğer bozukluklara </a:t>
            </a:r>
            <a:r>
              <a:rPr lang="tr-TR" sz="3000" b="1" i="1" dirty="0" err="1" smtClean="0">
                <a:solidFill>
                  <a:srgbClr val="FF0000"/>
                </a:solidFill>
              </a:rPr>
              <a:t>sekonder</a:t>
            </a:r>
            <a:r>
              <a:rPr lang="tr-TR" sz="3000" b="1" i="1" dirty="0" smtClean="0">
                <a:solidFill>
                  <a:srgbClr val="FF0000"/>
                </a:solidFill>
              </a:rPr>
              <a:t> olan diyabeti içerir)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Beta hücre fonksiyonunun genetik bozuklukları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</a:t>
            </a:r>
            <a:r>
              <a:rPr lang="tr-TR" sz="2800" dirty="0" err="1" smtClean="0"/>
              <a:t>İnsülin</a:t>
            </a:r>
            <a:r>
              <a:rPr lang="tr-TR" sz="2800" dirty="0" smtClean="0"/>
              <a:t> etkisinin genetik bozuklukları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err="1" smtClean="0"/>
              <a:t>Pankreatik</a:t>
            </a:r>
            <a:r>
              <a:rPr lang="tr-TR" sz="2800" dirty="0" smtClean="0"/>
              <a:t> </a:t>
            </a:r>
            <a:r>
              <a:rPr lang="tr-TR" sz="2800" dirty="0" err="1" smtClean="0"/>
              <a:t>ekzokrin</a:t>
            </a:r>
            <a:r>
              <a:rPr lang="tr-TR" sz="2800" dirty="0" smtClean="0"/>
              <a:t> hastalıkları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Enfeksiyonlar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</a:t>
            </a:r>
            <a:r>
              <a:rPr lang="tr-TR" sz="2800" dirty="0" err="1" smtClean="0"/>
              <a:t>Endokrinopatiler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İlaca bağlı veya kimyasallara bağlı diyabet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</a:t>
            </a:r>
            <a:r>
              <a:rPr lang="tr-TR" sz="2800" dirty="0" err="1" smtClean="0"/>
              <a:t>İmmünle</a:t>
            </a:r>
            <a:r>
              <a:rPr lang="tr-TR" sz="2800" dirty="0" smtClean="0"/>
              <a:t> düzenlenen hastalıklar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Diğer genetik sendromlar, bazı zamanlar diyabet ile ilişkili olan.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77D03-88B7-4024-A21A-4CE0BE48A8F2}" type="slidenum">
              <a:rPr lang="tr-TR" smtClean="0"/>
              <a:pPr>
                <a:defRPr/>
              </a:pPr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54805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74638"/>
            <a:ext cx="7787208" cy="993775"/>
          </a:xfrm>
        </p:spPr>
        <p:txBody>
          <a:bodyPr/>
          <a:lstStyle/>
          <a:p>
            <a:pPr algn="ctr" eaLnBrk="1" hangingPunct="1"/>
            <a:r>
              <a:rPr lang="tr-TR" dirty="0" smtClean="0">
                <a:solidFill>
                  <a:srgbClr val="FF0000"/>
                </a:solidFill>
              </a:rPr>
              <a:t>Diyabet ve </a:t>
            </a:r>
            <a:r>
              <a:rPr lang="tr-TR" dirty="0" err="1" smtClean="0">
                <a:solidFill>
                  <a:srgbClr val="FF0000"/>
                </a:solidFill>
              </a:rPr>
              <a:t>İnsülin</a:t>
            </a:r>
            <a:r>
              <a:rPr lang="tr-TR" dirty="0" smtClean="0">
                <a:solidFill>
                  <a:srgbClr val="FF0000"/>
                </a:solidFill>
              </a:rPr>
              <a:t> Direnci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196975"/>
            <a:ext cx="792088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tr-TR" sz="2400" dirty="0" smtClean="0"/>
              <a:t>Aşağıdakilerden bir veya daha fazlası kaydedilirken uygun şekilde E11.72, E13.72, E14.72 *</a:t>
            </a:r>
            <a:r>
              <a:rPr lang="tr-TR" sz="2400" i="1" dirty="0" err="1" smtClean="0"/>
              <a:t>Diabetes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mellitus</a:t>
            </a:r>
            <a:r>
              <a:rPr lang="tr-TR" sz="2400" i="1" dirty="0" smtClean="0"/>
              <a:t>, </a:t>
            </a:r>
            <a:r>
              <a:rPr lang="tr-TR" sz="2400" i="1" dirty="0" err="1" smtClean="0"/>
              <a:t>insulin</a:t>
            </a:r>
            <a:r>
              <a:rPr lang="tr-TR" sz="2400" i="1" dirty="0" smtClean="0"/>
              <a:t> rezistansı özellikleri ile birlikte </a:t>
            </a:r>
            <a:r>
              <a:rPr lang="tr-TR" sz="2400" dirty="0" smtClean="0"/>
              <a:t>veya E09.1 </a:t>
            </a:r>
            <a:r>
              <a:rPr lang="tr-TR" sz="2400" i="1" dirty="0" smtClean="0"/>
              <a:t>Bozulmuş </a:t>
            </a:r>
            <a:r>
              <a:rPr lang="tr-TR" sz="2400" i="1" dirty="0" err="1" smtClean="0"/>
              <a:t>glukoz</a:t>
            </a:r>
            <a:r>
              <a:rPr lang="tr-TR" sz="2400" i="1" dirty="0" smtClean="0"/>
              <a:t> regülasyonu, </a:t>
            </a:r>
            <a:r>
              <a:rPr lang="tr-TR" sz="2400" i="1" dirty="0" err="1" smtClean="0"/>
              <a:t>insülin</a:t>
            </a:r>
            <a:r>
              <a:rPr lang="tr-TR" sz="2400" i="1" dirty="0" smtClean="0"/>
              <a:t> rezistansı özellikleri ile birlikte </a:t>
            </a:r>
            <a:r>
              <a:rPr lang="tr-TR" sz="2400" dirty="0" smtClean="0"/>
              <a:t>atanmalıdır: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</a:t>
            </a:r>
            <a:r>
              <a:rPr lang="tr-TR" sz="2400" dirty="0" err="1" smtClean="0"/>
              <a:t>Akantoz</a:t>
            </a:r>
            <a:r>
              <a:rPr lang="tr-TR" sz="2400" dirty="0" smtClean="0"/>
              <a:t> </a:t>
            </a:r>
            <a:r>
              <a:rPr lang="tr-TR" sz="2400" dirty="0" err="1" smtClean="0"/>
              <a:t>nigrikans</a:t>
            </a:r>
            <a:endParaRPr lang="tr-TR" sz="24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Karakteristik </a:t>
            </a:r>
            <a:r>
              <a:rPr lang="tr-TR" sz="2400" dirty="0" err="1" smtClean="0"/>
              <a:t>dislipidemi</a:t>
            </a:r>
            <a:r>
              <a:rPr lang="tr-TR" sz="2400" dirty="0" smtClean="0"/>
              <a:t> (yükselmiş açlık </a:t>
            </a:r>
            <a:r>
              <a:rPr lang="tr-TR" sz="2400" dirty="0" err="1" smtClean="0"/>
              <a:t>trigliseridleri</a:t>
            </a:r>
            <a:r>
              <a:rPr lang="tr-TR" sz="2400" dirty="0" smtClean="0"/>
              <a:t> ve bastırılmış HDL-kolesterol)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</a:t>
            </a:r>
            <a:r>
              <a:rPr lang="tr-TR" sz="2400" dirty="0" err="1" smtClean="0"/>
              <a:t>Hiperinsülinizm</a:t>
            </a:r>
            <a:endParaRPr lang="tr-TR" sz="24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Hipertansiyon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Artmış karın içi </a:t>
            </a:r>
            <a:r>
              <a:rPr lang="tr-TR" sz="2400" dirty="0" err="1" smtClean="0"/>
              <a:t>viseral</a:t>
            </a:r>
            <a:r>
              <a:rPr lang="tr-TR" sz="2400" dirty="0" smtClean="0"/>
              <a:t> yağ birikimi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‘</a:t>
            </a:r>
            <a:r>
              <a:rPr lang="tr-TR" sz="2400" dirty="0" err="1" smtClean="0"/>
              <a:t>İnsülin</a:t>
            </a:r>
            <a:r>
              <a:rPr lang="tr-TR" sz="2400" dirty="0" smtClean="0"/>
              <a:t> tedavisi’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</a:t>
            </a:r>
            <a:r>
              <a:rPr lang="tr-TR" sz="2400" dirty="0" err="1" smtClean="0"/>
              <a:t>Nonalkolik</a:t>
            </a:r>
            <a:r>
              <a:rPr lang="tr-TR" sz="2400" dirty="0" smtClean="0"/>
              <a:t> yağlı (değişiklik) karaciğer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err="1" smtClean="0"/>
              <a:t>Obesite</a:t>
            </a:r>
            <a:r>
              <a:rPr lang="tr-TR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2400" dirty="0" smtClean="0"/>
              <a:t>Tüm bu eşlik eden durumlardan hangisi veya hangileri DM ile birlikte ise </a:t>
            </a:r>
            <a:r>
              <a:rPr lang="tr-TR" sz="2400" b="1" dirty="0" smtClean="0"/>
              <a:t>ek kod</a:t>
            </a:r>
            <a:r>
              <a:rPr lang="tr-TR" sz="2400" dirty="0" smtClean="0"/>
              <a:t> olarak belirtilmelidirler.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E09D2-BB4C-45AE-8993-E2A5A5F9B18E}" type="slidenum">
              <a:rPr lang="tr-TR" smtClean="0"/>
              <a:pPr>
                <a:defRPr/>
              </a:pPr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2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Gebeliği komplike eden </a:t>
            </a:r>
            <a:r>
              <a:rPr lang="tr-TR" b="1" dirty="0" err="1" smtClean="0">
                <a:solidFill>
                  <a:srgbClr val="FF0000"/>
                </a:solidFill>
              </a:rPr>
              <a:t>diabetes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mellitus</a:t>
            </a:r>
            <a:r>
              <a:rPr lang="tr-TR" b="1" dirty="0" smtClean="0">
                <a:solidFill>
                  <a:srgbClr val="FF0000"/>
                </a:solidFill>
              </a:rPr>
              <a:t>: 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tr-TR" dirty="0" smtClean="0"/>
              <a:t>Gebeliği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smtClean="0"/>
              <a:t>komplike eden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 veya IGR, O24 </a:t>
            </a:r>
            <a:r>
              <a:rPr lang="tr-TR" i="1" dirty="0" err="1" smtClean="0"/>
              <a:t>Diabetes</a:t>
            </a:r>
            <a:r>
              <a:rPr lang="tr-TR" i="1" dirty="0" smtClean="0"/>
              <a:t> </a:t>
            </a:r>
            <a:r>
              <a:rPr lang="tr-TR" i="1" dirty="0" err="1" smtClean="0"/>
              <a:t>mellitus</a:t>
            </a:r>
            <a:r>
              <a:rPr lang="tr-TR" i="1" dirty="0" smtClean="0"/>
              <a:t>, gebelikte </a:t>
            </a:r>
            <a:r>
              <a:rPr lang="tr-TR" dirty="0" smtClean="0"/>
              <a:t>kategorisi kapsamında sınıflandırılır.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Bu kodlar, diyabet veya IGR gebelikten </a:t>
            </a:r>
            <a:r>
              <a:rPr lang="tr-TR" b="1" dirty="0" smtClean="0"/>
              <a:t>önce </a:t>
            </a:r>
            <a:r>
              <a:rPr lang="tr-TR" dirty="0" smtClean="0"/>
              <a:t>teşhis edilen kadınlara atanmalıdır.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Komplikasyonlar ile birlikte önceden mevcut olan diyabet gebelikte mevcutsa, E09-E14’ten uygun ek kodu (kodları) atayın.</a:t>
            </a:r>
          </a:p>
          <a:p>
            <a:pPr eaLnBrk="1" hangingPunct="1"/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8C0B2-C8FC-409F-B9C1-0EBA6D061DA8}" type="slidenum">
              <a:rPr lang="tr-TR" smtClean="0"/>
              <a:pPr>
                <a:defRPr/>
              </a:pPr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034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rgbClr val="FF0000"/>
                </a:solidFill>
              </a:rPr>
              <a:t>Gestasyonel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diabetes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mellitus</a:t>
            </a:r>
            <a:r>
              <a:rPr lang="tr-TR" b="1" dirty="0" smtClean="0">
                <a:solidFill>
                  <a:srgbClr val="FF0000"/>
                </a:solidFill>
              </a:rPr>
              <a:t> (GDM):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/>
              <a:t>   </a:t>
            </a:r>
            <a:endParaRPr lang="tr-TR" b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Gebeliğin 24. haftasında ya da sonrasında tanımlanan GDM.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Glukoz</a:t>
            </a:r>
            <a:r>
              <a:rPr lang="tr-TR" dirty="0" smtClean="0"/>
              <a:t> toleransı doğumdan sonra normale dönen </a:t>
            </a:r>
            <a:r>
              <a:rPr lang="tr-TR" dirty="0" err="1" smtClean="0"/>
              <a:t>gestasyonel</a:t>
            </a:r>
            <a:r>
              <a:rPr lang="tr-TR" dirty="0" smtClean="0"/>
              <a:t> diyabet hastası kadınlarda bile daha sonra Tip 2 diyabet geliştirme riski ileriye dönük olarak artmaktadır.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Aşırı kilolu veya </a:t>
            </a:r>
            <a:r>
              <a:rPr lang="tr-TR" dirty="0" err="1" smtClean="0"/>
              <a:t>obez</a:t>
            </a:r>
            <a:r>
              <a:rPr lang="tr-TR" dirty="0" smtClean="0"/>
              <a:t> ve/veya fiziksel olarak </a:t>
            </a:r>
            <a:r>
              <a:rPr lang="tr-TR" dirty="0" err="1" smtClean="0"/>
              <a:t>inaktif</a:t>
            </a:r>
            <a:r>
              <a:rPr lang="tr-TR" dirty="0" smtClean="0"/>
              <a:t> olan kadınlar için bu durum özellikle geçerlidir</a:t>
            </a:r>
            <a:r>
              <a:rPr lang="tr-TR" sz="2800" dirty="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61355-B07A-4BFD-BC98-912FC70D0B01}" type="slidenum">
              <a:rPr lang="tr-TR" smtClean="0"/>
              <a:pPr>
                <a:defRPr/>
              </a:pPr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312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548680"/>
            <a:ext cx="8172400" cy="63093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Diyabetin, gebeliğin 24. haftasında ya da sonrasında yapılan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toleransı testinde ilk kez bulgulanması halinde O24.4- </a:t>
            </a:r>
            <a:r>
              <a:rPr lang="tr-TR" sz="2800" i="1" dirty="0" err="1" smtClean="0"/>
              <a:t>Diabetes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mellitus</a:t>
            </a:r>
            <a:r>
              <a:rPr lang="tr-TR" sz="2800" i="1" dirty="0" smtClean="0"/>
              <a:t>, gebeliğin 24. haftasında ya da sonrasında ortaya çıkan </a:t>
            </a:r>
            <a:r>
              <a:rPr lang="tr-TR" sz="2800" dirty="0" smtClean="0"/>
              <a:t>kodu uygun olmaktadır.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err="1" smtClean="0"/>
              <a:t>Diabetes</a:t>
            </a:r>
            <a:r>
              <a:rPr lang="tr-TR" sz="2800" dirty="0" smtClean="0"/>
              <a:t> </a:t>
            </a:r>
            <a:r>
              <a:rPr lang="tr-TR" sz="2800" dirty="0" err="1" smtClean="0"/>
              <a:t>mellitusun</a:t>
            </a:r>
            <a:r>
              <a:rPr lang="tr-TR" sz="2800" dirty="0" smtClean="0"/>
              <a:t> başlangıcı ile ilgili olarak, teşhis edilmeyen önceden mevcut olan diyabeti gösterebilecek şüphelerin bulunması halinde, bu durumlar O24.9- </a:t>
            </a:r>
            <a:r>
              <a:rPr lang="tr-TR" sz="2800" i="1" dirty="0" err="1" smtClean="0"/>
              <a:t>Diabetes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mellitus</a:t>
            </a:r>
            <a:r>
              <a:rPr lang="tr-TR" sz="2800" i="1" dirty="0" smtClean="0"/>
              <a:t>, gebelikte, tanımlanmamış ilk atak </a:t>
            </a:r>
            <a:r>
              <a:rPr lang="tr-TR" sz="2800" dirty="0" smtClean="0"/>
              <a:t>olarak kodlanmalıdır.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err="1" smtClean="0"/>
              <a:t>Gestasyonel</a:t>
            </a:r>
            <a:r>
              <a:rPr lang="tr-TR" sz="2800" dirty="0" smtClean="0"/>
              <a:t> diyabet daha sonraki bir gebelikte yineleyebilmektedir; böyle bir durumda, </a:t>
            </a:r>
            <a:r>
              <a:rPr lang="tr-TR" sz="2800" dirty="0" err="1" smtClean="0"/>
              <a:t>gestasyonel</a:t>
            </a:r>
            <a:r>
              <a:rPr lang="tr-TR" sz="2800" dirty="0" smtClean="0"/>
              <a:t> diyabet, Z87.5 </a:t>
            </a:r>
            <a:r>
              <a:rPr lang="tr-TR" sz="2800" i="1" dirty="0" smtClean="0"/>
              <a:t>Kişisel gebelik, doğum ve lohusalık komplikasyonları öyküsü </a:t>
            </a:r>
            <a:r>
              <a:rPr lang="tr-TR" sz="2800" dirty="0" smtClean="0"/>
              <a:t>hemen arkasından gelecek şekilde kodlanmalıdır.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48B0E4-00EF-4D23-AB38-E4D5C7210389}" type="slidenum">
              <a:rPr lang="tr-TR" smtClean="0"/>
              <a:pPr>
                <a:defRPr/>
              </a:pPr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25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 smtClean="0">
                <a:solidFill>
                  <a:srgbClr val="FF0000"/>
                </a:solidFill>
              </a:rPr>
              <a:t>Diyabet’in Akut Komplikasyonları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00200"/>
            <a:ext cx="8172400" cy="525780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tr-TR" sz="2800" b="1" dirty="0" err="1" smtClean="0">
                <a:solidFill>
                  <a:srgbClr val="FF0000"/>
                </a:solidFill>
              </a:rPr>
              <a:t>Ketoasidoz</a:t>
            </a:r>
            <a:r>
              <a:rPr lang="tr-TR" sz="2800" b="1" dirty="0" smtClean="0">
                <a:solidFill>
                  <a:srgbClr val="FF0000"/>
                </a:solidFill>
              </a:rPr>
              <a:t> ile birlikte diyabet (DKA):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 Diyabetik bir hastanın en önemli akut komplikasyonlarının başında gelir.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800" dirty="0" smtClean="0"/>
              <a:t>Diyabette </a:t>
            </a:r>
            <a:r>
              <a:rPr lang="tr-TR" sz="2800" dirty="0" err="1" smtClean="0"/>
              <a:t>ketoasidoz</a:t>
            </a:r>
            <a:r>
              <a:rPr lang="tr-TR" sz="2800" dirty="0" smtClean="0"/>
              <a:t> belirgin ise E1-.1- *</a:t>
            </a:r>
            <a:r>
              <a:rPr lang="tr-TR" sz="2800" i="1" dirty="0" smtClean="0"/>
              <a:t>Diyabet, </a:t>
            </a:r>
            <a:r>
              <a:rPr lang="tr-TR" sz="2800" i="1" dirty="0" err="1" smtClean="0"/>
              <a:t>ketoasidoz</a:t>
            </a:r>
            <a:r>
              <a:rPr lang="tr-TR" sz="2800" i="1" dirty="0" smtClean="0"/>
              <a:t> ile birlikte...</a:t>
            </a:r>
            <a:r>
              <a:rPr lang="tr-TR" sz="2800" dirty="0" smtClean="0"/>
              <a:t>’</a:t>
            </a:r>
            <a:r>
              <a:rPr lang="tr-TR" sz="2800" dirty="0" err="1" smtClean="0"/>
              <a:t>yi</a:t>
            </a:r>
            <a:r>
              <a:rPr lang="tr-TR" sz="2800" dirty="0" smtClean="0"/>
              <a:t>, </a:t>
            </a:r>
            <a:r>
              <a:rPr lang="tr-TR" sz="2800" dirty="0" err="1" smtClean="0"/>
              <a:t>hiperozmolalite</a:t>
            </a:r>
            <a:r>
              <a:rPr lang="tr-TR" sz="2800" dirty="0" smtClean="0"/>
              <a:t> de kaydedilirse E87.0 </a:t>
            </a:r>
            <a:r>
              <a:rPr lang="tr-TR" sz="2800" i="1" dirty="0" err="1" smtClean="0"/>
              <a:t>Hiperozmolalite</a:t>
            </a:r>
            <a:r>
              <a:rPr lang="tr-TR" sz="2800" i="1" dirty="0" smtClean="0"/>
              <a:t> ve </a:t>
            </a:r>
            <a:r>
              <a:rPr lang="tr-TR" sz="2800" i="1" dirty="0" err="1" smtClean="0"/>
              <a:t>hipernatremi</a:t>
            </a:r>
            <a:r>
              <a:rPr lang="tr-TR" sz="2800" i="1" dirty="0" smtClean="0"/>
              <a:t> </a:t>
            </a:r>
            <a:r>
              <a:rPr lang="tr-TR" sz="2800" dirty="0" smtClean="0"/>
              <a:t>ek tanı kodunu atayın.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800" dirty="0" err="1" smtClean="0"/>
              <a:t>DKA’nın</a:t>
            </a:r>
            <a:r>
              <a:rPr lang="tr-TR" sz="2800" dirty="0" smtClean="0"/>
              <a:t> </a:t>
            </a:r>
            <a:r>
              <a:rPr lang="tr-TR" sz="2800" dirty="0" err="1" smtClean="0"/>
              <a:t>reçetelenen</a:t>
            </a:r>
            <a:r>
              <a:rPr lang="tr-TR" sz="2800" dirty="0" smtClean="0"/>
              <a:t> </a:t>
            </a:r>
            <a:r>
              <a:rPr lang="tr-TR" sz="2800" dirty="0" err="1" smtClean="0"/>
              <a:t>insülinin</a:t>
            </a:r>
            <a:r>
              <a:rPr lang="tr-TR" sz="2800" dirty="0" smtClean="0"/>
              <a:t> uygun şekilde kullanılmaması veya diyabet tedavisinin diğer yönlerinin bir sonucu olarak ortaya çıkması halinde, Z91.1 </a:t>
            </a:r>
            <a:r>
              <a:rPr lang="tr-TR" sz="2800" i="1" dirty="0" smtClean="0"/>
              <a:t>Kişisel tıbbi tedavi ve rejime uyumsuzluk öyküsü </a:t>
            </a:r>
            <a:r>
              <a:rPr lang="tr-TR" sz="2800" dirty="0" smtClean="0"/>
              <a:t>(bakınız ACS 0517, </a:t>
            </a:r>
            <a:r>
              <a:rPr lang="tr-TR" sz="2800" i="1" dirty="0" smtClean="0"/>
              <a:t>Tedaviye uyumsuzluk</a:t>
            </a:r>
            <a:r>
              <a:rPr lang="tr-TR" sz="2800" dirty="0" smtClean="0"/>
              <a:t>) ek kodu atanmalıdır.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27B42-8B62-42FA-B4F2-C48AFB80DEE2}" type="slidenum">
              <a:rPr lang="tr-TR" smtClean="0"/>
              <a:pPr>
                <a:defRPr/>
              </a:pPr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60350"/>
            <a:ext cx="7992888" cy="6408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2) </a:t>
            </a:r>
            <a:r>
              <a:rPr lang="tr-TR" sz="2400" b="1" dirty="0" err="1" smtClean="0">
                <a:solidFill>
                  <a:srgbClr val="FF0000"/>
                </a:solidFill>
              </a:rPr>
              <a:t>Laktikasidoz</a:t>
            </a:r>
            <a:r>
              <a:rPr lang="tr-TR" sz="2400" b="1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3) Hipoglisemi:</a:t>
            </a:r>
          </a:p>
          <a:p>
            <a:pPr eaLnBrk="1" hangingPunct="1">
              <a:buFontTx/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4) </a:t>
            </a:r>
            <a:r>
              <a:rPr lang="tr-TR" sz="2400" b="1" dirty="0" err="1" smtClean="0">
                <a:solidFill>
                  <a:srgbClr val="FF0000"/>
                </a:solidFill>
              </a:rPr>
              <a:t>İnsüline</a:t>
            </a:r>
            <a:r>
              <a:rPr lang="tr-TR" sz="2400" b="1" dirty="0" smtClean="0">
                <a:solidFill>
                  <a:srgbClr val="FF0000"/>
                </a:solidFill>
              </a:rPr>
              <a:t> karşı antikor reaksiyonu:</a:t>
            </a:r>
          </a:p>
          <a:p>
            <a:pPr eaLnBrk="1" hangingPunct="1">
              <a:buFontTx/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5) Diyabeti dengeleme: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tr-TR" sz="2600" dirty="0" smtClean="0"/>
              <a:t>‘Kararsız’, ‘dengeleme için’, ‘kontrol edilmeyen’, ‘kötü kontrol edilen' veya ‘kontrol altında olmayan’ durumlarına ilişkin dokümantasyon varsa, ana tanı veya ek tanı olarak uygun şekilde E1-.65 *</a:t>
            </a:r>
            <a:r>
              <a:rPr lang="tr-TR" sz="2600" i="1" dirty="0" err="1" smtClean="0"/>
              <a:t>Diabetes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mellitus</a:t>
            </a:r>
            <a:r>
              <a:rPr lang="tr-TR" sz="2600" i="1" dirty="0" smtClean="0"/>
              <a:t>, kontrol altında olmayan </a:t>
            </a:r>
            <a:r>
              <a:rPr lang="tr-TR" sz="2600" dirty="0" smtClean="0"/>
              <a:t>kodlanmalıdır.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tr-TR" sz="2600" dirty="0" smtClean="0"/>
              <a:t>Bu kategorideki hastalar diyabetik komplikasyonlar gösterdiğinde, E10-E14’ten uygun ek kodu (kodları) atayın.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tr-TR" sz="2600" dirty="0" smtClean="0">
                <a:solidFill>
                  <a:srgbClr val="FF0000"/>
                </a:solidFill>
              </a:rPr>
              <a:t>Kodlamanız tek başına kan sonuçlarına göre değil, </a:t>
            </a:r>
            <a:r>
              <a:rPr lang="tr-TR" sz="2600" dirty="0" err="1" smtClean="0">
                <a:solidFill>
                  <a:srgbClr val="FF0000"/>
                </a:solidFill>
              </a:rPr>
              <a:t>klinisyen</a:t>
            </a:r>
            <a:r>
              <a:rPr lang="tr-TR" sz="2600" dirty="0" smtClean="0">
                <a:solidFill>
                  <a:srgbClr val="FF0000"/>
                </a:solidFill>
              </a:rPr>
              <a:t> tarafından yapılan dokümantasyona dayanmalıdır</a:t>
            </a:r>
            <a:endParaRPr lang="tr-TR" sz="2600" dirty="0" smtClean="0"/>
          </a:p>
          <a:p>
            <a:pPr eaLnBrk="1" hangingPunct="1"/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DAD45-6506-434B-B7E4-33D360CBAD97}" type="slidenum">
              <a:rPr lang="tr-TR" smtClean="0"/>
              <a:pPr>
                <a:defRPr/>
              </a:pPr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549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 smtClean="0">
                <a:solidFill>
                  <a:srgbClr val="FF0000"/>
                </a:solidFill>
              </a:rPr>
              <a:t>Diyabet’in Kronik Komplikasyonları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268413"/>
            <a:ext cx="7715200" cy="5589587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Böbrek komplikasyonları: </a:t>
            </a:r>
            <a:r>
              <a:rPr lang="tr-TR" sz="2800" dirty="0" smtClean="0"/>
              <a:t>Diyabetik </a:t>
            </a:r>
            <a:r>
              <a:rPr lang="tr-TR" sz="2800" dirty="0" err="1" smtClean="0"/>
              <a:t>nefropati</a:t>
            </a:r>
            <a:r>
              <a:rPr lang="tr-TR" sz="2800" dirty="0" smtClean="0"/>
              <a:t>, ABY</a:t>
            </a:r>
            <a:endParaRPr lang="tr-TR" sz="2800" b="1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Diyabetik göz hastalığı: </a:t>
            </a:r>
            <a:r>
              <a:rPr lang="tr-TR" sz="2800" dirty="0" smtClean="0"/>
              <a:t>Diyabetik </a:t>
            </a:r>
            <a:r>
              <a:rPr lang="tr-TR" sz="2800" dirty="0" err="1" smtClean="0"/>
              <a:t>retinopati</a:t>
            </a:r>
            <a:r>
              <a:rPr lang="tr-TR" sz="2800" dirty="0" smtClean="0"/>
              <a:t>, katarakt,</a:t>
            </a:r>
            <a:r>
              <a:rPr lang="tr-TR" sz="2800" dirty="0" err="1" smtClean="0"/>
              <a:t>retinal</a:t>
            </a:r>
            <a:r>
              <a:rPr lang="tr-TR" sz="2800" dirty="0" smtClean="0"/>
              <a:t> arter tıkanıklığı, </a:t>
            </a:r>
            <a:r>
              <a:rPr lang="tr-TR" sz="2800" dirty="0" err="1" smtClean="0"/>
              <a:t>retinal</a:t>
            </a:r>
            <a:r>
              <a:rPr lang="tr-TR" sz="2800" dirty="0" smtClean="0"/>
              <a:t> </a:t>
            </a:r>
            <a:r>
              <a:rPr lang="tr-TR" sz="2800" dirty="0" err="1" smtClean="0"/>
              <a:t>ven</a:t>
            </a:r>
            <a:r>
              <a:rPr lang="tr-TR" sz="2800" dirty="0" smtClean="0"/>
              <a:t> tıkanıklığı ve optik diskin enfarktüsünün (</a:t>
            </a:r>
            <a:r>
              <a:rPr lang="tr-TR" sz="2800" dirty="0" err="1" smtClean="0"/>
              <a:t>iskemik</a:t>
            </a:r>
            <a:r>
              <a:rPr lang="tr-TR" sz="2800" dirty="0" smtClean="0"/>
              <a:t> optik </a:t>
            </a:r>
            <a:r>
              <a:rPr lang="tr-TR" sz="2800" dirty="0" err="1" smtClean="0"/>
              <a:t>nöropati</a:t>
            </a:r>
            <a:r>
              <a:rPr lang="tr-TR" sz="2800" dirty="0" smtClean="0"/>
              <a:t>) </a:t>
            </a:r>
            <a:r>
              <a:rPr lang="tr-TR" sz="2800" dirty="0" err="1" smtClean="0"/>
              <a:t>insidansı</a:t>
            </a:r>
            <a:r>
              <a:rPr lang="tr-TR" sz="2800" dirty="0" smtClean="0"/>
              <a:t> artar.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Nörolojik komplikasyonlar:</a:t>
            </a:r>
            <a:r>
              <a:rPr lang="tr-TR" sz="2800" dirty="0" smtClean="0"/>
              <a:t> Diyabetik </a:t>
            </a:r>
            <a:r>
              <a:rPr lang="tr-TR" sz="2800" dirty="0" err="1" smtClean="0"/>
              <a:t>nöropati</a:t>
            </a:r>
            <a:endParaRPr lang="tr-TR" sz="28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Dolaşım komplikasyonları: </a:t>
            </a:r>
            <a:r>
              <a:rPr lang="tr-TR" sz="2800" dirty="0" err="1" smtClean="0"/>
              <a:t>Periferik</a:t>
            </a:r>
            <a:r>
              <a:rPr lang="tr-TR" sz="2800" dirty="0" smtClean="0"/>
              <a:t> damar hastalığı, Diyabetik </a:t>
            </a:r>
            <a:r>
              <a:rPr lang="tr-TR" sz="2800" dirty="0" err="1" smtClean="0"/>
              <a:t>iskemik</a:t>
            </a:r>
            <a:r>
              <a:rPr lang="tr-TR" sz="2800" dirty="0" smtClean="0"/>
              <a:t> </a:t>
            </a:r>
            <a:r>
              <a:rPr lang="tr-TR" sz="2800" dirty="0" err="1" smtClean="0"/>
              <a:t>kardiyomiyopati</a:t>
            </a:r>
            <a:r>
              <a:rPr lang="tr-TR" sz="2800" dirty="0" smtClean="0"/>
              <a:t> (E1-.53),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Deri ve </a:t>
            </a:r>
            <a:r>
              <a:rPr lang="tr-TR" sz="2800" b="1" dirty="0" err="1" smtClean="0"/>
              <a:t>subkütan</a:t>
            </a:r>
            <a:r>
              <a:rPr lang="tr-TR" sz="2800" b="1" dirty="0" smtClean="0"/>
              <a:t> komplikasyonları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Diyabet ve </a:t>
            </a:r>
            <a:r>
              <a:rPr lang="tr-TR" sz="2800" b="1" dirty="0" err="1" smtClean="0"/>
              <a:t>periodontal</a:t>
            </a:r>
            <a:r>
              <a:rPr lang="tr-TR" sz="2800" b="1" dirty="0" smtClean="0"/>
              <a:t> komplikasyonları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Diyabetik </a:t>
            </a:r>
            <a:r>
              <a:rPr lang="tr-TR" sz="2800" b="1" dirty="0" err="1" smtClean="0"/>
              <a:t>fibröz</a:t>
            </a:r>
            <a:r>
              <a:rPr lang="tr-TR" sz="2800" b="1" dirty="0" smtClean="0"/>
              <a:t> meme hastalığı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tr-TR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1DDAC-F53C-4F92-BBCC-8A31C518C620}" type="slidenum">
              <a:rPr lang="tr-TR" smtClean="0"/>
              <a:pPr>
                <a:defRPr/>
              </a:pPr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9068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11363" y="188913"/>
          <a:ext cx="5194300" cy="648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hoto Editor Fotoğrafı" r:id="rId3" imgW="3619048" imgH="4514286" progId="">
                  <p:embed/>
                </p:oleObj>
              </mc:Choice>
              <mc:Fallback>
                <p:oleObj name="Photo Editor Fotoğrafı" r:id="rId3" imgW="3619048" imgH="45142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363" y="188913"/>
                        <a:ext cx="5194300" cy="648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C1DD1-EA4B-4924-8489-874E6C31A14F}" type="slidenum">
              <a:rPr lang="tr-TR" smtClean="0"/>
              <a:pPr>
                <a:defRPr/>
              </a:pPr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55294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rgbClr val="FF0000"/>
                </a:solidFill>
              </a:rPr>
              <a:t>Diyabet ve Çoklu </a:t>
            </a:r>
            <a:r>
              <a:rPr lang="tr-TR" sz="4000" dirty="0" err="1" smtClean="0">
                <a:solidFill>
                  <a:srgbClr val="FF0000"/>
                </a:solidFill>
              </a:rPr>
              <a:t>Mikrovasküler</a:t>
            </a:r>
            <a:r>
              <a:rPr lang="tr-TR" sz="4000" dirty="0" smtClean="0">
                <a:solidFill>
                  <a:srgbClr val="FF0000"/>
                </a:solidFill>
              </a:rPr>
              <a:t> Komplikasyonlar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00200"/>
            <a:ext cx="7992888" cy="52578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400" dirty="0" smtClean="0"/>
              <a:t>    </a:t>
            </a:r>
            <a:r>
              <a:rPr lang="tr-TR" sz="2600" dirty="0" smtClean="0"/>
              <a:t>E1-.71 </a:t>
            </a:r>
            <a:r>
              <a:rPr lang="tr-TR" sz="2600" i="1" dirty="0" smtClean="0"/>
              <a:t>*</a:t>
            </a:r>
            <a:r>
              <a:rPr lang="tr-TR" sz="2600" i="1" dirty="0" err="1" smtClean="0"/>
              <a:t>Diabetes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mellitus</a:t>
            </a:r>
            <a:r>
              <a:rPr lang="tr-TR" sz="2600" i="1" dirty="0" smtClean="0"/>
              <a:t>, birden fazla </a:t>
            </a:r>
            <a:r>
              <a:rPr lang="tr-TR" sz="2600" i="1" dirty="0" err="1" smtClean="0"/>
              <a:t>mikrovasküler</a:t>
            </a:r>
            <a:r>
              <a:rPr lang="tr-TR" sz="2600" i="1" dirty="0" smtClean="0"/>
              <a:t> komplikasyon ile birlikte </a:t>
            </a:r>
            <a:r>
              <a:rPr lang="tr-TR" sz="2600" dirty="0" smtClean="0"/>
              <a:t>kodu, hastada </a:t>
            </a:r>
            <a:r>
              <a:rPr lang="tr-TR" sz="2600" b="1" dirty="0" smtClean="0"/>
              <a:t>şu beş kategoriden iki veya daha fazlası kapsamında sınıflandırılabilir durumlar </a:t>
            </a:r>
            <a:r>
              <a:rPr lang="tr-TR" sz="2600" dirty="0" smtClean="0"/>
              <a:t>mevcut olduğunda atanmalıdır</a:t>
            </a:r>
            <a:r>
              <a:rPr lang="tr-TR" sz="2600" b="1" dirty="0" smtClean="0"/>
              <a:t>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1. Böbrek komplikasyonları (E1-.2-)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2. </a:t>
            </a:r>
            <a:r>
              <a:rPr lang="tr-TR" sz="2600" dirty="0" err="1" smtClean="0"/>
              <a:t>Oftalmik</a:t>
            </a:r>
            <a:r>
              <a:rPr lang="tr-TR" sz="2600" dirty="0" smtClean="0"/>
              <a:t> komplikasyonlar (E1-.31–E1-.35, E1-.39)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3. Nörolojik komplikasyonlar (E1-.-)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4. Diyabetik </a:t>
            </a:r>
            <a:r>
              <a:rPr lang="tr-TR" sz="2600" dirty="0" err="1" smtClean="0"/>
              <a:t>iskemik</a:t>
            </a:r>
            <a:r>
              <a:rPr lang="tr-TR" sz="2600" dirty="0" smtClean="0"/>
              <a:t> </a:t>
            </a:r>
            <a:r>
              <a:rPr lang="tr-TR" sz="2600" dirty="0" err="1" smtClean="0"/>
              <a:t>kardiyomiyopati</a:t>
            </a:r>
            <a:r>
              <a:rPr lang="tr-TR" sz="2600" dirty="0" smtClean="0"/>
              <a:t> (E1-.53)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5. Aşağıda verilen deri veya </a:t>
            </a:r>
            <a:r>
              <a:rPr lang="tr-TR" sz="2600" dirty="0" err="1" smtClean="0"/>
              <a:t>subkütan</a:t>
            </a:r>
            <a:r>
              <a:rPr lang="tr-TR" sz="2600" dirty="0" smtClean="0"/>
              <a:t> doku komplikasyonlarından biri (E1-.62)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600" dirty="0" smtClean="0"/>
              <a:t>E1-.71'i yalnızca hiçbir </a:t>
            </a:r>
            <a:r>
              <a:rPr lang="tr-TR" sz="2600" dirty="0" err="1" smtClean="0"/>
              <a:t>mikrovasküler</a:t>
            </a:r>
            <a:r>
              <a:rPr lang="tr-TR" sz="2600" dirty="0" smtClean="0"/>
              <a:t> komplikasyon ana tanının tanımına uygun olmadığında ana tanı olarak kodlayın.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600" dirty="0" smtClean="0"/>
              <a:t>Spesifik </a:t>
            </a:r>
            <a:r>
              <a:rPr lang="tr-TR" sz="2600" dirty="0" err="1" smtClean="0"/>
              <a:t>mikrovasküler</a:t>
            </a:r>
            <a:r>
              <a:rPr lang="tr-TR" sz="2600" dirty="0" smtClean="0"/>
              <a:t> komplikasyonlara ilişkin ek kodlar da atanmalıdır.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6B9F1-B4F6-4CB1-8266-8635F71B26FC}" type="slidenum">
              <a:rPr lang="tr-TR" smtClean="0"/>
              <a:pPr>
                <a:defRPr/>
              </a:pPr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883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  <p:pic>
        <p:nvPicPr>
          <p:cNvPr id="59394" name="Picture 2" descr="metastases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5736" y="1412776"/>
            <a:ext cx="4679950" cy="4319587"/>
          </a:xfrm>
        </p:spPr>
      </p:pic>
    </p:spTree>
    <p:extLst>
      <p:ext uri="{BB962C8B-B14F-4D97-AF65-F5344CB8AC3E}">
        <p14:creationId xmlns:p14="http://schemas.microsoft.com/office/powerpoint/2010/main" val="14146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549275"/>
            <a:ext cx="7920880" cy="6119813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000" b="1" dirty="0" smtClean="0"/>
              <a:t> </a:t>
            </a:r>
            <a:r>
              <a:rPr lang="tr-TR" sz="2600" b="1" dirty="0" smtClean="0">
                <a:solidFill>
                  <a:srgbClr val="7030A0"/>
                </a:solidFill>
              </a:rPr>
              <a:t>Örnek: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600" dirty="0" smtClean="0"/>
              <a:t>     Hasta, Tip 2 diyabetik </a:t>
            </a:r>
            <a:r>
              <a:rPr lang="tr-TR" sz="2600" dirty="0" err="1" smtClean="0"/>
              <a:t>nöropati</a:t>
            </a:r>
            <a:r>
              <a:rPr lang="tr-TR" sz="2600" dirty="0" smtClean="0"/>
              <a:t> tedavisi için hastaneye yatırılmıştır. Hastada ayrıca,diyabete bağlanabilir </a:t>
            </a:r>
            <a:r>
              <a:rPr lang="tr-TR" sz="2600" dirty="0" err="1" smtClean="0"/>
              <a:t>retinal</a:t>
            </a:r>
            <a:r>
              <a:rPr lang="tr-TR" sz="2600" dirty="0" smtClean="0"/>
              <a:t> </a:t>
            </a:r>
            <a:r>
              <a:rPr lang="tr-TR" sz="2600" dirty="0" err="1" smtClean="0"/>
              <a:t>iskemi</a:t>
            </a:r>
            <a:r>
              <a:rPr lang="tr-TR" sz="2600" dirty="0" smtClean="0"/>
              <a:t> de vardır.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tr-TR" sz="2600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600" dirty="0" smtClean="0"/>
              <a:t>Neleri kodlamalıyız ana tanı nedir?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tr-TR" sz="2600" dirty="0" smtClean="0"/>
              <a:t>Kodlar:  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600" dirty="0" smtClean="0"/>
              <a:t>E11.22 </a:t>
            </a:r>
            <a:r>
              <a:rPr lang="tr-TR" sz="2600" i="1" dirty="0" err="1" smtClean="0"/>
              <a:t>İnsulin</a:t>
            </a:r>
            <a:r>
              <a:rPr lang="tr-TR" sz="2600" i="1" dirty="0" smtClean="0"/>
              <a:t> bağımlı olmayan </a:t>
            </a:r>
            <a:r>
              <a:rPr lang="tr-TR" sz="2600" i="1" dirty="0" err="1" smtClean="0"/>
              <a:t>diabetes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mellitus</a:t>
            </a:r>
            <a:r>
              <a:rPr lang="tr-TR" sz="2600" i="1" dirty="0" smtClean="0"/>
              <a:t>, yerleşik diyabetik </a:t>
            </a:r>
            <a:r>
              <a:rPr lang="tr-TR" sz="2600" i="1" dirty="0" err="1" smtClean="0"/>
              <a:t>nefropati</a:t>
            </a:r>
            <a:r>
              <a:rPr lang="tr-TR" sz="2600" i="1" dirty="0" smtClean="0"/>
              <a:t> ile birlikte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600" dirty="0" smtClean="0"/>
              <a:t>E11.71 </a:t>
            </a:r>
            <a:r>
              <a:rPr lang="tr-TR" sz="2600" i="1" dirty="0" err="1" smtClean="0"/>
              <a:t>İnsulin</a:t>
            </a:r>
            <a:r>
              <a:rPr lang="tr-TR" sz="2600" i="1" dirty="0" smtClean="0"/>
              <a:t> bağımlı olmayan </a:t>
            </a:r>
            <a:r>
              <a:rPr lang="tr-TR" sz="2600" i="1" dirty="0" err="1" smtClean="0"/>
              <a:t>diabetes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mellitus</a:t>
            </a:r>
            <a:r>
              <a:rPr lang="tr-TR" sz="2600" i="1" dirty="0" smtClean="0"/>
              <a:t>, birden fazla </a:t>
            </a:r>
            <a:r>
              <a:rPr lang="tr-TR" sz="2600" i="1" dirty="0" err="1" smtClean="0"/>
              <a:t>mikrovasküler</a:t>
            </a:r>
            <a:r>
              <a:rPr lang="tr-TR" sz="2600" i="1" dirty="0" smtClean="0"/>
              <a:t> komplikasyon ile birlikte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600" dirty="0" smtClean="0"/>
              <a:t>H34.2 </a:t>
            </a:r>
            <a:r>
              <a:rPr lang="tr-TR" sz="2600" i="1" dirty="0" smtClean="0"/>
              <a:t>Diğer </a:t>
            </a:r>
            <a:r>
              <a:rPr lang="tr-TR" sz="2600" i="1" dirty="0" err="1" smtClean="0"/>
              <a:t>retinal</a:t>
            </a:r>
            <a:r>
              <a:rPr lang="tr-TR" sz="2600" i="1" dirty="0" smtClean="0"/>
              <a:t> arter tıkanıklıkları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600" i="1" dirty="0" smtClean="0"/>
              <a:t>  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tr-TR" sz="2600" i="1" dirty="0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600" dirty="0" smtClean="0"/>
              <a:t>ACS 0001 </a:t>
            </a:r>
            <a:r>
              <a:rPr lang="tr-TR" sz="2600" i="1" dirty="0" smtClean="0"/>
              <a:t>Ek tanı</a:t>
            </a:r>
            <a:r>
              <a:rPr lang="tr-TR" sz="2600" dirty="0" smtClean="0"/>
              <a:t>’ya uygun bir şekilde, E11.22 ana tanı olarak kodlanır.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A4681-8004-4D64-AAF4-053F227B2ECC}" type="slidenum">
              <a:rPr lang="tr-TR" smtClean="0"/>
              <a:pPr>
                <a:defRPr/>
              </a:pPr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4846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404813"/>
            <a:ext cx="7992888" cy="6453187"/>
          </a:xfrm>
        </p:spPr>
        <p:txBody>
          <a:bodyPr>
            <a:normAutofit/>
          </a:bodyPr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000" b="1" dirty="0" smtClean="0"/>
              <a:t>     </a:t>
            </a:r>
            <a:r>
              <a:rPr lang="tr-TR" sz="2800" b="1" dirty="0" smtClean="0">
                <a:solidFill>
                  <a:srgbClr val="7030A0"/>
                </a:solidFill>
              </a:rPr>
              <a:t>Örnek: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Hasta, </a:t>
            </a:r>
            <a:r>
              <a:rPr lang="tr-TR" sz="2800" dirty="0" err="1" smtClean="0"/>
              <a:t>nefrotik</a:t>
            </a:r>
            <a:r>
              <a:rPr lang="tr-TR" sz="2800" dirty="0" smtClean="0"/>
              <a:t> sendrom, </a:t>
            </a:r>
            <a:r>
              <a:rPr lang="tr-TR" sz="2800" dirty="0" err="1" smtClean="0"/>
              <a:t>retinal</a:t>
            </a:r>
            <a:r>
              <a:rPr lang="tr-TR" sz="2800" dirty="0" smtClean="0"/>
              <a:t> </a:t>
            </a:r>
            <a:r>
              <a:rPr lang="tr-TR" sz="2800" dirty="0" err="1" smtClean="0"/>
              <a:t>iskemi</a:t>
            </a:r>
            <a:r>
              <a:rPr lang="tr-TR" sz="2800" dirty="0" smtClean="0"/>
              <a:t> ve </a:t>
            </a:r>
            <a:r>
              <a:rPr lang="tr-TR" sz="2800" dirty="0" err="1" smtClean="0"/>
              <a:t>femoral</a:t>
            </a:r>
            <a:r>
              <a:rPr lang="tr-TR" sz="2800" dirty="0" smtClean="0"/>
              <a:t> </a:t>
            </a:r>
            <a:r>
              <a:rPr lang="tr-TR" sz="2800" dirty="0" err="1" smtClean="0"/>
              <a:t>nöropati</a:t>
            </a:r>
            <a:r>
              <a:rPr lang="tr-TR" sz="2800" dirty="0" smtClean="0"/>
              <a:t> komplikasyonları ile birlikte mevcut olan Tip 1 diyabet sebebiyle hastaneye yatırılmıştır.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Neleri kodlamalıyız ana tanı nedir?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Kodlar: 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800" dirty="0" smtClean="0"/>
              <a:t>E10.71 </a:t>
            </a:r>
            <a:r>
              <a:rPr lang="tr-TR" sz="2800" i="1" dirty="0" err="1" smtClean="0"/>
              <a:t>İnsulin</a:t>
            </a:r>
            <a:r>
              <a:rPr lang="tr-TR" sz="2800" i="1" dirty="0" smtClean="0"/>
              <a:t> bağımlı </a:t>
            </a:r>
            <a:r>
              <a:rPr lang="tr-TR" sz="2800" i="1" dirty="0" err="1" smtClean="0"/>
              <a:t>diabetes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mellitus</a:t>
            </a:r>
            <a:r>
              <a:rPr lang="tr-TR" sz="2800" i="1" dirty="0" smtClean="0"/>
              <a:t>, birden fazla </a:t>
            </a:r>
            <a:r>
              <a:rPr lang="tr-TR" sz="2800" i="1" dirty="0" err="1" smtClean="0"/>
              <a:t>mikrovasküler</a:t>
            </a:r>
            <a:r>
              <a:rPr lang="tr-TR" sz="2800" i="1" dirty="0" smtClean="0"/>
              <a:t> komplikasyon ile birlikte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800" dirty="0" smtClean="0"/>
              <a:t>N04 .9 </a:t>
            </a:r>
            <a:r>
              <a:rPr lang="tr-TR" sz="2800" i="1" dirty="0" err="1" smtClean="0"/>
              <a:t>Nefrotik</a:t>
            </a:r>
            <a:r>
              <a:rPr lang="tr-TR" sz="2800" i="1" dirty="0" smtClean="0"/>
              <a:t> sendrom, tanımlanmamış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800" dirty="0" smtClean="0"/>
              <a:t>H34.2 </a:t>
            </a:r>
            <a:r>
              <a:rPr lang="tr-TR" sz="2800" i="1" dirty="0" smtClean="0"/>
              <a:t>Diğer </a:t>
            </a:r>
            <a:r>
              <a:rPr lang="tr-TR" sz="2800" i="1" dirty="0" err="1" smtClean="0"/>
              <a:t>retinal</a:t>
            </a:r>
            <a:r>
              <a:rPr lang="tr-TR" sz="2800" i="1" dirty="0" smtClean="0"/>
              <a:t> arter tıkanıklıkları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800" dirty="0" smtClean="0"/>
              <a:t>G57.2 </a:t>
            </a:r>
            <a:r>
              <a:rPr lang="tr-TR" sz="2800" i="1" dirty="0" err="1" smtClean="0"/>
              <a:t>Femoral</a:t>
            </a:r>
            <a:r>
              <a:rPr lang="tr-TR" sz="2800" i="1" dirty="0" smtClean="0"/>
              <a:t> sinir lezyonu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800" i="1" dirty="0" smtClean="0"/>
              <a:t> 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tr-TR" sz="2800" dirty="0" smtClean="0"/>
              <a:t>Bu durumda, yatışın sebebi hiçbir diyabetik komplikasyon olmadığından, E10.71 ana tanı olarak kodlanır.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8FF99-8E2E-4F32-834F-DE763BE322A2}" type="slidenum">
              <a:rPr lang="tr-TR" smtClean="0"/>
              <a:pPr>
                <a:defRPr/>
              </a:pPr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4619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Diyabetik ayak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8100392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600" b="1" dirty="0" smtClean="0">
                <a:solidFill>
                  <a:srgbClr val="7030A0"/>
                </a:solidFill>
              </a:rPr>
              <a:t>Diyabetik ayak</a:t>
            </a:r>
            <a:r>
              <a:rPr lang="tr-TR" sz="2600" dirty="0" smtClean="0">
                <a:solidFill>
                  <a:srgbClr val="7030A0"/>
                </a:solidFill>
              </a:rPr>
              <a:t> </a:t>
            </a:r>
            <a:r>
              <a:rPr lang="tr-TR" sz="2600" dirty="0" smtClean="0"/>
              <a:t>:Bu terim, </a:t>
            </a:r>
            <a:r>
              <a:rPr lang="tr-TR" sz="2600" dirty="0" err="1" smtClean="0"/>
              <a:t>periferik</a:t>
            </a:r>
            <a:r>
              <a:rPr lang="tr-TR" sz="2600" dirty="0" smtClean="0"/>
              <a:t> ve/veya nörolojik komplikasyonlar ve/veya diğer ayırıcı klinik etmenlerle birlikte ayaklarında bir ülser veya enfeksiyon görülen diyabetik hastaları tanımlamak için kullanılır.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600" b="1" dirty="0" smtClean="0">
                <a:solidFill>
                  <a:srgbClr val="7030A0"/>
                </a:solidFill>
              </a:rPr>
              <a:t>Diyabetik ayak ülserleri: </a:t>
            </a:r>
            <a:r>
              <a:rPr lang="tr-TR" sz="2600" dirty="0" smtClean="0"/>
              <a:t>Bir</a:t>
            </a:r>
            <a:r>
              <a:rPr lang="tr-TR" sz="2600" dirty="0" smtClean="0">
                <a:solidFill>
                  <a:srgbClr val="7030A0"/>
                </a:solidFill>
              </a:rPr>
              <a:t> </a:t>
            </a:r>
            <a:r>
              <a:rPr lang="tr-TR" sz="2600" dirty="0" smtClean="0"/>
              <a:t>alt </a:t>
            </a:r>
            <a:r>
              <a:rPr lang="tr-TR" sz="2600" dirty="0" err="1" smtClean="0"/>
              <a:t>ekstremite</a:t>
            </a:r>
            <a:r>
              <a:rPr lang="tr-TR" sz="2600" dirty="0" smtClean="0"/>
              <a:t> ülserinin kendiliğinden oluşmasının ‘diyabetik ayak’ anlamına gelmesi gerekmez.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600" dirty="0" smtClean="0"/>
              <a:t>Bu nedenle, bir diyabet hastasında ayak ülserinin etiyolojisi belirsizse, hekimden ayrıntılı bilgi istenmelidir.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600" b="1" dirty="0" smtClean="0">
                <a:solidFill>
                  <a:srgbClr val="FF0000"/>
                </a:solidFill>
              </a:rPr>
              <a:t>E1-.73 *</a:t>
            </a:r>
            <a:r>
              <a:rPr lang="tr-TR" sz="2600" b="1" i="1" dirty="0" err="1" smtClean="0">
                <a:solidFill>
                  <a:srgbClr val="FF0000"/>
                </a:solidFill>
              </a:rPr>
              <a:t>Diabetes</a:t>
            </a:r>
            <a:r>
              <a:rPr lang="tr-TR" sz="2600" b="1" i="1" dirty="0" smtClean="0">
                <a:solidFill>
                  <a:srgbClr val="FF0000"/>
                </a:solidFill>
              </a:rPr>
              <a:t> </a:t>
            </a:r>
            <a:r>
              <a:rPr lang="tr-TR" sz="2600" b="1" i="1" dirty="0" err="1" smtClean="0">
                <a:solidFill>
                  <a:srgbClr val="FF0000"/>
                </a:solidFill>
              </a:rPr>
              <a:t>mellitus</a:t>
            </a:r>
            <a:r>
              <a:rPr lang="tr-TR" sz="2600" b="1" i="1" dirty="0" smtClean="0">
                <a:solidFill>
                  <a:srgbClr val="FF0000"/>
                </a:solidFill>
              </a:rPr>
              <a:t>, birden çok nedene bağlı ayak ülseri ile birlikte </a:t>
            </a:r>
            <a:r>
              <a:rPr lang="tr-TR" sz="2600" b="1" dirty="0" smtClean="0">
                <a:solidFill>
                  <a:srgbClr val="FF0000"/>
                </a:solidFill>
              </a:rPr>
              <a:t>kodu, ‘diyabetik ayak’ için kullanıldığından ayak ülseri için atanmamalıdır.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2F309-7659-4B2D-920A-18F7384BBFFE}" type="slidenum">
              <a:rPr lang="tr-TR" smtClean="0"/>
              <a:pPr>
                <a:defRPr/>
              </a:pPr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5101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pic>
        <p:nvPicPr>
          <p:cNvPr id="39939" name="Picture 2" descr="diab_feet_before_hbo_dscn203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1052513"/>
            <a:ext cx="6119813" cy="5256212"/>
          </a:xfr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EB8A6-8848-423C-9B7F-C0A9B7E304AE}" type="slidenum">
              <a:rPr lang="tr-TR" smtClean="0"/>
              <a:pPr>
                <a:defRPr/>
              </a:pPr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4603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Diyabet Taraması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 Z13.1 </a:t>
            </a:r>
            <a:r>
              <a:rPr lang="tr-TR" i="1" dirty="0" err="1" smtClean="0"/>
              <a:t>Diyabetes</a:t>
            </a:r>
            <a:r>
              <a:rPr lang="tr-TR" i="1" dirty="0" smtClean="0"/>
              <a:t> </a:t>
            </a:r>
            <a:r>
              <a:rPr lang="tr-TR" i="1" dirty="0" err="1" smtClean="0"/>
              <a:t>mellitus</a:t>
            </a:r>
            <a:r>
              <a:rPr lang="tr-TR" i="1" dirty="0" smtClean="0"/>
              <a:t> için özel tarama muayenesi</a:t>
            </a:r>
            <a:r>
              <a:rPr lang="tr-TR" dirty="0" smtClean="0"/>
              <a:t>, tarama sonrasında diyabet veya BGR </a:t>
            </a:r>
            <a:r>
              <a:rPr lang="tr-TR" dirty="0" smtClean="0">
                <a:solidFill>
                  <a:srgbClr val="FF0000"/>
                </a:solidFill>
              </a:rPr>
              <a:t>ekarte edildiği zaman atanmaktadır</a:t>
            </a:r>
            <a:endParaRPr lang="tr-TR" dirty="0" smtClean="0"/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endParaRPr lang="tr-TR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 Taramanın bir diyabet aile öyküsü nedeniyle istendiği durumlarda, Z83.3 </a:t>
            </a:r>
            <a:r>
              <a:rPr lang="tr-TR" i="1" dirty="0" err="1" smtClean="0"/>
              <a:t>Diabetes</a:t>
            </a:r>
            <a:r>
              <a:rPr lang="tr-TR" i="1" dirty="0" smtClean="0"/>
              <a:t> </a:t>
            </a:r>
            <a:r>
              <a:rPr lang="tr-TR" i="1" dirty="0" err="1" smtClean="0"/>
              <a:t>mellitus</a:t>
            </a:r>
            <a:r>
              <a:rPr lang="tr-TR" i="1" dirty="0" smtClean="0"/>
              <a:t> aile öyküsü </a:t>
            </a:r>
            <a:r>
              <a:rPr lang="tr-TR" dirty="0" smtClean="0"/>
              <a:t>ek kodu ilave edilmelidir.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6EE85-EF43-4966-AD87-47F397A6B343}" type="slidenum">
              <a:rPr lang="tr-TR" smtClean="0"/>
              <a:pPr>
                <a:defRPr/>
              </a:pPr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2066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4000" dirty="0" smtClean="0">
                <a:solidFill>
                  <a:srgbClr val="FF0000"/>
                </a:solidFill>
              </a:rPr>
              <a:t>Diyabeti kodlamak için kontrol listesi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00200"/>
            <a:ext cx="792088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>
                <a:solidFill>
                  <a:srgbClr val="7030A0"/>
                </a:solidFill>
              </a:rPr>
              <a:t>Şunları bilmeniz gerekir: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900" b="1" dirty="0" smtClean="0"/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smtClean="0"/>
              <a:t>Diyabetin tipi (genellikle Tip 1 veya Tip 2)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smtClean="0"/>
              <a:t>Diyabet ile görülen ek tanı (</a:t>
            </a:r>
            <a:r>
              <a:rPr lang="tr-TR" sz="2600" dirty="0" err="1" smtClean="0"/>
              <a:t>Adx</a:t>
            </a:r>
            <a:r>
              <a:rPr lang="tr-TR" sz="2600" dirty="0" smtClean="0"/>
              <a:t>) – ‘diyabet, ile’ veya ‘diyabetik’ altındaki terimler için alfabetik dizini kontrol etmeyi unutmayın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err="1" smtClean="0">
                <a:solidFill>
                  <a:srgbClr val="FF0000"/>
                </a:solidFill>
              </a:rPr>
              <a:t>Mikrovasküler</a:t>
            </a:r>
            <a:r>
              <a:rPr lang="tr-TR" sz="2600" dirty="0" smtClean="0">
                <a:solidFill>
                  <a:srgbClr val="FF0000"/>
                </a:solidFill>
              </a:rPr>
              <a:t> komplikasyonlar </a:t>
            </a:r>
            <a:r>
              <a:rPr lang="tr-TR" sz="2600" dirty="0" smtClean="0"/>
              <a:t>ile birlikte olan diyabeti kodlama ile ilgili kural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smtClean="0"/>
              <a:t>Tip 2 diyabet </a:t>
            </a:r>
            <a:r>
              <a:rPr lang="tr-TR" sz="2600" dirty="0" smtClean="0">
                <a:solidFill>
                  <a:srgbClr val="FF0000"/>
                </a:solidFill>
              </a:rPr>
              <a:t>de </a:t>
            </a:r>
            <a:r>
              <a:rPr lang="tr-TR" sz="2600" dirty="0" err="1" smtClean="0">
                <a:solidFill>
                  <a:srgbClr val="FF0000"/>
                </a:solidFill>
              </a:rPr>
              <a:t>insülin</a:t>
            </a:r>
            <a:r>
              <a:rPr lang="tr-TR" sz="2600" dirty="0" smtClean="0">
                <a:solidFill>
                  <a:srgbClr val="FF0000"/>
                </a:solidFill>
              </a:rPr>
              <a:t> direnci </a:t>
            </a:r>
            <a:r>
              <a:rPr lang="tr-TR" sz="2600" dirty="0" smtClean="0"/>
              <a:t>kodlanması kuralı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smtClean="0"/>
              <a:t>Diyabetik ayak kodlaması ile ilgili kural …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Tx/>
              <a:buNone/>
            </a:pPr>
            <a:r>
              <a:rPr lang="tr-TR" sz="2600" dirty="0" smtClean="0"/>
              <a:t>DM ile birlikte </a:t>
            </a:r>
            <a:r>
              <a:rPr lang="tr-TR" sz="2600" dirty="0" err="1" smtClean="0"/>
              <a:t>obezite</a:t>
            </a:r>
            <a:r>
              <a:rPr lang="tr-TR" sz="2600" dirty="0" smtClean="0"/>
              <a:t>, hipertansiyon veya </a:t>
            </a:r>
            <a:r>
              <a:rPr lang="tr-TR" sz="2600" dirty="0" err="1" smtClean="0"/>
              <a:t>lipid</a:t>
            </a:r>
            <a:r>
              <a:rPr lang="tr-TR" sz="2600" dirty="0" smtClean="0"/>
              <a:t> bozukluğu belgelendiği zaman, ek tanı olarak bu durumlar ile birlikte uygun diyabet kodunu atayın</a:t>
            </a:r>
          </a:p>
          <a:p>
            <a:pPr eaLnBrk="1" hangingPunct="1">
              <a:lnSpc>
                <a:spcPct val="90000"/>
              </a:lnSpc>
            </a:pPr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1E3C1-60A8-441B-8EE8-2CE00CDAA53C}" type="slidenum">
              <a:rPr lang="tr-TR" smtClean="0"/>
              <a:pPr>
                <a:defRPr/>
              </a:pPr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2429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b="1" dirty="0" err="1" smtClean="0">
                <a:solidFill>
                  <a:srgbClr val="FF0000"/>
                </a:solidFill>
              </a:rPr>
              <a:t>Hiperglisemi</a:t>
            </a:r>
            <a:r>
              <a:rPr lang="tr-TR" sz="4000" b="1" dirty="0" smtClean="0">
                <a:solidFill>
                  <a:srgbClr val="FF0000"/>
                </a:solidFill>
              </a:rPr>
              <a:t> (</a:t>
            </a:r>
            <a:r>
              <a:rPr lang="tr-TR" b="1" dirty="0" smtClean="0">
                <a:solidFill>
                  <a:srgbClr val="FF0000"/>
                </a:solidFill>
              </a:rPr>
              <a:t>0403)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44035" name="2 İçerik Yer Tutucusu"/>
          <p:cNvSpPr>
            <a:spLocks noGrp="1"/>
          </p:cNvSpPr>
          <p:nvPr>
            <p:ph idx="1"/>
          </p:nvPr>
        </p:nvSpPr>
        <p:spPr>
          <a:xfrm>
            <a:off x="899592" y="1268761"/>
            <a:ext cx="8244408" cy="558924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tr-TR" sz="3000" dirty="0" err="1" smtClean="0"/>
              <a:t>Hiperglisemi</a:t>
            </a:r>
            <a:r>
              <a:rPr lang="tr-TR" sz="3000" dirty="0" smtClean="0"/>
              <a:t> için R73 </a:t>
            </a:r>
            <a:r>
              <a:rPr lang="tr-TR" sz="3000" i="1" dirty="0" smtClean="0"/>
              <a:t>Yükselmiş kan </a:t>
            </a:r>
            <a:r>
              <a:rPr lang="tr-TR" sz="3000" i="1" dirty="0" err="1" smtClean="0"/>
              <a:t>glukoz</a:t>
            </a:r>
            <a:r>
              <a:rPr lang="tr-TR" sz="3000" i="1" dirty="0" smtClean="0"/>
              <a:t> düzeyi kodu atanmadan önce, hekimden</a:t>
            </a:r>
            <a:r>
              <a:rPr lang="tr-TR" sz="3000" dirty="0" smtClean="0"/>
              <a:t> olası bir DM veya IGR tanısını hariç tutması istenmelidir.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3000" dirty="0" smtClean="0"/>
              <a:t>Geçici </a:t>
            </a:r>
            <a:r>
              <a:rPr lang="tr-TR" sz="3000" dirty="0" err="1" smtClean="0"/>
              <a:t>hiperglisemi</a:t>
            </a:r>
            <a:r>
              <a:rPr lang="tr-TR" sz="3000" dirty="0" smtClean="0"/>
              <a:t>, enfeksiyonlar dahil olmak üzere hastalığın stresinde ortaya çıkabilmektedir; böyle durumlarda DM ekarte edilen hastalarda gerekli durumlarda </a:t>
            </a:r>
            <a:r>
              <a:rPr lang="tr-TR" sz="3000" dirty="0" err="1" smtClean="0"/>
              <a:t>hiperglisemi</a:t>
            </a:r>
            <a:r>
              <a:rPr lang="tr-TR" sz="3000" dirty="0" smtClean="0"/>
              <a:t> kodu atanabilir.</a:t>
            </a:r>
          </a:p>
          <a:p>
            <a:pPr eaLnBrk="1" hangingPunct="1">
              <a:buFont typeface="Wingdings" pitchFamily="2" charset="2"/>
              <a:buChar char="Ø"/>
            </a:pPr>
            <a:endParaRPr lang="tr-TR" sz="30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tr-TR" sz="3000" dirty="0" smtClean="0">
                <a:solidFill>
                  <a:srgbClr val="7030A0"/>
                </a:solidFill>
              </a:rPr>
              <a:t>Ancak DM ve BGR gibi tanıların varlığında atanmaması gerekir!!!</a:t>
            </a:r>
            <a:endParaRPr lang="tr-TR" sz="2800" dirty="0" smtClean="0">
              <a:solidFill>
                <a:srgbClr val="7030A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CF4CC-DBBC-433A-B0C4-87840C30C8E1}" type="slidenum">
              <a:rPr lang="tr-TR" smtClean="0"/>
              <a:pPr>
                <a:defRPr/>
              </a:pPr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677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  <p:sp>
        <p:nvSpPr>
          <p:cNvPr id="61441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776864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>
                <a:solidFill>
                  <a:srgbClr val="FF0000"/>
                </a:solidFill>
              </a:rPr>
              <a:t>4) </a:t>
            </a:r>
            <a:r>
              <a:rPr lang="tr-TR" sz="4000" dirty="0" err="1">
                <a:solidFill>
                  <a:srgbClr val="FF0000"/>
                </a:solidFill>
              </a:rPr>
              <a:t>Neoplazilerin</a:t>
            </a:r>
            <a:r>
              <a:rPr lang="tr-TR" sz="4000" dirty="0">
                <a:solidFill>
                  <a:srgbClr val="FF0000"/>
                </a:solidFill>
              </a:rPr>
              <a:t> Morfolojisi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200" dirty="0">
                <a:solidFill>
                  <a:srgbClr val="FF0000"/>
                </a:solidFill>
              </a:rPr>
              <a:t>(ACS 0233)</a:t>
            </a:r>
          </a:p>
        </p:txBody>
      </p:sp>
      <p:sp>
        <p:nvSpPr>
          <p:cNvPr id="61442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76864" cy="50688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600" dirty="0"/>
              <a:t>Morfoloji, </a:t>
            </a:r>
            <a:r>
              <a:rPr lang="tr-TR" sz="2600" dirty="0" err="1"/>
              <a:t>neoplastik</a:t>
            </a:r>
            <a:r>
              <a:rPr lang="tr-TR" sz="2600" dirty="0"/>
              <a:t> hücrelerin </a:t>
            </a:r>
            <a:r>
              <a:rPr lang="tr-TR" sz="2600" dirty="0" err="1"/>
              <a:t>histopatolojisi</a:t>
            </a:r>
            <a:r>
              <a:rPr lang="tr-TR" sz="2600" dirty="0"/>
              <a:t> veya yapısı anlamına gelmektedir</a:t>
            </a:r>
          </a:p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endParaRPr lang="tr-TR" sz="2600" dirty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>
                <a:solidFill>
                  <a:srgbClr val="7030A0"/>
                </a:solidFill>
              </a:rPr>
              <a:t>Morfoloji		</a:t>
            </a:r>
            <a:r>
              <a:rPr lang="tr-TR" sz="2600" dirty="0" smtClean="0">
                <a:solidFill>
                  <a:srgbClr val="7030A0"/>
                </a:solidFill>
              </a:rPr>
              <a:t>Davranışı</a:t>
            </a:r>
            <a:r>
              <a:rPr lang="tr-TR" sz="2600" dirty="0">
                <a:solidFill>
                  <a:srgbClr val="7030A0"/>
                </a:solidFill>
              </a:rPr>
              <a:t>	Hücre tipi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 err="1"/>
              <a:t>Carcinoma</a:t>
            </a:r>
            <a:r>
              <a:rPr lang="tr-TR" sz="2600" dirty="0"/>
              <a:t>	</a:t>
            </a:r>
            <a:r>
              <a:rPr lang="tr-TR" sz="2600" dirty="0" err="1" smtClean="0"/>
              <a:t>Malign</a:t>
            </a:r>
            <a:r>
              <a:rPr lang="tr-TR" sz="2600" dirty="0" smtClean="0"/>
              <a:t>     </a:t>
            </a:r>
            <a:r>
              <a:rPr lang="tr-TR" sz="2600" dirty="0"/>
              <a:t>	</a:t>
            </a:r>
            <a:r>
              <a:rPr lang="tr-TR" sz="2600" dirty="0" err="1"/>
              <a:t>Epitel</a:t>
            </a:r>
            <a:r>
              <a:rPr lang="tr-TR" sz="2600" dirty="0"/>
              <a:t> hücresi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/>
              <a:t>Adenoma		</a:t>
            </a:r>
            <a:r>
              <a:rPr lang="tr-TR" sz="2600" dirty="0" err="1" smtClean="0"/>
              <a:t>Benign</a:t>
            </a:r>
            <a:r>
              <a:rPr lang="tr-TR" sz="2600" dirty="0" smtClean="0"/>
              <a:t> </a:t>
            </a:r>
            <a:r>
              <a:rPr lang="tr-TR" sz="2600" dirty="0"/>
              <a:t>	</a:t>
            </a:r>
            <a:r>
              <a:rPr lang="tr-TR" sz="2600" dirty="0" err="1" smtClean="0"/>
              <a:t>Glandular</a:t>
            </a:r>
            <a:r>
              <a:rPr lang="tr-TR" sz="2600" dirty="0" smtClean="0"/>
              <a:t> </a:t>
            </a:r>
            <a:r>
              <a:rPr lang="tr-TR" sz="2600" dirty="0" err="1" smtClean="0"/>
              <a:t>epitel</a:t>
            </a:r>
            <a:r>
              <a:rPr lang="tr-TR" sz="2600" dirty="0"/>
              <a:t> </a:t>
            </a:r>
            <a:r>
              <a:rPr lang="tr-TR" sz="2600" dirty="0" smtClean="0"/>
              <a:t>h.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 smtClean="0"/>
              <a:t>Morfoloji </a:t>
            </a:r>
            <a:r>
              <a:rPr lang="tr-TR" sz="2600" dirty="0"/>
              <a:t>kodları önek ve beş </a:t>
            </a:r>
            <a:r>
              <a:rPr lang="tr-TR" sz="2600" dirty="0" err="1"/>
              <a:t>kırılımdan</a:t>
            </a:r>
            <a:r>
              <a:rPr lang="tr-TR" sz="2600" dirty="0"/>
              <a:t> oluşur.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/>
              <a:t>Önek	histoloji	davranışı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/>
              <a:t>M		</a:t>
            </a:r>
            <a:r>
              <a:rPr lang="tr-TR" sz="2600" dirty="0" smtClean="0"/>
              <a:t>8140</a:t>
            </a:r>
            <a:r>
              <a:rPr lang="tr-TR" sz="2600" dirty="0"/>
              <a:t>		/</a:t>
            </a:r>
            <a:r>
              <a:rPr lang="tr-TR" sz="2600" dirty="0" smtClean="0"/>
              <a:t>3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 smtClean="0"/>
              <a:t>8140 </a:t>
            </a:r>
            <a:r>
              <a:rPr lang="tr-TR" sz="2600" dirty="0" err="1"/>
              <a:t>adenokarsinoma</a:t>
            </a:r>
            <a:r>
              <a:rPr lang="tr-TR" sz="2600" dirty="0"/>
              <a:t> olduğunu  3 davranış kodunu gösterir.</a:t>
            </a:r>
          </a:p>
          <a:p>
            <a:pPr eaLnBrk="1" hangingPunct="1">
              <a:lnSpc>
                <a:spcPct val="90000"/>
              </a:lnSpc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1188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  <p:sp>
        <p:nvSpPr>
          <p:cNvPr id="62466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124744"/>
            <a:ext cx="7185992" cy="5001419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dirty="0">
                <a:solidFill>
                  <a:srgbClr val="7030A0"/>
                </a:solidFill>
              </a:rPr>
              <a:t>Morfoloji Davranış Kodları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/ 0  </a:t>
            </a:r>
            <a:r>
              <a:rPr lang="tr-TR" dirty="0" err="1"/>
              <a:t>benign</a:t>
            </a:r>
            <a:endParaRPr lang="tr-TR" dirty="0"/>
          </a:p>
          <a:p>
            <a:pPr eaLnBrk="1" hangingPunct="1">
              <a:buFont typeface="Arial" charset="0"/>
              <a:buNone/>
            </a:pPr>
            <a:r>
              <a:rPr lang="tr-TR" dirty="0"/>
              <a:t>/ 1  </a:t>
            </a:r>
            <a:r>
              <a:rPr lang="tr-TR" dirty="0" err="1"/>
              <a:t>benign</a:t>
            </a:r>
            <a:r>
              <a:rPr lang="tr-TR" dirty="0"/>
              <a:t> veya </a:t>
            </a:r>
            <a:r>
              <a:rPr lang="tr-TR" dirty="0" err="1"/>
              <a:t>malignant</a:t>
            </a:r>
            <a:r>
              <a:rPr lang="tr-TR" dirty="0"/>
              <a:t> olduğu belirsiz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/ 2  </a:t>
            </a:r>
            <a:r>
              <a:rPr lang="tr-TR" dirty="0" err="1"/>
              <a:t>Carcinoma</a:t>
            </a:r>
            <a:r>
              <a:rPr lang="tr-TR" dirty="0"/>
              <a:t> in </a:t>
            </a:r>
            <a:r>
              <a:rPr lang="tr-TR" dirty="0" err="1"/>
              <a:t>situ</a:t>
            </a:r>
            <a:endParaRPr lang="tr-TR" dirty="0"/>
          </a:p>
          <a:p>
            <a:pPr eaLnBrk="1" hangingPunct="1">
              <a:buFont typeface="Arial" charset="0"/>
              <a:buNone/>
            </a:pPr>
            <a:r>
              <a:rPr lang="tr-TR" dirty="0"/>
              <a:t>/ 3  </a:t>
            </a:r>
            <a:r>
              <a:rPr lang="tr-TR" dirty="0" err="1"/>
              <a:t>Malign</a:t>
            </a:r>
            <a:r>
              <a:rPr lang="tr-TR" dirty="0"/>
              <a:t> </a:t>
            </a:r>
            <a:r>
              <a:rPr lang="tr-TR" dirty="0" err="1"/>
              <a:t>primer</a:t>
            </a:r>
            <a:endParaRPr lang="tr-TR" dirty="0"/>
          </a:p>
          <a:p>
            <a:pPr eaLnBrk="1" hangingPunct="1">
              <a:buFont typeface="Arial" charset="0"/>
              <a:buNone/>
            </a:pPr>
            <a:r>
              <a:rPr lang="tr-TR" dirty="0"/>
              <a:t>/ 6  </a:t>
            </a:r>
            <a:r>
              <a:rPr lang="tr-TR" dirty="0" err="1"/>
              <a:t>Malign</a:t>
            </a:r>
            <a:r>
              <a:rPr lang="tr-TR" dirty="0"/>
              <a:t> </a:t>
            </a:r>
            <a:r>
              <a:rPr lang="tr-TR" dirty="0" err="1"/>
              <a:t>metastatik</a:t>
            </a:r>
            <a:endParaRPr lang="tr-TR" dirty="0"/>
          </a:p>
          <a:p>
            <a:pPr eaLnBrk="1" hangingPunct="1">
              <a:buFont typeface="Arial" charset="0"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52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sp>
        <p:nvSpPr>
          <p:cNvPr id="63490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052736"/>
            <a:ext cx="7632848" cy="5073427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rgbClr val="FF0000"/>
                </a:solidFill>
              </a:rPr>
              <a:t>Bir </a:t>
            </a:r>
            <a:r>
              <a:rPr lang="tr-TR" dirty="0">
                <a:solidFill>
                  <a:srgbClr val="FF0000"/>
                </a:solidFill>
              </a:rPr>
              <a:t>morfoloji kodu asla </a:t>
            </a:r>
            <a:r>
              <a:rPr lang="tr-TR" dirty="0" err="1">
                <a:solidFill>
                  <a:srgbClr val="FF0000"/>
                </a:solidFill>
              </a:rPr>
              <a:t>Pdx</a:t>
            </a:r>
            <a:r>
              <a:rPr lang="tr-TR" dirty="0">
                <a:solidFill>
                  <a:srgbClr val="FF0000"/>
                </a:solidFill>
              </a:rPr>
              <a:t> olmamalıdır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Morfoloji kodu, uygulandığı </a:t>
            </a:r>
            <a:r>
              <a:rPr lang="tr-TR" dirty="0" err="1"/>
              <a:t>neoplazi</a:t>
            </a:r>
            <a:r>
              <a:rPr lang="tr-TR" dirty="0"/>
              <a:t> kodunun hemen arkasına konulmalıdır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endParaRPr lang="tr-TR" dirty="0"/>
          </a:p>
          <a:p>
            <a:pPr eaLnBrk="1" hangingPunct="1"/>
            <a:endParaRPr lang="tr-TR" dirty="0"/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1547664" y="3789040"/>
            <a:ext cx="6767513" cy="255905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sz="2000" b="1" dirty="0">
                <a:latin typeface="Albertus Medium"/>
              </a:rPr>
              <a:t>Tanı</a:t>
            </a:r>
            <a:r>
              <a:rPr lang="en-US" sz="2000" b="1" dirty="0">
                <a:latin typeface="Albertus Medium"/>
              </a:rPr>
              <a:t>:  </a:t>
            </a:r>
            <a:r>
              <a:rPr lang="tr-TR" sz="2000" b="1" dirty="0">
                <a:latin typeface="Albertus Medium"/>
              </a:rPr>
              <a:t>Omurgada </a:t>
            </a:r>
            <a:r>
              <a:rPr lang="tr-TR" sz="2000" b="1" dirty="0" err="1">
                <a:latin typeface="Albertus Medium"/>
              </a:rPr>
              <a:t>sekonder</a:t>
            </a:r>
            <a:r>
              <a:rPr lang="tr-TR" sz="2000" b="1" dirty="0">
                <a:latin typeface="Albertus Medium"/>
              </a:rPr>
              <a:t> olan, ana bronşun yulaf hücreli k</a:t>
            </a:r>
            <a:r>
              <a:rPr lang="en-US" sz="2000" b="1" dirty="0" err="1">
                <a:latin typeface="Albertus Medium"/>
              </a:rPr>
              <a:t>ar</a:t>
            </a:r>
            <a:r>
              <a:rPr lang="tr-TR" sz="2000" b="1" dirty="0">
                <a:latin typeface="Albertus Medium"/>
              </a:rPr>
              <a:t>s</a:t>
            </a:r>
            <a:r>
              <a:rPr lang="en-US" sz="2000" b="1" dirty="0" err="1">
                <a:latin typeface="Albertus Medium"/>
              </a:rPr>
              <a:t>inom</a:t>
            </a:r>
            <a:r>
              <a:rPr lang="tr-TR" sz="2000" b="1" dirty="0">
                <a:latin typeface="Albertus Medium"/>
              </a:rPr>
              <a:t>u</a:t>
            </a:r>
            <a:r>
              <a:rPr lang="en-US" sz="2000" b="1" dirty="0">
                <a:latin typeface="Albertus Medium"/>
              </a:rPr>
              <a:t> (</a:t>
            </a:r>
            <a:r>
              <a:rPr lang="tr-TR" sz="2000" b="1" dirty="0">
                <a:latin typeface="Albertus Medium"/>
              </a:rPr>
              <a:t>akciğer</a:t>
            </a:r>
            <a:r>
              <a:rPr lang="en-US" sz="2000" b="1" dirty="0">
                <a:latin typeface="Albertus Medium"/>
              </a:rPr>
              <a:t>) </a:t>
            </a:r>
          </a:p>
          <a:p>
            <a:pPr eaLnBrk="1" hangingPunct="1"/>
            <a:endParaRPr lang="en-US" sz="2000" b="1" dirty="0">
              <a:latin typeface="Albertus Medium"/>
            </a:endParaRPr>
          </a:p>
          <a:p>
            <a:pPr eaLnBrk="1" hangingPunct="1"/>
            <a:r>
              <a:rPr lang="tr-TR" sz="2000" b="1" dirty="0">
                <a:latin typeface="Albertus Medium"/>
              </a:rPr>
              <a:t>Kodlar</a:t>
            </a:r>
            <a:r>
              <a:rPr lang="en-US" sz="2000" b="1" dirty="0">
                <a:latin typeface="Albertus Medium"/>
              </a:rPr>
              <a:t>:    C34.0 </a:t>
            </a:r>
            <a:r>
              <a:rPr lang="tr-TR" sz="2000" b="1" dirty="0">
                <a:latin typeface="Albertus Medium"/>
              </a:rPr>
              <a:t>Ana bronşun </a:t>
            </a:r>
            <a:r>
              <a:rPr lang="tr-TR" sz="2000" b="1" dirty="0" err="1">
                <a:latin typeface="Albertus Medium"/>
              </a:rPr>
              <a:t>malign</a:t>
            </a:r>
            <a:r>
              <a:rPr lang="tr-TR" sz="2000" b="1" dirty="0">
                <a:latin typeface="Albertus Medium"/>
              </a:rPr>
              <a:t> </a:t>
            </a:r>
            <a:r>
              <a:rPr lang="tr-TR" sz="2000" b="1" dirty="0" err="1">
                <a:latin typeface="Albertus Medium"/>
              </a:rPr>
              <a:t>neoplazisi</a:t>
            </a:r>
            <a:r>
              <a:rPr lang="en-US" sz="2000" b="1" dirty="0">
                <a:latin typeface="Albertus Medium"/>
              </a:rPr>
              <a:t>			  M8042/3 </a:t>
            </a:r>
            <a:r>
              <a:rPr lang="tr-TR" sz="2000" b="1" dirty="0">
                <a:latin typeface="Albertus Medium"/>
              </a:rPr>
              <a:t> Yulaf hücreli</a:t>
            </a:r>
            <a:r>
              <a:rPr lang="en-US" sz="2000" b="1" dirty="0">
                <a:latin typeface="Albertus Medium"/>
              </a:rPr>
              <a:t> </a:t>
            </a:r>
            <a:r>
              <a:rPr lang="tr-TR" sz="2000" b="1" dirty="0">
                <a:latin typeface="Albertus Medium"/>
              </a:rPr>
              <a:t>k</a:t>
            </a:r>
            <a:r>
              <a:rPr lang="en-US" sz="2000" b="1" dirty="0" err="1">
                <a:latin typeface="Albertus Medium"/>
              </a:rPr>
              <a:t>ar</a:t>
            </a:r>
            <a:r>
              <a:rPr lang="tr-TR" sz="2000" b="1" dirty="0">
                <a:latin typeface="Albertus Medium"/>
              </a:rPr>
              <a:t>s</a:t>
            </a:r>
            <a:r>
              <a:rPr lang="en-US" sz="2000" b="1" dirty="0" err="1">
                <a:latin typeface="Albertus Medium"/>
              </a:rPr>
              <a:t>inom</a:t>
            </a:r>
            <a:endParaRPr lang="en-US" sz="2000" b="1" dirty="0">
              <a:latin typeface="Albertus Medium"/>
            </a:endParaRPr>
          </a:p>
          <a:p>
            <a:pPr eaLnBrk="1" hangingPunct="1"/>
            <a:r>
              <a:rPr lang="en-US" sz="2000" b="1" dirty="0">
                <a:latin typeface="Albertus Medium"/>
              </a:rPr>
              <a:t>	  C79.5	 </a:t>
            </a:r>
            <a:r>
              <a:rPr lang="tr-TR" sz="2000" b="1" dirty="0">
                <a:latin typeface="Albertus Medium"/>
              </a:rPr>
              <a:t>Kemik ve kemik iliğinin </a:t>
            </a:r>
            <a:r>
              <a:rPr lang="tr-TR" sz="2000" b="1" dirty="0" err="1">
                <a:latin typeface="Albertus Medium"/>
              </a:rPr>
              <a:t>sekonder</a:t>
            </a:r>
            <a:r>
              <a:rPr lang="tr-TR" sz="2000" b="1" dirty="0">
                <a:latin typeface="Albertus Medium"/>
              </a:rPr>
              <a:t> 			</a:t>
            </a:r>
            <a:r>
              <a:rPr lang="tr-TR" sz="2000" b="1" dirty="0" err="1">
                <a:latin typeface="Albertus Medium"/>
              </a:rPr>
              <a:t>malign</a:t>
            </a:r>
            <a:r>
              <a:rPr lang="tr-TR" sz="2000" b="1" dirty="0">
                <a:latin typeface="Albertus Medium"/>
              </a:rPr>
              <a:t> </a:t>
            </a:r>
            <a:r>
              <a:rPr lang="tr-TR" sz="2000" b="1" dirty="0" err="1">
                <a:latin typeface="Albertus Medium"/>
              </a:rPr>
              <a:t>neoplazisi</a:t>
            </a:r>
            <a:endParaRPr lang="en-US" sz="2000" b="1" dirty="0">
              <a:latin typeface="Albertus Medium"/>
            </a:endParaRPr>
          </a:p>
          <a:p>
            <a:pPr eaLnBrk="1" hangingPunct="1"/>
            <a:r>
              <a:rPr lang="en-US" sz="2000" b="1" dirty="0">
                <a:latin typeface="Albertus Medium"/>
              </a:rPr>
              <a:t>	  M8042/6 </a:t>
            </a:r>
            <a:r>
              <a:rPr lang="tr-TR" sz="2000" b="1" dirty="0" err="1">
                <a:latin typeface="Albertus Medium"/>
              </a:rPr>
              <a:t>Yu</a:t>
            </a:r>
            <a:r>
              <a:rPr lang="en-US" sz="2000" b="1" dirty="0">
                <a:latin typeface="Albertus Medium"/>
              </a:rPr>
              <a:t>l</a:t>
            </a:r>
            <a:r>
              <a:rPr lang="tr-TR" sz="2000" b="1" dirty="0">
                <a:latin typeface="Albertus Medium"/>
              </a:rPr>
              <a:t>af hücreli</a:t>
            </a:r>
            <a:r>
              <a:rPr lang="en-US" sz="2000" b="1" dirty="0">
                <a:latin typeface="Albertus Medium"/>
              </a:rPr>
              <a:t> </a:t>
            </a:r>
            <a:r>
              <a:rPr lang="tr-TR" sz="2000" b="1" dirty="0">
                <a:latin typeface="Albertus Medium"/>
              </a:rPr>
              <a:t>k</a:t>
            </a:r>
            <a:r>
              <a:rPr lang="en-US" sz="2000" b="1" dirty="0" err="1">
                <a:latin typeface="Albertus Medium"/>
              </a:rPr>
              <a:t>ar</a:t>
            </a:r>
            <a:r>
              <a:rPr lang="tr-TR" sz="2000" b="1" dirty="0">
                <a:latin typeface="Albertus Medium"/>
              </a:rPr>
              <a:t>s</a:t>
            </a:r>
            <a:r>
              <a:rPr lang="en-US" sz="2000" b="1" dirty="0" err="1">
                <a:latin typeface="Albertus Medium"/>
              </a:rPr>
              <a:t>inom</a:t>
            </a:r>
            <a:r>
              <a:rPr lang="en-US" sz="2000" b="1" dirty="0">
                <a:latin typeface="Albertus Medium"/>
              </a:rPr>
              <a:t>, </a:t>
            </a:r>
            <a:r>
              <a:rPr lang="en-US" sz="2000" b="1" dirty="0" err="1">
                <a:latin typeface="Albertus Medium"/>
              </a:rPr>
              <a:t>metastati</a:t>
            </a:r>
            <a:r>
              <a:rPr lang="tr-TR" sz="2000" b="1" dirty="0">
                <a:latin typeface="Albertus Medium"/>
              </a:rPr>
              <a:t>k</a:t>
            </a:r>
            <a:endParaRPr lang="en-US" sz="2400" dirty="0">
              <a:latin typeface="Albertus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6146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sp>
        <p:nvSpPr>
          <p:cNvPr id="64513" name="Rectangle 2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/>
          <a:lstStyle/>
          <a:p>
            <a:pPr algn="ctr" eaLnBrk="1" hangingPunct="1"/>
            <a:r>
              <a:rPr lang="tr-TR" dirty="0">
                <a:solidFill>
                  <a:srgbClr val="FF0000"/>
                </a:solidFill>
              </a:rPr>
              <a:t>Morfoloji Kodunu Bulma </a:t>
            </a:r>
          </a:p>
        </p:txBody>
      </p:sp>
      <p:sp>
        <p:nvSpPr>
          <p:cNvPr id="64514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600200"/>
            <a:ext cx="7185992" cy="5257800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Morfoloji kodu, </a:t>
            </a:r>
            <a:r>
              <a:rPr lang="tr-TR" dirty="0" err="1"/>
              <a:t>neoplazinin</a:t>
            </a:r>
            <a:r>
              <a:rPr lang="tr-TR" dirty="0"/>
              <a:t> davranışını </a:t>
            </a:r>
            <a:r>
              <a:rPr lang="tr-TR" dirty="0" err="1"/>
              <a:t>benign</a:t>
            </a:r>
            <a:r>
              <a:rPr lang="tr-TR" dirty="0"/>
              <a:t>, </a:t>
            </a:r>
            <a:r>
              <a:rPr lang="tr-TR" dirty="0" err="1"/>
              <a:t>malign</a:t>
            </a:r>
            <a:r>
              <a:rPr lang="tr-TR" dirty="0"/>
              <a:t> veya belirsiz vb. size söyleyecektir</a:t>
            </a:r>
          </a:p>
          <a:p>
            <a:pPr lvl="1" eaLnBrk="1" hangingPunct="1">
              <a:buClr>
                <a:srgbClr val="66FF33"/>
              </a:buClr>
              <a:buNone/>
            </a:pPr>
            <a:endParaRPr lang="tr-TR" dirty="0"/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Morfoloji kodu aranırken  direkt kanserin spesifik adından( </a:t>
            </a:r>
            <a:r>
              <a:rPr lang="tr-TR" dirty="0" err="1" smtClean="0"/>
              <a:t>adenokarsinom</a:t>
            </a:r>
            <a:r>
              <a:rPr lang="tr-TR" dirty="0" smtClean="0"/>
              <a:t>,</a:t>
            </a:r>
            <a:r>
              <a:rPr lang="tr-TR" dirty="0" err="1" smtClean="0"/>
              <a:t>leomiyoma</a:t>
            </a:r>
            <a:r>
              <a:rPr lang="tr-TR" dirty="0" smtClean="0"/>
              <a:t>) bulunur</a:t>
            </a:r>
          </a:p>
          <a:p>
            <a:pPr lvl="1" eaLnBrk="1" hangingPunct="1">
              <a:buClr>
                <a:srgbClr val="66FF33"/>
              </a:buClr>
              <a:buNone/>
            </a:pPr>
            <a:endParaRPr lang="tr-TR" dirty="0" smtClean="0"/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  Bazı kanserlerde ise (küçük hücreli,</a:t>
            </a:r>
            <a:r>
              <a:rPr lang="tr-TR" dirty="0" err="1" smtClean="0"/>
              <a:t>clear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,</a:t>
            </a:r>
            <a:r>
              <a:rPr lang="tr-TR" dirty="0" err="1" smtClean="0"/>
              <a:t>papiller</a:t>
            </a:r>
            <a:r>
              <a:rPr lang="tr-TR" dirty="0" smtClean="0"/>
              <a:t> vs) kanser veya tümör başlığı altından bulunur.</a:t>
            </a:r>
          </a:p>
        </p:txBody>
      </p:sp>
    </p:spTree>
    <p:extLst>
      <p:ext uri="{BB962C8B-B14F-4D97-AF65-F5344CB8AC3E}">
        <p14:creationId xmlns:p14="http://schemas.microsoft.com/office/powerpoint/2010/main" val="28333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703</TotalTime>
  <Words>3111</Words>
  <Application>Microsoft Office PowerPoint</Application>
  <PresentationFormat>Ekran Gösterisi (4:3)</PresentationFormat>
  <Paragraphs>361</Paragraphs>
  <Slides>56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65" baseType="lpstr">
      <vt:lpstr>Albertus Medium</vt:lpstr>
      <vt:lpstr>Arial</vt:lpstr>
      <vt:lpstr>Calibri</vt:lpstr>
      <vt:lpstr>Gill Sans MT</vt:lpstr>
      <vt:lpstr>Verdana</vt:lpstr>
      <vt:lpstr>Wingdings</vt:lpstr>
      <vt:lpstr>Wingdings 2</vt:lpstr>
      <vt:lpstr>Gündönümü</vt:lpstr>
      <vt:lpstr>Photo Editor Fotoğrafı</vt:lpstr>
      <vt:lpstr>   YARALANMA, ZEHİRLENME VE DIŞ NEDENLERİ</vt:lpstr>
      <vt:lpstr>2) Anatomik Bölge</vt:lpstr>
      <vt:lpstr>Malignitenin Rekürensi (0237)</vt:lpstr>
      <vt:lpstr>3) Metastazlar (Sekonder Yerler) (ACS 0239)</vt:lpstr>
      <vt:lpstr>PowerPoint Sunusu</vt:lpstr>
      <vt:lpstr>4) Neoplazilerin Morfolojisi (ACS 0233)</vt:lpstr>
      <vt:lpstr>PowerPoint Sunusu</vt:lpstr>
      <vt:lpstr>PowerPoint Sunusu</vt:lpstr>
      <vt:lpstr>Morfoloji Kodunu Bulma </vt:lpstr>
      <vt:lpstr>Neoplazi Kodlarının Alfabetik Dizinde Bulunması</vt:lpstr>
      <vt:lpstr>Neoplazm Tablosu eskiden böyle buluyorduk!!!</vt:lpstr>
      <vt:lpstr>Neoplazma Tablosu Yeni Versiyon</vt:lpstr>
      <vt:lpstr>Lenfatik ve Hematopoietik Neoplaziler (C81-C96)</vt:lpstr>
      <vt:lpstr>Malign İmmünoproliferatif Hastalıklarda ve Lösemide Remisyon (ACS 0245)</vt:lpstr>
      <vt:lpstr>Kişisel habis neoplazma öyküsü (Z85)</vt:lpstr>
      <vt:lpstr>Lenfoma (ACS 0222)</vt:lpstr>
      <vt:lpstr>Neoplazilerin Kodlanması Aşamaları:</vt:lpstr>
      <vt:lpstr>PowerPoint Sunusu</vt:lpstr>
      <vt:lpstr>Neoplazilerle İlişkili Komplikasyonlar</vt:lpstr>
      <vt:lpstr>Radyoterapi (0229 )</vt:lpstr>
      <vt:lpstr>Kemoterapi (0044)</vt:lpstr>
      <vt:lpstr>PowerPoint Sunusu</vt:lpstr>
      <vt:lpstr> Kemoterapi işlem kodlaması </vt:lpstr>
      <vt:lpstr>PowerPoint Sunusu</vt:lpstr>
      <vt:lpstr>PowerPoint Sunusu</vt:lpstr>
      <vt:lpstr>Kan ve Kan Yapıcı Organların Hastalıkları ve İmmün Sistem İle İlgili Belirli Bozukluklar (D50-D89)</vt:lpstr>
      <vt:lpstr>Kan Transfüzyonları (ACS 0302)</vt:lpstr>
      <vt:lpstr>PowerPoint Sunusu</vt:lpstr>
      <vt:lpstr>Anormal Koagülasyon Profili  (ACS 0303)</vt:lpstr>
      <vt:lpstr>PowerPoint Sunusu</vt:lpstr>
      <vt:lpstr>PowerPoint Sunusu</vt:lpstr>
      <vt:lpstr>Endokrin, ve Metabolik Hastalıklar  (E00-E89)</vt:lpstr>
      <vt:lpstr>Diabetes Mellitus</vt:lpstr>
      <vt:lpstr>PowerPoint Sunusu</vt:lpstr>
      <vt:lpstr> Diabetes mellitus’ta genel sınıflandırma ilkeleri şöyledir: </vt:lpstr>
      <vt:lpstr>PowerPoint Sunusu</vt:lpstr>
      <vt:lpstr> Tip 1 DM </vt:lpstr>
      <vt:lpstr>PowerPoint Sunusu</vt:lpstr>
      <vt:lpstr>Tip 2 DM</vt:lpstr>
      <vt:lpstr>Diğer özgül diyabet biçimleri (diğer bozukluklara sekonder olan diyabeti içerir)</vt:lpstr>
      <vt:lpstr>Diyabet ve İnsülin Direnci</vt:lpstr>
      <vt:lpstr>Gebeliği komplike eden diabetes mellitus: </vt:lpstr>
      <vt:lpstr>Gestasyonel diabetes mellitus (GDM):</vt:lpstr>
      <vt:lpstr>PowerPoint Sunusu</vt:lpstr>
      <vt:lpstr>Diyabet’in Akut Komplikasyonları </vt:lpstr>
      <vt:lpstr>PowerPoint Sunusu</vt:lpstr>
      <vt:lpstr>Diyabet’in Kronik Komplikasyonları </vt:lpstr>
      <vt:lpstr>PowerPoint Sunusu</vt:lpstr>
      <vt:lpstr>Diyabet ve Çoklu Mikrovasküler Komplikasyonlar</vt:lpstr>
      <vt:lpstr>PowerPoint Sunusu</vt:lpstr>
      <vt:lpstr>PowerPoint Sunusu</vt:lpstr>
      <vt:lpstr>Diyabetik ayak</vt:lpstr>
      <vt:lpstr>PowerPoint Sunusu</vt:lpstr>
      <vt:lpstr>Diyabet Taraması</vt:lpstr>
      <vt:lpstr>Diyabeti kodlamak için kontrol listesi</vt:lpstr>
      <vt:lpstr>Hiperglisemi (0403)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5.Gün YARALANMA, ZEHİRLENME VE DIŞ NEDENLERİN BAZI SONUÇLARI</dc:title>
  <dc:creator>TIG</dc:creator>
  <cp:lastModifiedBy>Zeynep Köksal</cp:lastModifiedBy>
  <cp:revision>99</cp:revision>
  <dcterms:created xsi:type="dcterms:W3CDTF">2011-03-10T11:24:49Z</dcterms:created>
  <dcterms:modified xsi:type="dcterms:W3CDTF">2018-03-08T20:05:39Z</dcterms:modified>
</cp:coreProperties>
</file>