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65" r:id="rId5"/>
    <p:sldId id="282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29.01.2020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Asıl metin stillerini düzenlemek için tıklatın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308" y="680792"/>
            <a:ext cx="10899820" cy="2387600"/>
          </a:xfrm>
        </p:spPr>
        <p:txBody>
          <a:bodyPr rtlCol="0"/>
          <a:lstStyle/>
          <a:p>
            <a:pPr rtl="0"/>
            <a:r>
              <a:rPr lang="tr-TR" dirty="0" smtClean="0"/>
              <a:t>BIO 206 </a:t>
            </a:r>
            <a:br>
              <a:rPr lang="tr-TR" dirty="0" smtClean="0"/>
            </a:br>
            <a:r>
              <a:rPr lang="tr-TR" dirty="0" smtClean="0"/>
              <a:t>PLANT MORPHOLOGY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17" y="3808099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r-TR" sz="3200" b="1" dirty="0" smtClean="0"/>
              <a:t>LECTURE NOTES</a:t>
            </a:r>
          </a:p>
          <a:p>
            <a:pPr rtl="0"/>
            <a:r>
              <a:rPr lang="tr-TR" sz="3200" b="1" smtClean="0"/>
              <a:t>10th </a:t>
            </a:r>
            <a:r>
              <a:rPr lang="tr-TR" sz="3200" b="1" dirty="0" smtClean="0"/>
              <a:t>WEEK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DR. AYDAN ACAR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7615" y="169837"/>
            <a:ext cx="8911687" cy="1280890"/>
          </a:xfrm>
        </p:spPr>
        <p:txBody>
          <a:bodyPr/>
          <a:lstStyle/>
          <a:p>
            <a:r>
              <a:rPr lang="tr-TR" dirty="0" err="1" smtClean="0"/>
              <a:t>Morphology</a:t>
            </a:r>
            <a:r>
              <a:rPr lang="tr-TR" dirty="0" smtClean="0"/>
              <a:t> of </a:t>
            </a:r>
            <a:r>
              <a:rPr lang="tr-TR" dirty="0" err="1" smtClean="0"/>
              <a:t>root</a:t>
            </a:r>
            <a:r>
              <a:rPr lang="tr-TR" dirty="0" smtClean="0"/>
              <a:t> </a:t>
            </a:r>
            <a:r>
              <a:rPr lang="tr-TR" dirty="0" err="1" smtClean="0"/>
              <a:t>characteristics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78041" y="1203584"/>
            <a:ext cx="85767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defined as the descending part of the plant axis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positively geotropic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is positively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hydrotropic</a:t>
            </a:r>
            <a:endParaRPr lang="tr-TR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is negatively phototropic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develops from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radicle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embryo during seed germination. </a:t>
            </a:r>
            <a:endParaRPr lang="tr-TR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Roots are generally non green and cylindrical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They produce only similar organs i.e. secondary and tertiary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endParaRPr lang="tr-TR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They do not show nodes and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internodes</a:t>
            </a:r>
            <a:r>
              <a:rPr lang="tr-T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true roots are found in members of </a:t>
            </a:r>
            <a:r>
              <a:rPr lang="en-US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Spermatophyta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 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</a:t>
            </a:r>
            <a:r>
              <a:rPr lang="tr-TR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tr-T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tr-TR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node, stoma</a:t>
            </a:r>
            <a:r>
              <a:rPr lang="tr-TR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tr-TR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chloroplast</a:t>
            </a:r>
            <a:endParaRPr lang="tr-TR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420" y="4564033"/>
            <a:ext cx="3433159" cy="205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115" y="1305931"/>
            <a:ext cx="22383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root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40" y="4595934"/>
            <a:ext cx="3607614" cy="2027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55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921" y="35939"/>
            <a:ext cx="6914936" cy="12808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Root systems are responsible for the following functions: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921" y="656286"/>
            <a:ext cx="7468766" cy="412231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of water and organic compounds;</a:t>
            </a:r>
          </a:p>
          <a:p>
            <a:pPr algn="just">
              <a:lnSpc>
                <a:spcPct val="10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anchoring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of the plant body to the ground; and</a:t>
            </a:r>
          </a:p>
          <a:p>
            <a:pPr algn="just">
              <a:lnSpc>
                <a:spcPct val="10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of food and nutrients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seed germinates, the first structure to appear is the root or the 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radicle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becomes the 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root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Other roots that branch out of the primary root are called 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r>
              <a:rPr lang="tr-T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growing root tip is protected by the 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cap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as it moves through the coarse soil. The root cap is slimy in nature to facilitate easy movement. Above the root cap is the 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apical meristem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this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meristematic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region, cells divide continuously by mitosis to produce new cells. In addition to mitosis, newly divided cells undergo elongation in the same direction of root lengthening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m.everythingmaths.co.za/science/lifesciences/grade-10/05-support-and-transport-systems-in-plants/images/7bb3ee102cb740cf21bb00d2f4b2e8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36" y="35939"/>
            <a:ext cx="3403103" cy="2681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2.estrellamountain.edu/faculty/farabee/biobk/rootst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070" y="2730321"/>
            <a:ext cx="4134108" cy="36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 rot="10800000" flipV="1">
            <a:off x="8405698" y="6396335"/>
            <a:ext cx="315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the tissue layers and their organization within monocot and dicot roots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20496" y="2992162"/>
            <a:ext cx="5971504" cy="38658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root that develops from any other part other than the radicle is known as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adventitious root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roots may develop from the base of the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from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monocots, radicle is short lived and from the base of the stem a thick cluster of all equal sized roots arises. This is known as the adventitious root system e.g. Maize, wheat, sugarcane, etc.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also known as fibrous root system as the adventitious roots of grasses (monocots) look like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Fibrous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roots do not grow very deep into the soil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19499" y="3147539"/>
            <a:ext cx="5503571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root is called primary root. </a:t>
            </a:r>
            <a:r>
              <a:rPr lang="en-US" dirty="0" smtClean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branches of first order are called secondary roots and branches of secondary order are called tertiary roots and so on</a:t>
            </a:r>
            <a:r>
              <a:rPr lang="en-US" dirty="0" smtClean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 smtClean="0">
              <a:solidFill>
                <a:srgbClr val="3B38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dirty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root along with its branches forms a tap root system e.g. Mustard (Brassica), Sunflower (Helianthus) etc</a:t>
            </a:r>
            <a:r>
              <a:rPr lang="en-US" dirty="0" smtClean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 smtClean="0">
              <a:solidFill>
                <a:srgbClr val="3B38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en-US" dirty="0">
                <a:solidFill>
                  <a:srgbClr val="3B3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tap root system is a characteristic feature of dicotyledonous plants. The tap root normally grows vertically downwards to a lesser or greater depth, while secondary and tertiary roots grow obliquely downwards or some grow horizontally outwards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ap root fibrous roo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8" y="0"/>
            <a:ext cx="4958366" cy="29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76" y="253034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69758" y="2100695"/>
            <a:ext cx="2730321" cy="278539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higher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magnification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vascular cylinder shows the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tetrarch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four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protoxylem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poles) of primary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alternating regions of primary phloem, the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endodermis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parenchyma cells in 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://amrita.olabs.co.in/userfiles/1/1416554366_Dicot%20r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" y="1493467"/>
            <a:ext cx="6075898" cy="53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mrita.olabs.co.in/userfiles/1/1416554380_monocot%20roo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47" y="1493467"/>
            <a:ext cx="5712985" cy="53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67850" y="3799267"/>
            <a:ext cx="4005330" cy="278539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higher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magnification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vascular cylinder shows the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tetrarch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four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protoxylem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poles) of primary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alternating regions of primary phloem, the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endodermis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parenchyma cells in 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61" y="0"/>
            <a:ext cx="4540567" cy="33351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48" y="1230837"/>
            <a:ext cx="7540813" cy="473208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15201" y="0"/>
            <a:ext cx="1476799" cy="1280890"/>
          </a:xfrm>
        </p:spPr>
        <p:txBody>
          <a:bodyPr/>
          <a:lstStyle/>
          <a:p>
            <a:r>
              <a:rPr lang="tr-TR" dirty="0" err="1" smtClean="0"/>
              <a:t>Dicot</a:t>
            </a:r>
            <a:endParaRPr lang="tr-TR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3900131" y="640445"/>
            <a:ext cx="257794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err="1" smtClean="0"/>
              <a:t>Monocot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95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08066" y="526174"/>
            <a:ext cx="3893197" cy="3777622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 err="1"/>
              <a:t>uniseriate</a:t>
            </a:r>
            <a:r>
              <a:rPr lang="en-US" sz="2400" b="1" dirty="0"/>
              <a:t> epidermis </a:t>
            </a:r>
            <a:r>
              <a:rPr lang="en-US" sz="2400" dirty="0"/>
              <a:t>(some of the cells of which </a:t>
            </a:r>
            <a:r>
              <a:rPr lang="en-US" sz="2400" dirty="0" smtClean="0"/>
              <a:t>have</a:t>
            </a:r>
            <a:r>
              <a:rPr lang="tr-TR" sz="2400" dirty="0" smtClean="0"/>
              <a:t> </a:t>
            </a:r>
            <a:r>
              <a:rPr lang="en-US" sz="2400" dirty="0" smtClean="0"/>
              <a:t>formed </a:t>
            </a:r>
            <a:r>
              <a:rPr lang="en-US" sz="2400" dirty="0"/>
              <a:t>root hairs), a </a:t>
            </a:r>
            <a:r>
              <a:rPr lang="en-US" sz="2400" b="1" dirty="0"/>
              <a:t>cortex, </a:t>
            </a:r>
            <a:r>
              <a:rPr lang="en-US" sz="2400" dirty="0"/>
              <a:t>and </a:t>
            </a:r>
            <a:r>
              <a:rPr lang="en-US" sz="2400" b="1" dirty="0"/>
              <a:t>vascular cylinder </a:t>
            </a:r>
            <a:r>
              <a:rPr lang="en-US" sz="2400" dirty="0"/>
              <a:t>are </a:t>
            </a:r>
            <a:r>
              <a:rPr lang="en-US" sz="2400" dirty="0" smtClean="0"/>
              <a:t>evident</a:t>
            </a:r>
            <a:r>
              <a:rPr lang="tr-TR" sz="2400" dirty="0" smtClean="0"/>
              <a:t> </a:t>
            </a:r>
            <a:r>
              <a:rPr lang="en-US" sz="2400" dirty="0" smtClean="0"/>
              <a:t>at </a:t>
            </a:r>
            <a:r>
              <a:rPr lang="en-US" sz="2400" dirty="0"/>
              <a:t>low magnification (Fig. </a:t>
            </a:r>
            <a:r>
              <a:rPr lang="en-US" sz="2400" dirty="0" smtClean="0"/>
              <a:t>1). </a:t>
            </a:r>
            <a:r>
              <a:rPr lang="en-US" sz="2400" dirty="0"/>
              <a:t>At higher magnification,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b="1" dirty="0" err="1" smtClean="0"/>
              <a:t>exodermis</a:t>
            </a:r>
            <a:r>
              <a:rPr lang="en-US" sz="2400" b="1" dirty="0" smtClean="0"/>
              <a:t> </a:t>
            </a:r>
            <a:r>
              <a:rPr lang="en-US" sz="2400" dirty="0"/>
              <a:t>consisting of tightly packed cells, </a:t>
            </a:r>
            <a:r>
              <a:rPr lang="en-US" sz="2400" dirty="0" smtClean="0"/>
              <a:t>endodermis,</a:t>
            </a:r>
            <a:r>
              <a:rPr lang="tr-TR" sz="2400" dirty="0" smtClean="0"/>
              <a:t> </a:t>
            </a:r>
            <a:r>
              <a:rPr lang="en-US" sz="2400" dirty="0" smtClean="0"/>
              <a:t>primary </a:t>
            </a:r>
            <a:r>
              <a:rPr lang="en-US" sz="2400" dirty="0"/>
              <a:t>xylem, and primary phloem are evident (Fig. </a:t>
            </a:r>
            <a:r>
              <a:rPr lang="tr-TR" sz="2400" dirty="0"/>
              <a:t>2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b="1" dirty="0" err="1"/>
              <a:t>Protoxylem</a:t>
            </a:r>
            <a:r>
              <a:rPr lang="en-US" sz="2400" dirty="0"/>
              <a:t>, large mature early </a:t>
            </a:r>
            <a:r>
              <a:rPr lang="en-US" sz="2400" b="1" dirty="0" err="1"/>
              <a:t>metaxylem</a:t>
            </a:r>
            <a:r>
              <a:rPr lang="en-US" sz="2400" b="1" dirty="0"/>
              <a:t> vessels </a:t>
            </a:r>
            <a:r>
              <a:rPr lang="en-US" sz="2400" dirty="0"/>
              <a:t>and </a:t>
            </a:r>
            <a:r>
              <a:rPr lang="en-US" sz="2400" dirty="0" smtClean="0"/>
              <a:t>very</a:t>
            </a:r>
            <a:r>
              <a:rPr lang="tr-TR" sz="2400" dirty="0" smtClean="0"/>
              <a:t> </a:t>
            </a:r>
            <a:r>
              <a:rPr lang="en-US" sz="2400" dirty="0" smtClean="0"/>
              <a:t>large </a:t>
            </a:r>
            <a:r>
              <a:rPr lang="en-US" sz="2400" dirty="0"/>
              <a:t>immature late </a:t>
            </a:r>
            <a:r>
              <a:rPr lang="en-US" sz="2400" dirty="0" err="1"/>
              <a:t>metaxylem</a:t>
            </a:r>
            <a:r>
              <a:rPr lang="en-US" sz="2400" dirty="0"/>
              <a:t> vessels, and </a:t>
            </a:r>
            <a:r>
              <a:rPr lang="en-US" sz="2400" b="1" dirty="0"/>
              <a:t>pith </a:t>
            </a:r>
            <a:r>
              <a:rPr lang="en-US" sz="2400" dirty="0"/>
              <a:t>are shown </a:t>
            </a: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Fig</a:t>
            </a:r>
            <a:r>
              <a:rPr lang="tr-TR" sz="2400" dirty="0" smtClean="0"/>
              <a:t>. 2</a:t>
            </a:r>
            <a:r>
              <a:rPr lang="tr-TR" sz="24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62"/>
            <a:ext cx="4314423" cy="48524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23" y="0"/>
            <a:ext cx="3803491" cy="484123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91674" y="4852495"/>
            <a:ext cx="3193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Transverse section of corn 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Zea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mays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root stained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TBO showing primary tissue organization. E = epidermis; C =</a:t>
            </a:r>
          </a:p>
          <a:p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; VC =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vascular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cylinder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14423" y="4852495"/>
            <a:ext cx="42242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Transverse section of corn 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Zea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mays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root stained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TBO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viewed at higher magnification. E 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epidermis;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exodermis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; C = cortex;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arrowhead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endodermis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arrowhead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X = xylem; PH = phloem; P = pith. Large</a:t>
            </a:r>
          </a:p>
          <a:p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immature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metaxylem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(*)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evident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3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191</TotalTime>
  <Words>607</Words>
  <Application>Microsoft Office PowerPoint</Application>
  <PresentationFormat>Geniş ekran</PresentationFormat>
  <Paragraphs>41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Wingdings</vt:lpstr>
      <vt:lpstr>Bulutlar tasarım şablonu</vt:lpstr>
      <vt:lpstr>BIO 206  PLANT MORPHOLOGY</vt:lpstr>
      <vt:lpstr>Morphology of root characteristics:</vt:lpstr>
      <vt:lpstr>Root systems are responsible for the following functions:</vt:lpstr>
      <vt:lpstr>PowerPoint Sunusu</vt:lpstr>
      <vt:lpstr>PowerPoint Sunusu</vt:lpstr>
      <vt:lpstr>PowerPoint Sunusu</vt:lpstr>
      <vt:lpstr>Dicot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206  PLANT MORPHOLOGY</dc:title>
  <dc:creator>aydan acar</dc:creator>
  <cp:lastModifiedBy>aydan acar</cp:lastModifiedBy>
  <cp:revision>14</cp:revision>
  <dcterms:created xsi:type="dcterms:W3CDTF">2020-01-28T17:23:05Z</dcterms:created>
  <dcterms:modified xsi:type="dcterms:W3CDTF">2020-01-29T06:48:03Z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