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</p:sldMasterIdLst>
  <p:notesMasterIdLst>
    <p:notesMasterId r:id="rId13"/>
  </p:notesMasterIdLst>
  <p:handoutMasterIdLst>
    <p:handoutMasterId r:id="rId14"/>
  </p:handoutMasterIdLst>
  <p:sldIdLst>
    <p:sldId id="265" r:id="rId5"/>
    <p:sldId id="282" r:id="rId6"/>
    <p:sldId id="284" r:id="rId7"/>
    <p:sldId id="285" r:id="rId8"/>
    <p:sldId id="286" r:id="rId9"/>
    <p:sldId id="287" r:id="rId10"/>
    <p:sldId id="288" r:id="rId11"/>
    <p:sldId id="289" r:id="rId12"/>
  </p:sldIdLst>
  <p:sldSz cx="12192000" cy="6858000"/>
  <p:notesSz cx="6858000" cy="9144000"/>
  <p:defaultTextStyle>
    <a:defPPr rtl="0"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2064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DDFEAC2-31C5-4E20-8392-90B3ACECF82B}" type="datetime1">
              <a:rPr lang="tr-TR" smtClean="0"/>
              <a:t>29.01.2020</a:t>
            </a:fld>
            <a:endParaRPr lang="tr-TR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78FE58C-C1A6-4C4C-90C2-B7F5B0504B2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3460503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noProof="0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E0D7EAE-6B40-42B4-9C34-6BA0B13E0324}" type="datetime1">
              <a:rPr lang="tr-TR" noProof="0" smtClean="0"/>
              <a:t>29.01.2020</a:t>
            </a:fld>
            <a:endParaRPr lang="tr-TR" noProof="0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tr-TR" noProof="0" dirty="0"/>
          </a:p>
        </p:txBody>
      </p:sp>
      <p:sp>
        <p:nvSpPr>
          <p:cNvPr id="5" name="Notlar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noProof="0" dirty="0" smtClean="0"/>
              <a:t>Asıl metin stillerini düzenle</a:t>
            </a:r>
          </a:p>
          <a:p>
            <a:pPr lvl="1" rtl="0"/>
            <a:r>
              <a:rPr lang="tr-TR" noProof="0" dirty="0" smtClean="0"/>
              <a:t>İkinci düzey</a:t>
            </a:r>
          </a:p>
          <a:p>
            <a:pPr lvl="2" rtl="0"/>
            <a:r>
              <a:rPr lang="tr-TR" noProof="0" dirty="0" smtClean="0"/>
              <a:t>Üçüncü düzey</a:t>
            </a:r>
          </a:p>
          <a:p>
            <a:pPr lvl="3" rtl="0"/>
            <a:r>
              <a:rPr lang="tr-TR" noProof="0" dirty="0" smtClean="0"/>
              <a:t>Dördüncü düzey</a:t>
            </a:r>
          </a:p>
          <a:p>
            <a:pPr lvl="4" rtl="0"/>
            <a:r>
              <a:rPr lang="tr-TR" noProof="0" dirty="0" smtClean="0"/>
              <a:t>Beşinci düzey</a:t>
            </a:r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10E1E9A-E921-4174-A0FC-51868D7AC568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7378600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lar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10E1E9A-E921-4174-A0FC-51868D7AC568}" type="slidenum">
              <a:rPr lang="tr-TR" smtClean="0"/>
              <a:t>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94595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rtlCol="0" anchor="b"/>
          <a:lstStyle>
            <a:lvl1pPr algn="ctr" rtl="0">
              <a:defRPr sz="6000"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40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tr-TR" noProof="0" smtClean="0"/>
              <a:t>Asıl alt başlık stilini düzenlemek için tıklatın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4C94E88-F1F8-4CAB-9F29-9B03A1C10A31}" type="datetime1">
              <a:rPr lang="tr-TR" noProof="0" smtClean="0"/>
              <a:t>29.01.2020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646705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1562100" y="1825625"/>
            <a:ext cx="9791700" cy="4351338"/>
          </a:xfrm>
        </p:spPr>
        <p:txBody>
          <a:bodyPr vert="eaVert" rtlCol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r-TR" smtClean="0"/>
              <a:t>Asıl metin stillerini düzenlemek için tıklatın</a:t>
            </a:r>
          </a:p>
          <a:p>
            <a:pPr marL="228600" marR="0" lvl="1" indent="-228600" algn="l" defTabSz="914400" rtl="0" eaLnBrk="1" fontAlgn="auto" latinLnBrk="0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r-TR" smtClean="0"/>
              <a:t>İkinci düzey</a:t>
            </a:r>
          </a:p>
          <a:p>
            <a:pPr marL="228600" marR="0" lvl="2" indent="-228600" algn="l" defTabSz="914400" rtl="0" eaLnBrk="1" fontAlgn="auto" latinLnBrk="0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r-TR" smtClean="0"/>
              <a:t>Üçüncü düzey</a:t>
            </a:r>
          </a:p>
          <a:p>
            <a:pPr marL="228600" marR="0" lvl="3" indent="-228600" algn="l" defTabSz="914400" rtl="0" eaLnBrk="1" fontAlgn="auto" latinLnBrk="0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r-TR" smtClean="0"/>
              <a:t>Dördüncü düzey</a:t>
            </a:r>
          </a:p>
          <a:p>
            <a:pPr marL="228600" marR="0" lvl="4" indent="-228600" algn="l" defTabSz="914400" rtl="0" eaLnBrk="1" fontAlgn="auto" latinLnBrk="0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B5EF780-D8D0-49CD-835A-B5D244B8054E}" type="datetime1">
              <a:rPr lang="tr-TR" noProof="0" smtClean="0"/>
              <a:t>29.01.2020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2821885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1562100" y="365125"/>
            <a:ext cx="7010400" cy="5811838"/>
          </a:xfrm>
        </p:spPr>
        <p:txBody>
          <a:bodyPr vert="eaVert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4D95DCC-1E7A-4E1F-9CCC-D117988B022E}" type="datetime1">
              <a:rPr lang="tr-TR" noProof="0" smtClean="0"/>
              <a:t>29.01.2020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388830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sim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 rtl="0">
              <a:defRPr sz="3200"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Resim Yer Tutucusu 2" descr="Resim eklemek için boş yer tutucu. Yer tutucuya tıklayın ve eklemek istediğiniz resmi seçin"/>
          <p:cNvSpPr>
            <a:spLocks noGrp="1"/>
          </p:cNvSpPr>
          <p:nvPr>
            <p:ph type="pic" idx="1"/>
          </p:nvPr>
        </p:nvSpPr>
        <p:spPr>
          <a:xfrm>
            <a:off x="5678904" y="987425"/>
            <a:ext cx="5678424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tr-TR" noProof="0" smtClean="0"/>
              <a:t>Resim eklemek için simgeyi tıklatın</a:t>
            </a:r>
            <a:endParaRPr lang="tr-TR" noProof="0" dirty="0"/>
          </a:p>
        </p:txBody>
      </p:sp>
      <p:sp>
        <p:nvSpPr>
          <p:cNvPr id="8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8885324-8F32-4C80-A359-D3A8C5DB7931}" type="datetime1">
              <a:rPr lang="tr-TR" noProof="0" smtClean="0"/>
              <a:t>29.01.2020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413888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D21EFAB-5A3E-4A81-B1B7-3E6936263CBE}" type="datetime1">
              <a:rPr lang="tr-TR" noProof="0" smtClean="0"/>
              <a:t>29.01.2020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2198793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241658" y="1709738"/>
            <a:ext cx="10105791" cy="2862262"/>
          </a:xfrm>
        </p:spPr>
        <p:txBody>
          <a:bodyPr rtlCol="0" anchor="b"/>
          <a:lstStyle>
            <a:lvl1pPr rtl="0">
              <a:defRPr sz="6000"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241658" y="4589463"/>
            <a:ext cx="10105791" cy="1500187"/>
          </a:xfrm>
        </p:spPr>
        <p:txBody>
          <a:bodyPr rtlCol="0"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7C1D2FD-63FB-47C0-929B-561F88D39C7E}" type="datetime1">
              <a:rPr lang="tr-TR" noProof="0" smtClean="0"/>
              <a:t>29.01.2020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4067686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569700" y="1825625"/>
            <a:ext cx="4754880" cy="4351338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605325" y="1825625"/>
            <a:ext cx="4754880" cy="4351338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5140FE2-8244-4E8C-89F6-A069EF214C54}" type="datetime1">
              <a:rPr lang="tr-TR" noProof="0" smtClean="0"/>
              <a:t>29.01.2020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0636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324100" y="274638"/>
            <a:ext cx="9023350" cy="1143000"/>
          </a:xfrm>
        </p:spPr>
        <p:txBody>
          <a:bodyPr rtlCol="0"/>
          <a:lstStyle>
            <a:lvl1pPr rtl="0">
              <a:defRPr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562100" y="1489075"/>
            <a:ext cx="4754880" cy="641350"/>
          </a:xfrm>
          <a:noFill/>
          <a:ln>
            <a:noFill/>
          </a:ln>
        </p:spPr>
        <p:txBody>
          <a:bodyPr rtlCol="0" anchor="b"/>
          <a:lstStyle>
            <a:lvl1pPr marL="0" indent="0">
              <a:buNone/>
              <a:defRPr sz="2400" b="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1562100" y="2193925"/>
            <a:ext cx="4754880" cy="3978275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598920" y="1489075"/>
            <a:ext cx="4754880" cy="641350"/>
          </a:xfrm>
          <a:noFill/>
          <a:ln>
            <a:noFill/>
          </a:ln>
        </p:spPr>
        <p:txBody>
          <a:bodyPr rtlCol="0" anchor="b"/>
          <a:lstStyle>
            <a:lvl1pPr marL="0" indent="0">
              <a:buNone/>
              <a:defRPr sz="2400" b="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598920" y="2193925"/>
            <a:ext cx="4754880" cy="3978275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7" name="Tarih Yer Tutucusu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BF57108-5D1B-4AF3-A09D-3E9B51DD64F9}" type="datetime1">
              <a:rPr lang="tr-TR" noProof="0" smtClean="0"/>
              <a:t>29.01.2020</a:t>
            </a:fld>
            <a:endParaRPr lang="tr-TR" noProof="0" dirty="0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23166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4DF5B11-2220-4957-B834-D72A7A6865A5}" type="datetime1">
              <a:rPr lang="tr-TR" noProof="0" smtClean="0"/>
              <a:t>29.01.2020</a:t>
            </a:fld>
            <a:endParaRPr lang="tr-TR" noProof="0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5105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ih Yer Tutucusu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6C8F7A0-535A-4EF9-8CED-F049CF164F43}" type="datetime1">
              <a:rPr lang="tr-TR" noProof="0" smtClean="0"/>
              <a:t>29.01.2020</a:t>
            </a:fld>
            <a:endParaRPr lang="tr-TR" noProof="0" dirty="0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21514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Resim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 rtl="0">
              <a:defRPr sz="3200"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678905" y="987425"/>
            <a:ext cx="5676483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705B58F-6C21-4971-B0FC-C86C7EDDE00A}" type="datetime1">
              <a:rPr lang="tr-TR" noProof="0" smtClean="0"/>
              <a:t>29.01.2020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2198712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 rtl="0">
              <a:defRPr sz="3200"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Resim Yer Tutucusu 2" descr="Resim eklemek için boş yer tutucu. Yer tutucuya tıklayın ve eklemek istediğiniz resmi seçin"/>
          <p:cNvSpPr>
            <a:spLocks noGrp="1"/>
          </p:cNvSpPr>
          <p:nvPr>
            <p:ph type="pic" idx="1"/>
          </p:nvPr>
        </p:nvSpPr>
        <p:spPr>
          <a:xfrm>
            <a:off x="5678904" y="987425"/>
            <a:ext cx="5678424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tr-TR" noProof="0" smtClean="0"/>
              <a:t>Resim eklemek için simgeyi tıklatın</a:t>
            </a:r>
            <a:endParaRPr lang="tr-TR" noProof="0" dirty="0"/>
          </a:p>
        </p:txBody>
      </p:sp>
      <p:sp>
        <p:nvSpPr>
          <p:cNvPr id="8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E913516-4ACF-42A6-85AA-BE881FC0FF15}" type="datetime1">
              <a:rPr lang="tr-TR" noProof="0" smtClean="0"/>
              <a:t>29.01.2020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619359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2324100" y="365125"/>
            <a:ext cx="9029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tr-TR" dirty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562100" y="1825625"/>
            <a:ext cx="9791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</a:t>
            </a:r>
          </a:p>
          <a:p>
            <a:pPr lvl="1" rtl="0"/>
            <a:r>
              <a:rPr lang="tr-TR" noProof="0" dirty="0" smtClean="0"/>
              <a:t>İkinci düzey</a:t>
            </a:r>
          </a:p>
          <a:p>
            <a:pPr lvl="2" rtl="0"/>
            <a:r>
              <a:rPr lang="tr-TR" noProof="0" dirty="0" smtClean="0"/>
              <a:t>Üçüncü düzey</a:t>
            </a:r>
          </a:p>
          <a:p>
            <a:pPr lvl="3" rtl="0"/>
            <a:r>
              <a:rPr lang="tr-TR" noProof="0" dirty="0" smtClean="0"/>
              <a:t>Dördüncü düzey</a:t>
            </a:r>
          </a:p>
          <a:p>
            <a:pPr lvl="4" rtl="0"/>
            <a:r>
              <a:rPr lang="tr-TR" noProof="0" dirty="0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2"/>
          </p:nvPr>
        </p:nvSpPr>
        <p:spPr>
          <a:xfrm>
            <a:off x="1562100" y="6356350"/>
            <a:ext cx="2552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CFA9B00F-A425-434F-A181-0B307C38ADD4}" type="datetime1">
              <a:rPr lang="tr-TR" noProof="0" smtClean="0"/>
              <a:t>29.01.2020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71B7BAC7-FE87-40F6-AA24-4F4685D1B022}" type="slidenum">
              <a:rPr lang="tr-TR" noProof="0" smtClean="0"/>
              <a:pPr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219367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81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pos="1464" userDrawn="1">
          <p15:clr>
            <a:srgbClr val="F26B43"/>
          </p15:clr>
        </p15:guide>
        <p15:guide id="3" pos="7152" userDrawn="1">
          <p15:clr>
            <a:srgbClr val="F26B43"/>
          </p15:clr>
        </p15:guide>
        <p15:guide id="4" pos="984" userDrawn="1">
          <p15:clr>
            <a:srgbClr val="F26B43"/>
          </p15:clr>
        </p15:guide>
        <p15:guide id="5" orient="horz" pos="38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05308" y="680792"/>
            <a:ext cx="10899820" cy="2387600"/>
          </a:xfrm>
        </p:spPr>
        <p:txBody>
          <a:bodyPr rtlCol="0"/>
          <a:lstStyle/>
          <a:p>
            <a:pPr rtl="0"/>
            <a:r>
              <a:rPr lang="tr-TR" dirty="0" smtClean="0"/>
              <a:t>BIO 206 </a:t>
            </a:r>
            <a:br>
              <a:rPr lang="tr-TR" dirty="0" smtClean="0"/>
            </a:br>
            <a:r>
              <a:rPr lang="tr-TR" dirty="0" smtClean="0"/>
              <a:t>PLANT MORPHOLOGY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30817" y="3808099"/>
            <a:ext cx="9144000" cy="1655762"/>
          </a:xfrm>
        </p:spPr>
        <p:txBody>
          <a:bodyPr rtlCol="0">
            <a:normAutofit fontScale="92500" lnSpcReduction="20000"/>
          </a:bodyPr>
          <a:lstStyle/>
          <a:p>
            <a:pPr rtl="0"/>
            <a:r>
              <a:rPr lang="tr-TR" sz="3200" b="1" dirty="0" smtClean="0"/>
              <a:t>LECTURE NOTES</a:t>
            </a:r>
          </a:p>
          <a:p>
            <a:pPr rtl="0"/>
            <a:r>
              <a:rPr lang="tr-TR" sz="3200" b="1" smtClean="0"/>
              <a:t>10th </a:t>
            </a:r>
            <a:r>
              <a:rPr lang="tr-TR" sz="3200" b="1" dirty="0" smtClean="0"/>
              <a:t>WEEK</a:t>
            </a:r>
          </a:p>
          <a:p>
            <a:pPr rtl="0"/>
            <a:endParaRPr lang="tr-TR" dirty="0"/>
          </a:p>
          <a:p>
            <a:pPr rtl="0"/>
            <a:r>
              <a:rPr lang="tr-TR" dirty="0" smtClean="0"/>
              <a:t>DR. AYDAN ACAR ŞAHİN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3078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987615" y="169837"/>
            <a:ext cx="8911687" cy="1280890"/>
          </a:xfrm>
        </p:spPr>
        <p:txBody>
          <a:bodyPr/>
          <a:lstStyle/>
          <a:p>
            <a:r>
              <a:rPr lang="tr-TR" dirty="0" err="1" smtClean="0"/>
              <a:t>Morphology</a:t>
            </a:r>
            <a:r>
              <a:rPr lang="tr-TR" dirty="0" smtClean="0"/>
              <a:t> of </a:t>
            </a:r>
            <a:r>
              <a:rPr lang="tr-TR" dirty="0" err="1" smtClean="0"/>
              <a:t>root</a:t>
            </a:r>
            <a:r>
              <a:rPr lang="tr-TR" dirty="0" smtClean="0"/>
              <a:t> </a:t>
            </a:r>
            <a:r>
              <a:rPr lang="tr-TR" dirty="0" err="1" smtClean="0"/>
              <a:t>characteristics</a:t>
            </a:r>
            <a:r>
              <a:rPr lang="tr-TR" dirty="0" smtClean="0"/>
              <a:t>: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1378041" y="1203584"/>
            <a:ext cx="857679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Root </a:t>
            </a:r>
            <a:r>
              <a:rPr lang="en-US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defined as the descending part of the plant axis</a:t>
            </a:r>
            <a:r>
              <a:rPr lang="en-US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</a:t>
            </a:r>
            <a:r>
              <a:rPr lang="en-US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positively geotropic</a:t>
            </a:r>
            <a:r>
              <a:rPr lang="en-US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It is positively </a:t>
            </a:r>
            <a:r>
              <a:rPr lang="en-US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hydrotropic</a:t>
            </a:r>
            <a:endParaRPr lang="tr-TR" sz="2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It is negatively phototropic</a:t>
            </a:r>
            <a:r>
              <a:rPr lang="en-US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It develops from the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radicle</a:t>
            </a:r>
            <a:r>
              <a:rPr lang="en-US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the embryo during seed germination. </a:t>
            </a:r>
            <a:endParaRPr lang="tr-TR" sz="2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Roots are generally non green and cylindrical</a:t>
            </a:r>
            <a:r>
              <a:rPr lang="en-US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They produce only similar organs i.e. secondary and tertiary </a:t>
            </a:r>
            <a:r>
              <a:rPr lang="en-US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roots</a:t>
            </a:r>
            <a:endParaRPr lang="tr-TR" sz="2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They do not show nodes and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internodes</a:t>
            </a:r>
            <a:r>
              <a:rPr lang="tr-TR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tr-TR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 </a:t>
            </a:r>
            <a:r>
              <a:rPr lang="en-US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first true roots are found in members of </a:t>
            </a:r>
            <a:r>
              <a:rPr lang="en-US" sz="20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Spermatophyta</a:t>
            </a:r>
            <a:r>
              <a:rPr lang="en-US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tr-TR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 </a:t>
            </a:r>
            <a:r>
              <a:rPr lang="en-US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Unlike </a:t>
            </a:r>
            <a:r>
              <a:rPr lang="tr-TR" sz="20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stem</a:t>
            </a:r>
            <a:r>
              <a:rPr lang="en-US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root</a:t>
            </a:r>
            <a:r>
              <a:rPr lang="tr-TR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does not </a:t>
            </a:r>
            <a:r>
              <a:rPr lang="tr-TR" sz="20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include</a:t>
            </a:r>
            <a:r>
              <a:rPr lang="en-US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node, stoma</a:t>
            </a:r>
            <a:r>
              <a:rPr lang="tr-TR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tr-TR" sz="20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US" sz="2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chloroplast</a:t>
            </a:r>
            <a:endParaRPr lang="tr-TR" sz="2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1420" y="4564033"/>
            <a:ext cx="3433159" cy="20598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0115" y="1305931"/>
            <a:ext cx="2238375" cy="20478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0" name="Picture 6" descr="root ile ilgili görsel sonuc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8340" y="4595934"/>
            <a:ext cx="3607614" cy="20279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215563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19921" y="35939"/>
            <a:ext cx="6914936" cy="1280890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Root systems are responsible for the following functions: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19921" y="656286"/>
            <a:ext cx="7468766" cy="4122312"/>
          </a:xfrm>
        </p:spPr>
        <p:txBody>
          <a:bodyPr>
            <a:noAutofit/>
          </a:bodyPr>
          <a:lstStyle/>
          <a:p>
            <a:pPr algn="just">
              <a:lnSpc>
                <a:spcPct val="160000"/>
              </a:lnSpc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absorption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 of water and organic compounds;</a:t>
            </a:r>
          </a:p>
          <a:p>
            <a:pPr algn="just">
              <a:lnSpc>
                <a:spcPct val="100000"/>
              </a:lnSpc>
            </a:pP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anchoring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 of the plant body to the ground; and</a:t>
            </a:r>
          </a:p>
          <a:p>
            <a:pPr algn="just">
              <a:lnSpc>
                <a:spcPct val="100000"/>
              </a:lnSpc>
            </a:pP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storage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 of food and nutrients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60000"/>
              </a:lnSpc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a seed germinates, the first structure to appear is the root or the </a:t>
            </a:r>
            <a:r>
              <a:rPr lang="en-US" sz="1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radicle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This becomes the </a:t>
            </a:r>
            <a:r>
              <a:rPr lang="en-US" sz="1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primary root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Other roots that branch out of the primary root are called </a:t>
            </a:r>
            <a:r>
              <a:rPr lang="en-US" sz="1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secondary </a:t>
            </a:r>
            <a:r>
              <a:rPr lang="en-US" sz="16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roots</a:t>
            </a:r>
            <a:r>
              <a:rPr lang="tr-TR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growing root tip is protected by the </a:t>
            </a:r>
            <a:r>
              <a:rPr lang="en-US" sz="1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root cap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as it moves through the coarse soil. The root cap is slimy in nature to facilitate easy movement. Above the root cap is the </a:t>
            </a:r>
            <a:r>
              <a:rPr lang="en-US" sz="1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apical meristem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In this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meristematic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region, cells divide continuously by mitosis to produce new cells. In addition to mitosis, newly divided cells undergo elongation in the same direction of root lengthening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https://m.everythingmaths.co.za/science/lifesciences/grade-10/05-support-and-transport-systems-in-plants/images/7bb3ee102cb740cf21bb00d2f4b2e88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8936" y="35939"/>
            <a:ext cx="3403103" cy="26815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www2.estrellamountain.edu/faculty/farabee/biobk/rootstr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2070" y="2730321"/>
            <a:ext cx="4134108" cy="367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 rot="10800000" flipV="1">
            <a:off x="8405698" y="6396335"/>
            <a:ext cx="315634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dirty="0"/>
              <a:t>the tissue layers and their organization within monocot and dicot roots</a:t>
            </a:r>
            <a:endParaRPr lang="tr-T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3611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20496" y="2992162"/>
            <a:ext cx="5971504" cy="386583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 root that develops from any other part other than the radicle is known as 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adventitious root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Such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roots may develop from the base of the </a:t>
            </a:r>
            <a:r>
              <a:rPr lang="en-US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nodes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or from </a:t>
            </a:r>
            <a:r>
              <a:rPr lang="en-US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leaves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monocots, radicle is short lived and from the base of the stem a thick cluster of all equal sized roots arises. This is known as the adventitious root system e.g. Maize, wheat, sugarcane, etc. 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It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is also known as fibrous root system as the adventitious roots of grasses (monocots) look like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fibres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Fibrous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roots do not grow very deep into the soil 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19499" y="3147539"/>
            <a:ext cx="5503571" cy="369331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>
                <a:solidFill>
                  <a:srgbClr val="3B38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main root is called primary root. </a:t>
            </a:r>
            <a:r>
              <a:rPr lang="en-US" dirty="0" smtClean="0">
                <a:solidFill>
                  <a:srgbClr val="3B38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3B38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Its branches of first order are called secondary roots and branches of secondary order are called tertiary roots and so on</a:t>
            </a:r>
            <a:r>
              <a:rPr lang="en-US" dirty="0" smtClean="0">
                <a:solidFill>
                  <a:srgbClr val="3B38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dirty="0" smtClean="0">
              <a:solidFill>
                <a:srgbClr val="3B383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>
                <a:solidFill>
                  <a:srgbClr val="3B38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en-US" dirty="0">
                <a:solidFill>
                  <a:srgbClr val="3B38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 root along with its branches forms a tap root system e.g. Mustard (Brassica), Sunflower (Helianthus) etc</a:t>
            </a:r>
            <a:r>
              <a:rPr lang="en-US" dirty="0" smtClean="0">
                <a:solidFill>
                  <a:srgbClr val="3B38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dirty="0" smtClean="0">
              <a:solidFill>
                <a:srgbClr val="3B383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>
                <a:solidFill>
                  <a:srgbClr val="3B38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Presence </a:t>
            </a:r>
            <a:r>
              <a:rPr lang="en-US" dirty="0">
                <a:solidFill>
                  <a:srgbClr val="3B38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a tap root system is a characteristic feature of dicotyledonous plants. The tap root normally grows vertically downwards to a lesser or greater depth, while secondary and tertiary roots grow obliquely downwards or some grow horizontally outwards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tap root fibrous root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5628" y="0"/>
            <a:ext cx="4958366" cy="2966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9665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476" y="253034"/>
            <a:ext cx="9144000" cy="648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169758" y="2100695"/>
            <a:ext cx="2730321" cy="2785397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higher</a:t>
            </a:r>
            <a:r>
              <a:rPr lang="tr-T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magnification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the vascular cylinder shows the 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tetrarch</a:t>
            </a:r>
            <a:r>
              <a:rPr lang="tr-TR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arrangement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(i.e., four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protoxylem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poles) of primary 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xylem</a:t>
            </a:r>
            <a:r>
              <a:rPr lang="tr-T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alternating regions of primary phloem, the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pericycle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tr-T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endodermis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and parenchyma cells in the 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cortex</a:t>
            </a:r>
            <a:endParaRPr lang="tr-TR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3415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 descr="http://amrita.olabs.co.in/userfiles/1/1416554366_Dicot%20roo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97" y="1493467"/>
            <a:ext cx="6075898" cy="5364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amrita.olabs.co.in/userfiles/1/1416554380_monocot%20root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6247" y="1493467"/>
            <a:ext cx="5712985" cy="5364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9510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867850" y="3799267"/>
            <a:ext cx="4005330" cy="2785397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higher</a:t>
            </a:r>
            <a:r>
              <a:rPr lang="tr-T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magnification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the vascular cylinder shows the 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tetrarch</a:t>
            </a:r>
            <a:r>
              <a:rPr lang="tr-TR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arrangement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(i.e., four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protoxylem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poles) of primary 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xylem</a:t>
            </a:r>
            <a:r>
              <a:rPr lang="tr-T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alternating regions of primary phloem, the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pericycle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tr-T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endodermis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and parenchyma cells in the 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cortex</a:t>
            </a:r>
            <a:endParaRPr lang="tr-TR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5961" y="0"/>
            <a:ext cx="4540567" cy="3335111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148" y="1230837"/>
            <a:ext cx="7540813" cy="4732081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715201" y="0"/>
            <a:ext cx="1476799" cy="1280890"/>
          </a:xfrm>
        </p:spPr>
        <p:txBody>
          <a:bodyPr/>
          <a:lstStyle/>
          <a:p>
            <a:r>
              <a:rPr lang="tr-TR" dirty="0" err="1" smtClean="0"/>
              <a:t>Dicot</a:t>
            </a:r>
            <a:endParaRPr lang="tr-TR" dirty="0"/>
          </a:p>
        </p:txBody>
      </p:sp>
      <p:sp>
        <p:nvSpPr>
          <p:cNvPr id="6" name="Unvan 1"/>
          <p:cNvSpPr txBox="1">
            <a:spLocks/>
          </p:cNvSpPr>
          <p:nvPr/>
        </p:nvSpPr>
        <p:spPr>
          <a:xfrm>
            <a:off x="3900131" y="640445"/>
            <a:ext cx="2577942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dirty="0" err="1" smtClean="0"/>
              <a:t>Monocot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79561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208066" y="526174"/>
            <a:ext cx="3893197" cy="3777622"/>
          </a:xfrm>
        </p:spPr>
        <p:txBody>
          <a:bodyPr>
            <a:noAutofit/>
          </a:bodyPr>
          <a:lstStyle/>
          <a:p>
            <a:r>
              <a:rPr lang="en-US" sz="2400" dirty="0"/>
              <a:t>A </a:t>
            </a:r>
            <a:r>
              <a:rPr lang="en-US" sz="2400" b="1" dirty="0" err="1"/>
              <a:t>uniseriate</a:t>
            </a:r>
            <a:r>
              <a:rPr lang="en-US" sz="2400" b="1" dirty="0"/>
              <a:t> epidermis </a:t>
            </a:r>
            <a:r>
              <a:rPr lang="en-US" sz="2400" dirty="0"/>
              <a:t>(some of the cells of which </a:t>
            </a:r>
            <a:r>
              <a:rPr lang="en-US" sz="2400" dirty="0" smtClean="0"/>
              <a:t>have</a:t>
            </a:r>
            <a:r>
              <a:rPr lang="tr-TR" sz="2400" dirty="0" smtClean="0"/>
              <a:t> </a:t>
            </a:r>
            <a:r>
              <a:rPr lang="en-US" sz="2400" dirty="0" smtClean="0"/>
              <a:t>formed </a:t>
            </a:r>
            <a:r>
              <a:rPr lang="en-US" sz="2400" dirty="0"/>
              <a:t>root hairs), a </a:t>
            </a:r>
            <a:r>
              <a:rPr lang="en-US" sz="2400" b="1" dirty="0"/>
              <a:t>cortex, </a:t>
            </a:r>
            <a:r>
              <a:rPr lang="en-US" sz="2400" dirty="0"/>
              <a:t>and </a:t>
            </a:r>
            <a:r>
              <a:rPr lang="en-US" sz="2400" b="1" dirty="0"/>
              <a:t>vascular cylinder </a:t>
            </a:r>
            <a:r>
              <a:rPr lang="en-US" sz="2400" dirty="0"/>
              <a:t>are </a:t>
            </a:r>
            <a:r>
              <a:rPr lang="en-US" sz="2400" dirty="0" smtClean="0"/>
              <a:t>evident</a:t>
            </a:r>
            <a:r>
              <a:rPr lang="tr-TR" sz="2400" dirty="0" smtClean="0"/>
              <a:t> </a:t>
            </a:r>
            <a:r>
              <a:rPr lang="en-US" sz="2400" dirty="0" smtClean="0"/>
              <a:t>at </a:t>
            </a:r>
            <a:r>
              <a:rPr lang="en-US" sz="2400" dirty="0"/>
              <a:t>low magnification (Fig. </a:t>
            </a:r>
            <a:r>
              <a:rPr lang="en-US" sz="2400" dirty="0" smtClean="0"/>
              <a:t>1). </a:t>
            </a:r>
            <a:r>
              <a:rPr lang="en-US" sz="2400" dirty="0"/>
              <a:t>At higher magnification, </a:t>
            </a:r>
            <a:r>
              <a:rPr lang="en-US" sz="2400" dirty="0" smtClean="0"/>
              <a:t>the</a:t>
            </a:r>
            <a:r>
              <a:rPr lang="tr-TR" sz="2400" dirty="0" smtClean="0"/>
              <a:t> </a:t>
            </a:r>
            <a:r>
              <a:rPr lang="en-US" sz="2400" b="1" dirty="0" err="1" smtClean="0"/>
              <a:t>exodermis</a:t>
            </a:r>
            <a:r>
              <a:rPr lang="en-US" sz="2400" b="1" dirty="0" smtClean="0"/>
              <a:t> </a:t>
            </a:r>
            <a:r>
              <a:rPr lang="en-US" sz="2400" dirty="0"/>
              <a:t>consisting of tightly packed cells, </a:t>
            </a:r>
            <a:r>
              <a:rPr lang="en-US" sz="2400" dirty="0" smtClean="0"/>
              <a:t>endodermis,</a:t>
            </a:r>
            <a:r>
              <a:rPr lang="tr-TR" sz="2400" dirty="0" smtClean="0"/>
              <a:t> </a:t>
            </a:r>
            <a:r>
              <a:rPr lang="en-US" sz="2400" dirty="0" smtClean="0"/>
              <a:t>primary </a:t>
            </a:r>
            <a:r>
              <a:rPr lang="en-US" sz="2400" dirty="0"/>
              <a:t>xylem, and primary phloem are evident (Fig. </a:t>
            </a:r>
            <a:r>
              <a:rPr lang="tr-TR" sz="2400" dirty="0"/>
              <a:t>2</a:t>
            </a:r>
            <a:r>
              <a:rPr lang="en-US" sz="2400" dirty="0" smtClean="0"/>
              <a:t>).</a:t>
            </a:r>
            <a:endParaRPr lang="en-US" sz="2400" dirty="0"/>
          </a:p>
          <a:p>
            <a:r>
              <a:rPr lang="en-US" sz="2400" b="1" dirty="0" err="1"/>
              <a:t>Protoxylem</a:t>
            </a:r>
            <a:r>
              <a:rPr lang="en-US" sz="2400" dirty="0"/>
              <a:t>, large mature early </a:t>
            </a:r>
            <a:r>
              <a:rPr lang="en-US" sz="2400" b="1" dirty="0" err="1"/>
              <a:t>metaxylem</a:t>
            </a:r>
            <a:r>
              <a:rPr lang="en-US" sz="2400" b="1" dirty="0"/>
              <a:t> vessels </a:t>
            </a:r>
            <a:r>
              <a:rPr lang="en-US" sz="2400" dirty="0"/>
              <a:t>and </a:t>
            </a:r>
            <a:r>
              <a:rPr lang="en-US" sz="2400" dirty="0" smtClean="0"/>
              <a:t>very</a:t>
            </a:r>
            <a:r>
              <a:rPr lang="tr-TR" sz="2400" dirty="0" smtClean="0"/>
              <a:t> </a:t>
            </a:r>
            <a:r>
              <a:rPr lang="en-US" sz="2400" dirty="0" smtClean="0"/>
              <a:t>large </a:t>
            </a:r>
            <a:r>
              <a:rPr lang="en-US" sz="2400" dirty="0"/>
              <a:t>immature late </a:t>
            </a:r>
            <a:r>
              <a:rPr lang="en-US" sz="2400" dirty="0" err="1"/>
              <a:t>metaxylem</a:t>
            </a:r>
            <a:r>
              <a:rPr lang="en-US" sz="2400" dirty="0"/>
              <a:t> vessels, and </a:t>
            </a:r>
            <a:r>
              <a:rPr lang="en-US" sz="2400" b="1" dirty="0"/>
              <a:t>pith </a:t>
            </a:r>
            <a:r>
              <a:rPr lang="en-US" sz="2400" dirty="0"/>
              <a:t>are shown </a:t>
            </a:r>
            <a:r>
              <a:rPr lang="en-US" sz="2400" dirty="0" smtClean="0"/>
              <a:t>in</a:t>
            </a:r>
            <a:r>
              <a:rPr lang="tr-TR" sz="2400" dirty="0" smtClean="0"/>
              <a:t> </a:t>
            </a:r>
            <a:r>
              <a:rPr lang="tr-TR" sz="2400" dirty="0" err="1" smtClean="0"/>
              <a:t>Fig</a:t>
            </a:r>
            <a:r>
              <a:rPr lang="tr-TR" sz="2400" dirty="0" smtClean="0"/>
              <a:t>. 2</a:t>
            </a:r>
            <a:r>
              <a:rPr lang="tr-TR" sz="2400" dirty="0"/>
              <a:t>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262"/>
            <a:ext cx="4314423" cy="485249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4423" y="0"/>
            <a:ext cx="3803491" cy="4841233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991674" y="4852495"/>
            <a:ext cx="31939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Figure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Transverse section of corn (</a:t>
            </a:r>
            <a:r>
              <a:rPr lang="en-US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Zea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 mays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 root stained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with TBO showing primary tissue organization. E = epidermis; C =</a:t>
            </a:r>
          </a:p>
          <a:p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cortex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; VC =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vascular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cylinder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Dikdörtgen 6"/>
          <p:cNvSpPr/>
          <p:nvPr/>
        </p:nvSpPr>
        <p:spPr>
          <a:xfrm>
            <a:off x="4314423" y="4852495"/>
            <a:ext cx="422427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Figure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Transverse section of corn (</a:t>
            </a:r>
            <a:r>
              <a:rPr lang="en-US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Zea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 mays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 root stained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TBO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viewed at higher magnification. E =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epidermis;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EX 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fr-FR" sz="1600" dirty="0" err="1">
                <a:latin typeface="Arial" panose="020B0604020202020204" pitchFamily="34" charset="0"/>
                <a:cs typeface="Arial" panose="020B0604020202020204" pitchFamily="34" charset="0"/>
              </a:rPr>
              <a:t>exodermis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; C = cortex; </a:t>
            </a:r>
            <a:r>
              <a:rPr lang="fr-FR" sz="1600" dirty="0" err="1">
                <a:latin typeface="Arial" panose="020B0604020202020204" pitchFamily="34" charset="0"/>
                <a:cs typeface="Arial" panose="020B0604020202020204" pitchFamily="34" charset="0"/>
              </a:rPr>
              <a:t>arrowhead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fr-FR" sz="1600" dirty="0" err="1">
                <a:latin typeface="Arial" panose="020B0604020202020204" pitchFamily="34" charset="0"/>
                <a:cs typeface="Arial" panose="020B0604020202020204" pitchFamily="34" charset="0"/>
              </a:rPr>
              <a:t>endodermis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double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arrowhead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pericycle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; X = xylem; PH = phloem; P = pith. Large</a:t>
            </a:r>
          </a:p>
          <a:p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immature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metaxylem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vessels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(*)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evident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69325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ulutlar tasarım şablonu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3665949_TF03460508" id="{7961A5F8-AD37-46E5-B777-83CDBC30EA30}" vid="{87683579-34D0-4B0D-9A12-F5DF22159786}"/>
    </a:ext>
  </a:extLst>
</a:theme>
</file>

<file path=ppt/theme/theme2.xml><?xml version="1.0" encoding="utf-8"?>
<a:theme xmlns:a="http://schemas.openxmlformats.org/drawingml/2006/main" name="Ofis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EDD01B8-816B-49B7-8C81-03AB51D87C54}">
  <ds:schemaRefs>
    <ds:schemaRef ds:uri="http://schemas.microsoft.com/office/2006/documentManagement/types"/>
    <ds:schemaRef ds:uri="http://purl.org/dc/elements/1.1/"/>
    <ds:schemaRef ds:uri="http://purl.org/dc/dcmitype/"/>
    <ds:schemaRef ds:uri="http://schemas.microsoft.com/office/2006/metadata/properties"/>
    <ds:schemaRef ds:uri="http://schemas.microsoft.com/office/infopath/2007/PartnerControls"/>
    <ds:schemaRef ds:uri="40262f94-9f35-4ac3-9a90-690165a166b7"/>
    <ds:schemaRef ds:uri="http://purl.org/dc/terms/"/>
    <ds:schemaRef ds:uri="http://www.w3.org/XML/1998/namespace"/>
    <ds:schemaRef ds:uri="a4f35948-e619-41b3-aa29-22878b09cfd2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6253D857-4181-4777-8893-6E45A690F9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024FD56-CE1B-42FC-9E83-BFBF160724C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Bulutlar tasarım slaytları</Template>
  <TotalTime>191</TotalTime>
  <Words>607</Words>
  <Application>Microsoft Office PowerPoint</Application>
  <PresentationFormat>Geniş ekran</PresentationFormat>
  <Paragraphs>41</Paragraphs>
  <Slides>8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Calibri</vt:lpstr>
      <vt:lpstr>Cambria</vt:lpstr>
      <vt:lpstr>Wingdings</vt:lpstr>
      <vt:lpstr>Bulutlar tasarım şablonu</vt:lpstr>
      <vt:lpstr>BIO 206  PLANT MORPHOLOGY</vt:lpstr>
      <vt:lpstr>Morphology of root characteristics:</vt:lpstr>
      <vt:lpstr>Root systems are responsible for the following functions:</vt:lpstr>
      <vt:lpstr>PowerPoint Sunusu</vt:lpstr>
      <vt:lpstr>PowerPoint Sunusu</vt:lpstr>
      <vt:lpstr>PowerPoint Sunusu</vt:lpstr>
      <vt:lpstr>Dicot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 206  PLANT MORPHOLOGY</dc:title>
  <dc:creator>aydan acar</dc:creator>
  <cp:lastModifiedBy>aydan acar</cp:lastModifiedBy>
  <cp:revision>14</cp:revision>
  <dcterms:created xsi:type="dcterms:W3CDTF">2020-01-28T17:23:05Z</dcterms:created>
  <dcterms:modified xsi:type="dcterms:W3CDTF">2020-01-29T06:48:03Z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74062900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