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292865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RNA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cs typeface="Arial" charset="0"/>
              </a:rPr>
              <a:t>RNA İŞLENMESİ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80000"/>
              </a:lnSpc>
            </a:pPr>
            <a:r>
              <a:rPr lang="tr-TR" dirty="0" smtClean="0">
                <a:cs typeface="Arial" charset="0"/>
              </a:rPr>
              <a:t>Yeni sentezlenmiş olan RNA moleküllerine birincil yazım denir. </a:t>
            </a:r>
          </a:p>
          <a:p>
            <a:pPr algn="just">
              <a:lnSpc>
                <a:spcPct val="8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80000"/>
              </a:lnSpc>
            </a:pPr>
            <a:r>
              <a:rPr lang="tr-TR" dirty="0" smtClean="0">
                <a:cs typeface="Arial" charset="0"/>
              </a:rPr>
              <a:t>En kapsamlı birincil yazım işlenmesi; </a:t>
            </a:r>
            <a:r>
              <a:rPr lang="tr-TR" dirty="0" err="1" smtClean="0">
                <a:cs typeface="Arial" charset="0"/>
              </a:rPr>
              <a:t>ökaryot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mRNA’larında</a:t>
            </a:r>
            <a:r>
              <a:rPr lang="tr-TR" dirty="0" smtClean="0">
                <a:cs typeface="Arial" charset="0"/>
              </a:rPr>
              <a:t> ve hem bakteri hem de </a:t>
            </a:r>
            <a:r>
              <a:rPr lang="tr-TR" dirty="0" err="1" smtClean="0">
                <a:cs typeface="Arial" charset="0"/>
              </a:rPr>
              <a:t>ökaryot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tRNA’larında</a:t>
            </a:r>
            <a:r>
              <a:rPr lang="tr-TR" dirty="0" smtClean="0">
                <a:cs typeface="Arial" charset="0"/>
              </a:rPr>
              <a:t> gerçekleştirilir. </a:t>
            </a:r>
          </a:p>
          <a:p>
            <a:pPr algn="just">
              <a:lnSpc>
                <a:spcPct val="8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80000"/>
              </a:lnSpc>
            </a:pPr>
            <a:r>
              <a:rPr lang="tr-TR" dirty="0" smtClean="0">
                <a:cs typeface="Arial" charset="0"/>
              </a:rPr>
              <a:t>Bir </a:t>
            </a:r>
            <a:r>
              <a:rPr lang="tr-TR" dirty="0" err="1" smtClean="0">
                <a:cs typeface="Arial" charset="0"/>
              </a:rPr>
              <a:t>ökaryot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mRNA'sının</a:t>
            </a:r>
            <a:r>
              <a:rPr lang="tr-TR" dirty="0" smtClean="0">
                <a:cs typeface="Arial" charset="0"/>
              </a:rPr>
              <a:t> birincil yazımı, tipik olarak bir genin dizilerini içerirken; </a:t>
            </a:r>
            <a:r>
              <a:rPr lang="tr-TR" dirty="0" err="1" smtClean="0">
                <a:cs typeface="Arial" charset="0"/>
              </a:rPr>
              <a:t>polipeptidi</a:t>
            </a:r>
            <a:r>
              <a:rPr lang="tr-TR" dirty="0" smtClean="0">
                <a:cs typeface="Arial" charset="0"/>
              </a:rPr>
              <a:t> şifreleyen diziler kesikli olabilir.</a:t>
            </a:r>
          </a:p>
          <a:p>
            <a:pPr algn="just">
              <a:lnSpc>
                <a:spcPct val="8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80000"/>
              </a:lnSpc>
            </a:pPr>
            <a:r>
              <a:rPr lang="tr-TR" dirty="0" smtClean="0">
                <a:cs typeface="Arial" charset="0"/>
              </a:rPr>
              <a:t>Yazımların şifre bölgelerini parçalara ayıran, şifre içermeyen bölgelere </a:t>
            </a:r>
            <a:r>
              <a:rPr lang="tr-TR" dirty="0" err="1" smtClean="0">
                <a:cs typeface="Arial" charset="0"/>
              </a:rPr>
              <a:t>intron</a:t>
            </a:r>
            <a:r>
              <a:rPr lang="tr-TR" dirty="0" smtClean="0">
                <a:cs typeface="Arial" charset="0"/>
              </a:rPr>
              <a:t> ve şifre içeren parçalara </a:t>
            </a:r>
            <a:r>
              <a:rPr lang="tr-TR" dirty="0" err="1" smtClean="0">
                <a:cs typeface="Arial" charset="0"/>
              </a:rPr>
              <a:t>ekson</a:t>
            </a:r>
            <a:r>
              <a:rPr lang="tr-TR" dirty="0" smtClean="0">
                <a:cs typeface="Arial" charset="0"/>
              </a:rPr>
              <a:t> denilir. </a:t>
            </a:r>
          </a:p>
          <a:p>
            <a:pPr algn="just">
              <a:lnSpc>
                <a:spcPct val="8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80000"/>
              </a:lnSpc>
            </a:pPr>
            <a:r>
              <a:rPr lang="tr-TR" dirty="0" smtClean="0">
                <a:cs typeface="Arial" charset="0"/>
              </a:rPr>
              <a:t>Kesip-birleştirme denilen bir işlemde, birincil yazımın </a:t>
            </a:r>
            <a:r>
              <a:rPr lang="tr-TR" dirty="0" err="1" smtClean="0">
                <a:cs typeface="Arial" charset="0"/>
              </a:rPr>
              <a:t>intronları</a:t>
            </a:r>
            <a:r>
              <a:rPr lang="tr-TR" dirty="0" smtClean="0">
                <a:cs typeface="Arial" charset="0"/>
              </a:rPr>
              <a:t> çıkarılır</a:t>
            </a:r>
            <a:r>
              <a:rPr lang="tr-TR" dirty="0" smtClean="0"/>
              <a:t> (</a:t>
            </a:r>
            <a:r>
              <a:rPr lang="tr-TR" dirty="0" err="1" smtClean="0"/>
              <a:t>intron</a:t>
            </a:r>
            <a:r>
              <a:rPr lang="tr-TR" dirty="0" smtClean="0"/>
              <a:t> </a:t>
            </a:r>
            <a:r>
              <a:rPr lang="tr-TR" dirty="0" err="1" smtClean="0"/>
              <a:t>splicing</a:t>
            </a:r>
            <a:r>
              <a:rPr lang="tr-TR" dirty="0" smtClean="0"/>
              <a:t>)</a:t>
            </a:r>
            <a:r>
              <a:rPr lang="tr-TR" dirty="0" smtClean="0">
                <a:cs typeface="Arial" charset="0"/>
              </a:rPr>
              <a:t> ve işlevsel bir </a:t>
            </a:r>
            <a:r>
              <a:rPr lang="tr-TR" dirty="0" err="1" smtClean="0">
                <a:cs typeface="Arial" charset="0"/>
              </a:rPr>
              <a:t>polipeptidi</a:t>
            </a:r>
            <a:r>
              <a:rPr lang="tr-TR" dirty="0" smtClean="0">
                <a:cs typeface="Arial" charset="0"/>
              </a:rPr>
              <a:t> belirleyecek sürekli dizileri oluşturmak üzere </a:t>
            </a:r>
            <a:r>
              <a:rPr lang="tr-TR" dirty="0" err="1" smtClean="0">
                <a:cs typeface="Arial" charset="0"/>
              </a:rPr>
              <a:t>eksonlar</a:t>
            </a:r>
            <a:r>
              <a:rPr lang="tr-TR" dirty="0" smtClean="0">
                <a:cs typeface="Arial" charset="0"/>
              </a:rPr>
              <a:t> birleştirilir. </a:t>
            </a:r>
          </a:p>
          <a:p>
            <a:pPr algn="just">
              <a:lnSpc>
                <a:spcPct val="8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80000"/>
              </a:lnSpc>
            </a:pPr>
            <a:r>
              <a:rPr lang="tr-TR" dirty="0" smtClean="0">
                <a:cs typeface="Arial" charset="0"/>
              </a:rPr>
              <a:t>Ayrıca, </a:t>
            </a:r>
            <a:r>
              <a:rPr lang="tr-TR" dirty="0" err="1" smtClean="0">
                <a:cs typeface="Arial" charset="0"/>
              </a:rPr>
              <a:t>ökaryotik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mRNA’ların</a:t>
            </a:r>
            <a:r>
              <a:rPr lang="tr-TR" dirty="0" smtClean="0">
                <a:cs typeface="Arial" charset="0"/>
              </a:rPr>
              <a:t> her iki ucunda da değişiklik yapılır. </a:t>
            </a:r>
            <a:r>
              <a:rPr lang="tr-TR" dirty="0" err="1" smtClean="0">
                <a:cs typeface="Arial" charset="0"/>
              </a:rPr>
              <a:t>mRNA'nın</a:t>
            </a:r>
            <a:r>
              <a:rPr lang="tr-TR" dirty="0" smtClean="0">
                <a:cs typeface="Arial" charset="0"/>
              </a:rPr>
              <a:t> 5' ucuna eklenmiş olan değişikliğe uğratılmış kalıntıya,   "5' başlık" adı verilir.</a:t>
            </a:r>
          </a:p>
          <a:p>
            <a:pPr algn="just">
              <a:lnSpc>
                <a:spcPct val="8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80000"/>
              </a:lnSpc>
            </a:pPr>
            <a:r>
              <a:rPr lang="tr-TR" dirty="0" smtClean="0">
                <a:cs typeface="Arial" charset="0"/>
              </a:rPr>
              <a:t>3' ucu kırılır ve 80-250 </a:t>
            </a:r>
            <a:r>
              <a:rPr lang="tr-TR" dirty="0" err="1" smtClean="0">
                <a:cs typeface="Arial" charset="0"/>
              </a:rPr>
              <a:t>adenilat</a:t>
            </a:r>
            <a:r>
              <a:rPr lang="tr-TR" dirty="0" smtClean="0">
                <a:cs typeface="Arial" charset="0"/>
              </a:rPr>
              <a:t> birimi bir </a:t>
            </a:r>
            <a:r>
              <a:rPr lang="tr-TR" dirty="0" err="1" smtClean="0">
                <a:cs typeface="Arial" charset="0"/>
              </a:rPr>
              <a:t>poli</a:t>
            </a:r>
            <a:r>
              <a:rPr lang="tr-TR" dirty="0" smtClean="0">
                <a:cs typeface="Arial" charset="0"/>
              </a:rPr>
              <a:t> (A) "kuyruk" oluşturacak şekilde eklenir.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Grup l </a:t>
            </a:r>
            <a:r>
              <a:rPr lang="tr-TR" b="1" dirty="0" err="1" smtClean="0"/>
              <a:t>intronlarının</a:t>
            </a:r>
            <a:r>
              <a:rPr lang="tr-TR" b="1" dirty="0" smtClean="0"/>
              <a:t> kesilip-birleştirilme mekanizması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cs typeface="Arial" charset="0"/>
              </a:rPr>
              <a:t>RNA moleküllerinin yazım sonrası işlenmelerinin araştırılması RNA enzimlerinin varlığının keşfine yol açmıştır.</a:t>
            </a:r>
          </a:p>
          <a:p>
            <a:r>
              <a:rPr lang="tr-TR" dirty="0" smtClean="0">
                <a:cs typeface="Arial" charset="0"/>
              </a:rPr>
              <a:t>En iyi tanımlanmış olan </a:t>
            </a:r>
            <a:r>
              <a:rPr lang="tr-TR" dirty="0" err="1" smtClean="0">
                <a:cs typeface="Arial" charset="0"/>
              </a:rPr>
              <a:t>ribozimler</a:t>
            </a:r>
            <a:r>
              <a:rPr lang="tr-TR" dirty="0" smtClean="0">
                <a:cs typeface="Arial" charset="0"/>
              </a:rPr>
              <a:t>, kendi kesip-yeniden birleştiren grup I </a:t>
            </a:r>
            <a:r>
              <a:rPr lang="tr-TR" dirty="0" err="1" smtClean="0">
                <a:cs typeface="Arial" charset="0"/>
              </a:rPr>
              <a:t>intronlar</a:t>
            </a:r>
            <a:r>
              <a:rPr lang="tr-TR" dirty="0" smtClean="0">
                <a:cs typeface="Arial" charset="0"/>
              </a:rPr>
              <a:t>, </a:t>
            </a:r>
            <a:r>
              <a:rPr lang="tr-TR" dirty="0" err="1" smtClean="0">
                <a:cs typeface="Arial" charset="0"/>
              </a:rPr>
              <a:t>RNAaz</a:t>
            </a:r>
            <a:r>
              <a:rPr lang="tr-TR" dirty="0" smtClean="0">
                <a:cs typeface="Arial" charset="0"/>
              </a:rPr>
              <a:t> P ve </a:t>
            </a:r>
            <a:r>
              <a:rPr lang="tr-TR" dirty="0" err="1" smtClean="0">
                <a:cs typeface="Arial" charset="0"/>
              </a:rPr>
              <a:t>çekiçbaş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ribozimdir</a:t>
            </a:r>
            <a:r>
              <a:rPr lang="tr-TR" dirty="0" smtClean="0">
                <a:cs typeface="Arial" charset="0"/>
              </a:rPr>
              <a:t>.</a:t>
            </a:r>
            <a:endParaRPr lang="tr-TR" dirty="0" smtClean="0"/>
          </a:p>
          <a:p>
            <a:r>
              <a:rPr lang="tr-TR" dirty="0" smtClean="0"/>
              <a:t>İlk basamaktaki </a:t>
            </a:r>
            <a:r>
              <a:rPr lang="tr-TR" dirty="0" err="1" smtClean="0"/>
              <a:t>nükleofil</a:t>
            </a:r>
            <a:r>
              <a:rPr lang="tr-TR" dirty="0" smtClean="0"/>
              <a:t>; </a:t>
            </a:r>
            <a:r>
              <a:rPr lang="tr-TR" dirty="0" err="1" smtClean="0"/>
              <a:t>guanozin</a:t>
            </a:r>
            <a:r>
              <a:rPr lang="tr-TR" dirty="0" smtClean="0"/>
              <a:t>, GMP, GDP veya GTP olabilir. </a:t>
            </a:r>
          </a:p>
          <a:p>
            <a:r>
              <a:rPr lang="tr-TR" dirty="0" smtClean="0"/>
              <a:t>Kesilip çıkartılan </a:t>
            </a:r>
            <a:r>
              <a:rPr lang="tr-TR" dirty="0" err="1" smtClean="0"/>
              <a:t>intron</a:t>
            </a:r>
            <a:r>
              <a:rPr lang="tr-TR" dirty="0" smtClean="0"/>
              <a:t> daha sonra parçalanır.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52534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3900" b="1" dirty="0" smtClean="0">
                <a:cs typeface="Arial" charset="0"/>
              </a:rPr>
              <a:t>                   Grup II </a:t>
            </a:r>
            <a:r>
              <a:rPr lang="tr-TR" sz="3900" b="1" dirty="0" err="1" smtClean="0">
                <a:cs typeface="Arial" charset="0"/>
              </a:rPr>
              <a:t>intronlarının</a:t>
            </a:r>
            <a:r>
              <a:rPr lang="tr-TR" sz="3900" b="1" dirty="0" smtClean="0">
                <a:cs typeface="Arial" charset="0"/>
              </a:rPr>
              <a:t> </a:t>
            </a:r>
          </a:p>
          <a:p>
            <a:pPr algn="just">
              <a:buNone/>
            </a:pPr>
            <a:r>
              <a:rPr lang="tr-TR" sz="3900" b="1" dirty="0" smtClean="0">
                <a:cs typeface="Arial" charset="0"/>
              </a:rPr>
              <a:t>       kesilip-birleştirilme mekanizması</a:t>
            </a:r>
          </a:p>
          <a:p>
            <a:pPr algn="just"/>
            <a:r>
              <a:rPr lang="tr-TR" dirty="0" smtClean="0">
                <a:cs typeface="Arial" charset="0"/>
              </a:rPr>
              <a:t>Grup II </a:t>
            </a:r>
            <a:r>
              <a:rPr lang="tr-TR" dirty="0" err="1" smtClean="0">
                <a:cs typeface="Arial" charset="0"/>
              </a:rPr>
              <a:t>İntronlarında</a:t>
            </a:r>
            <a:r>
              <a:rPr lang="tr-TR" dirty="0" smtClean="0">
                <a:cs typeface="Arial" charset="0"/>
              </a:rPr>
              <a:t>, ilk basamaktaki </a:t>
            </a:r>
            <a:r>
              <a:rPr lang="tr-TR" dirty="0" err="1" smtClean="0">
                <a:cs typeface="Arial" charset="0"/>
              </a:rPr>
              <a:t>nükleofilik</a:t>
            </a:r>
            <a:r>
              <a:rPr lang="tr-TR" dirty="0" smtClean="0">
                <a:cs typeface="Arial" charset="0"/>
              </a:rPr>
              <a:t> atağın dışında yöntem aynıdır ve grup l </a:t>
            </a:r>
            <a:r>
              <a:rPr lang="tr-TR" dirty="0" err="1" smtClean="0">
                <a:cs typeface="Arial" charset="0"/>
              </a:rPr>
              <a:t>intronlarınınkine</a:t>
            </a:r>
            <a:r>
              <a:rPr lang="tr-TR" dirty="0" smtClean="0">
                <a:cs typeface="Arial" charset="0"/>
              </a:rPr>
              <a:t> benzer. </a:t>
            </a:r>
          </a:p>
          <a:p>
            <a:pPr algn="just"/>
            <a:r>
              <a:rPr lang="tr-TR" dirty="0" smtClean="0">
                <a:cs typeface="Arial" charset="0"/>
              </a:rPr>
              <a:t>Bu grupta, </a:t>
            </a:r>
            <a:r>
              <a:rPr lang="tr-TR" dirty="0" err="1" smtClean="0">
                <a:cs typeface="Arial" charset="0"/>
              </a:rPr>
              <a:t>intronun</a:t>
            </a:r>
            <a:r>
              <a:rPr lang="tr-TR" dirty="0" smtClean="0">
                <a:cs typeface="Arial" charset="0"/>
              </a:rPr>
              <a:t> içindeki bir </a:t>
            </a:r>
            <a:r>
              <a:rPr lang="tr-TR" dirty="0" err="1" smtClean="0">
                <a:cs typeface="Arial" charset="0"/>
              </a:rPr>
              <a:t>adenilat</a:t>
            </a:r>
            <a:r>
              <a:rPr lang="tr-TR" dirty="0" smtClean="0">
                <a:cs typeface="Arial" charset="0"/>
              </a:rPr>
              <a:t> biriminin 2'-hidroksili </a:t>
            </a:r>
            <a:r>
              <a:rPr lang="tr-TR" dirty="0" err="1" smtClean="0">
                <a:cs typeface="Arial" charset="0"/>
              </a:rPr>
              <a:t>nükleofil</a:t>
            </a:r>
            <a:r>
              <a:rPr lang="tr-TR" dirty="0" smtClean="0">
                <a:cs typeface="Arial" charset="0"/>
              </a:rPr>
              <a:t> olarak davranır  Dallı bir kement yapısı </a:t>
            </a:r>
            <a:r>
              <a:rPr lang="tr-TR" dirty="0" err="1" smtClean="0">
                <a:cs typeface="Arial" charset="0"/>
              </a:rPr>
              <a:t>araürün</a:t>
            </a:r>
            <a:r>
              <a:rPr lang="tr-TR" dirty="0" smtClean="0">
                <a:cs typeface="Arial" charset="0"/>
              </a:rPr>
              <a:t> olarak oluşur.</a:t>
            </a:r>
          </a:p>
          <a:p>
            <a:pPr algn="just"/>
            <a:r>
              <a:rPr lang="tr-TR" dirty="0" smtClean="0">
                <a:cs typeface="Arial" charset="0"/>
              </a:rPr>
              <a:t>Kement-benzeri ara ürünün oluşumunda 2', 5'-</a:t>
            </a:r>
            <a:r>
              <a:rPr lang="tr-TR" dirty="0" err="1" smtClean="0">
                <a:cs typeface="Arial" charset="0"/>
              </a:rPr>
              <a:t>fosfodiester</a:t>
            </a:r>
            <a:r>
              <a:rPr lang="tr-TR" dirty="0" smtClean="0">
                <a:cs typeface="Arial" charset="0"/>
              </a:rPr>
              <a:t> bağı kurulur.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270</Words>
  <Application>Microsoft Office PowerPoint</Application>
  <PresentationFormat>Ekran Gösterisi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RNA METABOLİZMASI</vt:lpstr>
      <vt:lpstr>RNA İŞLENMESİ</vt:lpstr>
      <vt:lpstr>Grup l intronlarının kesilip-birleştirilme mekanizması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RNA METABOLİZMASI</dc:title>
  <dc:creator>Ece Karakaya</dc:creator>
  <cp:lastModifiedBy>Microsoft</cp:lastModifiedBy>
  <cp:revision>4</cp:revision>
  <dcterms:created xsi:type="dcterms:W3CDTF">2018-10-10T13:21:10Z</dcterms:created>
  <dcterms:modified xsi:type="dcterms:W3CDTF">2018-10-11T11:03:58Z</dcterms:modified>
</cp:coreProperties>
</file>