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AC580A-DE83-4E5F-828D-1D8ECA7381C5}" type="datetimeFigureOut">
              <a:rPr lang="tr-TR" smtClean="0"/>
              <a:t>14.6.2020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523B98-C17C-4539-AF5F-4459D5A8CE04}"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73523B98-C17C-4539-AF5F-4459D5A8CE04}" type="slidenum">
              <a:rPr lang="tr-TR" smtClean="0"/>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BCB5022-7085-4158-86BC-4B2A74DE3EE6}" type="datetimeFigureOut">
              <a:rPr lang="tr-TR" smtClean="0"/>
              <a:t>14.6.2020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C38072D-AF33-477B-874D-AF281EC2065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BCB5022-7085-4158-86BC-4B2A74DE3EE6}" type="datetimeFigureOut">
              <a:rPr lang="tr-TR" smtClean="0"/>
              <a:t>14.6.2020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C38072D-AF33-477B-874D-AF281EC2065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BCB5022-7085-4158-86BC-4B2A74DE3EE6}" type="datetimeFigureOut">
              <a:rPr lang="tr-TR" smtClean="0"/>
              <a:t>14.6.2020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C38072D-AF33-477B-874D-AF281EC2065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BCB5022-7085-4158-86BC-4B2A74DE3EE6}" type="datetimeFigureOut">
              <a:rPr lang="tr-TR" smtClean="0"/>
              <a:t>14.6.2020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C38072D-AF33-477B-874D-AF281EC2065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BCB5022-7085-4158-86BC-4B2A74DE3EE6}" type="datetimeFigureOut">
              <a:rPr lang="tr-TR" smtClean="0"/>
              <a:t>14.6.2020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C38072D-AF33-477B-874D-AF281EC2065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FBCB5022-7085-4158-86BC-4B2A74DE3EE6}" type="datetimeFigureOut">
              <a:rPr lang="tr-TR" smtClean="0"/>
              <a:t>14.6.2020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C38072D-AF33-477B-874D-AF281EC2065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BCB5022-7085-4158-86BC-4B2A74DE3EE6}" type="datetimeFigureOut">
              <a:rPr lang="tr-TR" smtClean="0"/>
              <a:t>14.6.2020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C38072D-AF33-477B-874D-AF281EC2065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BCB5022-7085-4158-86BC-4B2A74DE3EE6}" type="datetimeFigureOut">
              <a:rPr lang="tr-TR" smtClean="0"/>
              <a:t>14.6.2020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C38072D-AF33-477B-874D-AF281EC2065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BCB5022-7085-4158-86BC-4B2A74DE3EE6}" type="datetimeFigureOut">
              <a:rPr lang="tr-TR" smtClean="0"/>
              <a:t>14.6.2020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C38072D-AF33-477B-874D-AF281EC2065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BCB5022-7085-4158-86BC-4B2A74DE3EE6}" type="datetimeFigureOut">
              <a:rPr lang="tr-TR" smtClean="0"/>
              <a:t>14.6.2020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C38072D-AF33-477B-874D-AF281EC2065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BCB5022-7085-4158-86BC-4B2A74DE3EE6}" type="datetimeFigureOut">
              <a:rPr lang="tr-TR" smtClean="0"/>
              <a:t>14.6.2020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C38072D-AF33-477B-874D-AF281EC20654}"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CB5022-7085-4158-86BC-4B2A74DE3EE6}" type="datetimeFigureOut">
              <a:rPr lang="tr-TR" smtClean="0"/>
              <a:t>14.6.2020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38072D-AF33-477B-874D-AF281EC2065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1. HAFTA </a:t>
            </a:r>
            <a:endParaRPr lang="tr-TR" dirty="0"/>
          </a:p>
        </p:txBody>
      </p:sp>
      <p:sp>
        <p:nvSpPr>
          <p:cNvPr id="3" name="2 Alt Başlık"/>
          <p:cNvSpPr>
            <a:spLocks noGrp="1"/>
          </p:cNvSpPr>
          <p:nvPr>
            <p:ph type="subTitle" idx="1"/>
          </p:nvPr>
        </p:nvSpPr>
        <p:spPr/>
        <p:txBody>
          <a:bodyPr/>
          <a:lstStyle/>
          <a:p>
            <a:r>
              <a:rPr lang="tr-TR" dirty="0" smtClean="0"/>
              <a:t>ORYANTALİZM: KURAMSAL TARTIŞMA, TARİHÇE VE LİTERATÜR </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a:bodyPr>
          <a:lstStyle/>
          <a:p>
            <a:r>
              <a:rPr lang="tr-TR" dirty="0" smtClean="0"/>
              <a:t>Kaynakça</a:t>
            </a:r>
          </a:p>
          <a:p>
            <a:pPr algn="just"/>
            <a:r>
              <a:rPr lang="tr-TR" dirty="0" smtClean="0"/>
              <a:t>E.W. </a:t>
            </a:r>
            <a:r>
              <a:rPr lang="tr-TR" dirty="0" err="1" smtClean="0"/>
              <a:t>Said</a:t>
            </a:r>
            <a:r>
              <a:rPr lang="tr-TR" dirty="0"/>
              <a:t> </a:t>
            </a:r>
            <a:r>
              <a:rPr lang="tr-TR" dirty="0" smtClean="0"/>
              <a:t>(1978), </a:t>
            </a:r>
            <a:r>
              <a:rPr lang="tr-TR" i="1" dirty="0" err="1" smtClean="0"/>
              <a:t>Orientalism</a:t>
            </a:r>
            <a:r>
              <a:rPr lang="tr-TR" dirty="0" smtClean="0"/>
              <a:t>, </a:t>
            </a:r>
            <a:r>
              <a:rPr lang="tr-TR" dirty="0" err="1" smtClean="0"/>
              <a:t>Vintage</a:t>
            </a:r>
            <a:r>
              <a:rPr lang="tr-TR" dirty="0" smtClean="0"/>
              <a:t>, New York. </a:t>
            </a:r>
          </a:p>
          <a:p>
            <a:pPr algn="just"/>
            <a:r>
              <a:rPr lang="tr-TR" dirty="0" smtClean="0"/>
              <a:t>I. C. </a:t>
            </a:r>
            <a:r>
              <a:rPr lang="tr-TR" dirty="0" err="1" smtClean="0"/>
              <a:t>Schick</a:t>
            </a:r>
            <a:r>
              <a:rPr lang="tr-TR" dirty="0" smtClean="0"/>
              <a:t> (1999), </a:t>
            </a:r>
            <a:r>
              <a:rPr lang="tr-TR" i="1" dirty="0" err="1" smtClean="0"/>
              <a:t>The</a:t>
            </a:r>
            <a:r>
              <a:rPr lang="tr-TR" i="1" dirty="0" smtClean="0"/>
              <a:t> </a:t>
            </a:r>
            <a:r>
              <a:rPr lang="tr-TR" i="1" dirty="0" err="1" smtClean="0"/>
              <a:t>Erotic</a:t>
            </a:r>
            <a:r>
              <a:rPr lang="tr-TR" i="1" dirty="0" smtClean="0"/>
              <a:t> </a:t>
            </a:r>
            <a:r>
              <a:rPr lang="tr-TR" i="1" dirty="0" err="1" smtClean="0"/>
              <a:t>Margin</a:t>
            </a:r>
            <a:r>
              <a:rPr lang="tr-TR" i="1" dirty="0" smtClean="0"/>
              <a:t>: </a:t>
            </a:r>
            <a:r>
              <a:rPr lang="tr-TR" i="1" dirty="0" err="1" smtClean="0"/>
              <a:t>Sexuality</a:t>
            </a:r>
            <a:r>
              <a:rPr lang="tr-TR" i="1" dirty="0" smtClean="0"/>
              <a:t> </a:t>
            </a:r>
            <a:r>
              <a:rPr lang="tr-TR" i="1" dirty="0" err="1" smtClean="0"/>
              <a:t>and</a:t>
            </a:r>
            <a:r>
              <a:rPr lang="tr-TR" i="1" dirty="0" smtClean="0"/>
              <a:t> </a:t>
            </a:r>
            <a:r>
              <a:rPr lang="tr-TR" i="1" dirty="0" err="1" smtClean="0"/>
              <a:t>Spatiality</a:t>
            </a:r>
            <a:r>
              <a:rPr lang="tr-TR" i="1" dirty="0" smtClean="0"/>
              <a:t> in </a:t>
            </a:r>
            <a:r>
              <a:rPr lang="tr-TR" i="1" dirty="0" err="1" smtClean="0"/>
              <a:t>Alteritist</a:t>
            </a:r>
            <a:r>
              <a:rPr lang="tr-TR" i="1" dirty="0" smtClean="0"/>
              <a:t> </a:t>
            </a:r>
            <a:r>
              <a:rPr lang="tr-TR" i="1" dirty="0" err="1" smtClean="0"/>
              <a:t>Discourse</a:t>
            </a:r>
            <a:r>
              <a:rPr lang="tr-TR" dirty="0" smtClean="0"/>
              <a:t>, </a:t>
            </a:r>
            <a:r>
              <a:rPr lang="tr-TR" dirty="0" err="1" smtClean="0"/>
              <a:t>Verso</a:t>
            </a:r>
            <a:r>
              <a:rPr lang="tr-TR" dirty="0" smtClean="0"/>
              <a:t>, </a:t>
            </a:r>
            <a:r>
              <a:rPr lang="tr-TR" dirty="0" err="1" smtClean="0"/>
              <a:t>London</a:t>
            </a:r>
            <a:r>
              <a:rPr lang="tr-TR" dirty="0" smtClean="0"/>
              <a:t>.  </a:t>
            </a:r>
          </a:p>
          <a:p>
            <a:pPr algn="just"/>
            <a:r>
              <a:rPr lang="tr-TR" dirty="0" smtClean="0"/>
              <a:t>C. V. </a:t>
            </a:r>
            <a:r>
              <a:rPr lang="tr-TR" dirty="0" err="1" smtClean="0"/>
              <a:t>Findley</a:t>
            </a:r>
            <a:r>
              <a:rPr lang="tr-TR" dirty="0" smtClean="0"/>
              <a:t> (1998), “An </a:t>
            </a:r>
            <a:r>
              <a:rPr lang="tr-TR" dirty="0" err="1" smtClean="0"/>
              <a:t>Ottoman</a:t>
            </a:r>
            <a:r>
              <a:rPr lang="tr-TR" dirty="0" smtClean="0"/>
              <a:t> </a:t>
            </a:r>
            <a:r>
              <a:rPr lang="tr-TR" dirty="0" err="1" smtClean="0"/>
              <a:t>Occidentalist</a:t>
            </a:r>
            <a:r>
              <a:rPr lang="tr-TR" dirty="0" smtClean="0"/>
              <a:t> in </a:t>
            </a:r>
            <a:r>
              <a:rPr lang="tr-TR" dirty="0" err="1" smtClean="0"/>
              <a:t>Europe</a:t>
            </a:r>
            <a:r>
              <a:rPr lang="tr-TR" dirty="0" smtClean="0"/>
              <a:t>: Ahmet </a:t>
            </a:r>
            <a:r>
              <a:rPr lang="tr-TR" dirty="0" err="1" smtClean="0"/>
              <a:t>Midhat</a:t>
            </a:r>
            <a:r>
              <a:rPr lang="tr-TR" dirty="0" smtClean="0"/>
              <a:t> </a:t>
            </a:r>
            <a:r>
              <a:rPr lang="tr-TR" dirty="0" err="1" smtClean="0"/>
              <a:t>Meets</a:t>
            </a:r>
            <a:r>
              <a:rPr lang="tr-TR" dirty="0" smtClean="0"/>
              <a:t> </a:t>
            </a:r>
            <a:r>
              <a:rPr lang="tr-TR" dirty="0" err="1" smtClean="0"/>
              <a:t>Madame</a:t>
            </a:r>
            <a:r>
              <a:rPr lang="tr-TR" dirty="0" smtClean="0"/>
              <a:t> Gülnar”, </a:t>
            </a:r>
            <a:r>
              <a:rPr lang="tr-TR" i="1" dirty="0" err="1" smtClean="0"/>
              <a:t>The</a:t>
            </a:r>
            <a:r>
              <a:rPr lang="tr-TR" i="1" dirty="0" smtClean="0"/>
              <a:t> </a:t>
            </a:r>
            <a:r>
              <a:rPr lang="tr-TR" i="1" dirty="0" err="1" smtClean="0"/>
              <a:t>American</a:t>
            </a:r>
            <a:r>
              <a:rPr lang="tr-TR" i="1" dirty="0" smtClean="0"/>
              <a:t> </a:t>
            </a:r>
            <a:r>
              <a:rPr lang="tr-TR" i="1" dirty="0" err="1" smtClean="0"/>
              <a:t>Historical</a:t>
            </a:r>
            <a:r>
              <a:rPr lang="tr-TR" i="1" dirty="0" smtClean="0"/>
              <a:t> </a:t>
            </a:r>
            <a:r>
              <a:rPr lang="tr-TR" i="1" dirty="0" err="1" smtClean="0"/>
              <a:t>Review</a:t>
            </a:r>
            <a:r>
              <a:rPr lang="tr-TR" dirty="0" smtClean="0"/>
              <a:t>, 103 (1), 15-49.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928670"/>
            <a:ext cx="8229600" cy="4525963"/>
          </a:xfrm>
        </p:spPr>
        <p:txBody>
          <a:bodyPr>
            <a:normAutofit fontScale="77500" lnSpcReduction="20000"/>
          </a:bodyPr>
          <a:lstStyle/>
          <a:p>
            <a:pPr algn="just"/>
            <a:r>
              <a:rPr lang="tr-TR" dirty="0"/>
              <a:t>Bu hafta Oryantalizm konusuna giriş yapacağız ve kuramsal tartışmaya dair literatürün belli başlı uğraklarını ele alacağız. </a:t>
            </a:r>
            <a:r>
              <a:rPr lang="tr-TR" dirty="0" smtClean="0"/>
              <a:t>Çünkü bu dersin temel iddiası geç dönem Osmanlı ve erken Cumhuriyet dönemi karar alıcı siyasi elitlerin zihinsel haritasını analitik bağlamda okuyabilmenin yolunun Oryantalizm ve Şark Meselesi olgularının parametrelerini iyi bilmekten geçtiği yönündedir.  </a:t>
            </a:r>
            <a:endParaRPr lang="tr-TR" dirty="0"/>
          </a:p>
          <a:p>
            <a:pPr lvl="0" algn="just"/>
            <a:r>
              <a:rPr lang="tr-TR" dirty="0" smtClean="0"/>
              <a:t>Oryantalizm nedir? </a:t>
            </a:r>
          </a:p>
          <a:p>
            <a:pPr lvl="0" algn="just"/>
            <a:r>
              <a:rPr lang="tr-TR" dirty="0" smtClean="0"/>
              <a:t>Oryantalizm</a:t>
            </a:r>
            <a:r>
              <a:rPr lang="tr-TR" dirty="0"/>
              <a:t>, Doğu ile Batı arasında mutlak bir ontolojik farklılık bulunduğu kabulünde ortaklaşan fakat bu farklılığın resmini çizerken birbirinden ayrışan rakip söylemlerin bir bileşkesidir ve heterojen bir </a:t>
            </a:r>
            <a:r>
              <a:rPr lang="tr-TR" dirty="0" smtClean="0"/>
              <a:t>portre </a:t>
            </a:r>
            <a:r>
              <a:rPr lang="tr-TR" dirty="0"/>
              <a:t>arz eder.  </a:t>
            </a:r>
            <a:endParaRPr lang="tr-TR" dirty="0" smtClean="0"/>
          </a:p>
          <a:p>
            <a:pPr lvl="0" algn="just"/>
            <a:endParaRPr lang="tr-TR" dirty="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20000"/>
          </a:bodyPr>
          <a:lstStyle/>
          <a:p>
            <a:pPr algn="just"/>
            <a:r>
              <a:rPr lang="tr-TR" dirty="0" smtClean="0"/>
              <a:t>Edward W. </a:t>
            </a:r>
            <a:r>
              <a:rPr lang="tr-TR" dirty="0" err="1" smtClean="0"/>
              <a:t>Said’in</a:t>
            </a:r>
            <a:r>
              <a:rPr lang="tr-TR" dirty="0" smtClean="0"/>
              <a:t> Avrupa’nın ya da daha genel anlamda Batı’nın “öteki” olarak tasavvur ettiği toplumlara yönelik bakışını </a:t>
            </a:r>
            <a:r>
              <a:rPr lang="tr-TR" dirty="0" err="1" smtClean="0"/>
              <a:t>yapıbozuma</a:t>
            </a:r>
            <a:r>
              <a:rPr lang="tr-TR" dirty="0" smtClean="0"/>
              <a:t> uğratma girişiminin bir ürünü olan </a:t>
            </a:r>
            <a:r>
              <a:rPr lang="tr-TR" i="1" dirty="0" smtClean="0"/>
              <a:t>Oryantalizm </a:t>
            </a:r>
            <a:r>
              <a:rPr lang="tr-TR" dirty="0" smtClean="0"/>
              <a:t>kitabı (1978), yayımlandığı tarihten itibaren üzerinde çok konuşulan bir metin olmuş ve adeta kendinden türeyen bir literatürün ortaya çıkmasına yol açmıştır. Söz konusu metinde </a:t>
            </a:r>
            <a:r>
              <a:rPr lang="tr-TR" dirty="0" err="1"/>
              <a:t>S</a:t>
            </a:r>
            <a:r>
              <a:rPr lang="tr-TR" dirty="0" err="1" smtClean="0"/>
              <a:t>aid</a:t>
            </a:r>
            <a:r>
              <a:rPr lang="tr-TR" dirty="0" smtClean="0"/>
              <a:t>,  post-yapısal tezlerin açtığı alandan ilerleyerek ve </a:t>
            </a:r>
            <a:r>
              <a:rPr lang="tr-TR" dirty="0" err="1" smtClean="0"/>
              <a:t>Foucault’cu</a:t>
            </a:r>
            <a:r>
              <a:rPr lang="tr-TR" dirty="0" smtClean="0"/>
              <a:t> anlamda bilgi-iktidar kavrayışından beslenerek, Oryantalizmi en basit iadesiyle, Batı dünyasının Doğulu toplumlara ilişkin ürettiği basmakalıp (</a:t>
            </a:r>
            <a:r>
              <a:rPr lang="tr-TR" dirty="0" err="1" smtClean="0"/>
              <a:t>stereotyical</a:t>
            </a:r>
            <a:r>
              <a:rPr lang="tr-TR" dirty="0" smtClean="0"/>
              <a:t>) söylemler bütünü olarak tarif eder.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pPr algn="just"/>
            <a:r>
              <a:rPr lang="tr-TR" dirty="0" err="1" smtClean="0"/>
              <a:t>Said’e</a:t>
            </a:r>
            <a:r>
              <a:rPr lang="tr-TR" dirty="0" smtClean="0"/>
              <a:t> göre Oryantalizm olarak adlandırılan bu özgün bilgi üretim sistemi ve söz konusu bilginin üretilmesine içkin olan epistemoloji bir yandan Doğu ile Batı arasında aşılmaz var sayılan yani özcü bir ontolojik farklılık öngörürken öte yandan da bu çerçevede üretilen bilgi ve ona binaen inşa edilen tasavvurlar, Batı dünyasının emperyalist ve kolonici siyasalarının devindirici gücü ve meşrulaştırıcı aracı olarak işlev görmüştür.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pPr algn="just"/>
            <a:r>
              <a:rPr lang="tr-TR" dirty="0" smtClean="0"/>
              <a:t>Oryantalizm, Batının “kendisi olmayan” yani “öteki” olarak işaretlediği  Orient’e dair bilgi üretirken aslında Batı’yı da “Doğu olmayan” olarak yani kendi ötekisi ile ilişkisellik içinde tanımlayıp inşa etti. Bir başka deyişle Avrupa, ötekileştirici/ başkalaştırıcı (</a:t>
            </a:r>
            <a:r>
              <a:rPr lang="tr-TR" dirty="0" err="1" smtClean="0"/>
              <a:t>alteritist</a:t>
            </a:r>
            <a:r>
              <a:rPr lang="tr-TR" dirty="0" smtClean="0"/>
              <a:t>) söylemlerin bir tür manifestosu olarak Oryantalizm aracılığıyla kendisi için  dışsal öteki olarak görülen Doğu’nun tersi bir imaj kurguladı ve bu kurgu üzerinden kendisine dair üstünlük iddialarını türetti. (</a:t>
            </a:r>
            <a:r>
              <a:rPr lang="tr-TR" dirty="0" err="1" smtClean="0"/>
              <a:t>Said</a:t>
            </a:r>
            <a:r>
              <a:rPr lang="tr-TR" dirty="0" smtClean="0"/>
              <a:t>, 1978: 39-42)</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pPr algn="just"/>
            <a:r>
              <a:rPr lang="tr-TR" dirty="0" smtClean="0"/>
              <a:t>Bir başka deyişle “modern dönemde Batı Avrupa coğrafyasında öteki söylemi yalnızca emperyalizmin/</a:t>
            </a:r>
            <a:r>
              <a:rPr lang="tr-TR" dirty="0" err="1" smtClean="0"/>
              <a:t>koloniyalizmin</a:t>
            </a:r>
            <a:r>
              <a:rPr lang="tr-TR" dirty="0" smtClean="0"/>
              <a:t> entelektüel bir aracı olmakla kalmadı, aynı zamanda kendilik/benlik algısının yapılandırılması sürecinde de merkezi bir rol oynadı”. (</a:t>
            </a:r>
            <a:r>
              <a:rPr lang="tr-TR" dirty="0" err="1" smtClean="0"/>
              <a:t>Schick</a:t>
            </a:r>
            <a:r>
              <a:rPr lang="tr-TR" dirty="0" smtClean="0"/>
              <a:t>, 1999: 23) </a:t>
            </a:r>
          </a:p>
          <a:p>
            <a:pPr algn="just"/>
            <a:r>
              <a:rPr lang="tr-TR" dirty="0" smtClean="0"/>
              <a:t>Dışarıya ve dışarıda olana yönelmiş olduğu kadar ve aynı ölçüde içeriye, kendine ve bene yönelik bir retorik üretti. </a:t>
            </a:r>
          </a:p>
          <a:p>
            <a:pPr algn="just"/>
            <a:r>
              <a:rPr lang="tr-TR" dirty="0" smtClean="0"/>
              <a:t>Bu bağlamda Oryantalizm sadece  “Doğu’nun ve genel anlamda kolonileştirilen dünyanın bilişsel kontrolünü değil aynı zamanda Avrupalı iktidar elitlerinin toplumsal cinsiyet, sınıf, </a:t>
            </a:r>
            <a:r>
              <a:rPr lang="tr-TR" dirty="0" err="1" smtClean="0"/>
              <a:t>etnisite</a:t>
            </a:r>
            <a:r>
              <a:rPr lang="tr-TR" dirty="0" smtClean="0"/>
              <a:t>, din gibi kategoriler üzerinden tanımlanan diğer bütün ötekilerin bilişsel kontrolünü sağlama çabasının bir tezahürü olarak ortaya çıktı”. (</a:t>
            </a:r>
            <a:r>
              <a:rPr lang="tr-TR" dirty="0" err="1" smtClean="0"/>
              <a:t>Findley</a:t>
            </a:r>
            <a:r>
              <a:rPr lang="tr-TR" dirty="0" smtClean="0"/>
              <a:t>, 1998: 15)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20000"/>
          </a:bodyPr>
          <a:lstStyle/>
          <a:p>
            <a:pPr algn="just"/>
            <a:r>
              <a:rPr lang="tr-TR" dirty="0" err="1" smtClean="0"/>
              <a:t>Said’in</a:t>
            </a:r>
            <a:r>
              <a:rPr lang="tr-TR" dirty="0" smtClean="0"/>
              <a:t> tezlerine göre Oryantalist bilgiyi üreten ve bu dolayımla Batı’nın Orient’ini inşa eden Oryantalistler, Doğu’nun hakikatine nüfuz etme ve onu inşa etme misyonunu yerine getirdiklerini öne sürmekteydiler. (</a:t>
            </a:r>
            <a:r>
              <a:rPr lang="tr-TR" dirty="0" err="1" smtClean="0"/>
              <a:t>Said</a:t>
            </a:r>
            <a:r>
              <a:rPr lang="tr-TR" dirty="0" smtClean="0"/>
              <a:t>, 1978: 58-68) Başka bir deyişle </a:t>
            </a:r>
            <a:r>
              <a:rPr lang="tr-TR" dirty="0" err="1" smtClean="0"/>
              <a:t>Said</a:t>
            </a:r>
            <a:r>
              <a:rPr lang="tr-TR" dirty="0" smtClean="0"/>
              <a:t> için tarihsel spesifikliği olan bir bilgi üretme sistemi olarak Oryantalizm, Oryantalistlerin Doğu hakkında ürettikleri bilginin, Doğu’nun kendisi tarafından ve kendisine dair ürettiği ve üretebileceği bütün bilgiler toplamından daha üstün olduğu iddiasındaydı ki bu da bilgi ile iktidar arasındaki ilişkinin bir tür manifestosu olarak okunabilecek bir durumdu.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smtClean="0"/>
              <a:t>Doğu dünyasını kendi ötekisi olarak bir dizi </a:t>
            </a:r>
            <a:r>
              <a:rPr lang="tr-TR" dirty="0" err="1" smtClean="0"/>
              <a:t>stereotip</a:t>
            </a:r>
            <a:r>
              <a:rPr lang="tr-TR" dirty="0" smtClean="0"/>
              <a:t> üzerinden kurgulayıp inşa eden ve bu icat edilmiş </a:t>
            </a:r>
            <a:r>
              <a:rPr lang="tr-TR" dirty="0" err="1" smtClean="0"/>
              <a:t>topoğrafya</a:t>
            </a:r>
            <a:r>
              <a:rPr lang="tr-TR" dirty="0" smtClean="0"/>
              <a:t> ile arasında mutlak ve aşılmaz bir </a:t>
            </a:r>
            <a:r>
              <a:rPr lang="tr-TR" dirty="0" err="1" smtClean="0"/>
              <a:t>geçişkensizlik</a:t>
            </a:r>
            <a:r>
              <a:rPr lang="tr-TR" dirty="0" smtClean="0"/>
              <a:t> öngören Batı dünyasının Oryantalist söylem bağlamında Doğu’ya ve Doğu olmayan olarak kendisine atfettiği özellikler üzerinden bir tablo çizecek olursak  karşımıza şöyle bir şema çıkar: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Resim Yer Tutucusu"/>
          <p:cNvGraphicFramePr>
            <a:graphicFrameLocks noGrp="1"/>
          </p:cNvGraphicFramePr>
          <p:nvPr>
            <p:ph type="pic" idx="1"/>
          </p:nvPr>
        </p:nvGraphicFramePr>
        <p:xfrm>
          <a:off x="1948084" y="612775"/>
          <a:ext cx="5174807" cy="4114799"/>
        </p:xfrm>
        <a:graphic>
          <a:graphicData uri="http://schemas.openxmlformats.org/drawingml/2006/table">
            <a:tbl>
              <a:tblPr/>
              <a:tblGrid>
                <a:gridCol w="3456004"/>
                <a:gridCol w="1718803"/>
              </a:tblGrid>
              <a:tr h="638616">
                <a:tc>
                  <a:txBody>
                    <a:bodyPr/>
                    <a:lstStyle/>
                    <a:p>
                      <a:pPr algn="ctr">
                        <a:lnSpc>
                          <a:spcPct val="150000"/>
                        </a:lnSpc>
                        <a:spcAft>
                          <a:spcPts val="0"/>
                        </a:spcAft>
                      </a:pPr>
                      <a:r>
                        <a:rPr lang="tr-TR" sz="1100" b="1">
                          <a:solidFill>
                            <a:srgbClr val="FFFFFF"/>
                          </a:solidFill>
                          <a:latin typeface="Calibri"/>
                          <a:ea typeface="Calibri"/>
                          <a:cs typeface="Times New Roman"/>
                        </a:rPr>
                        <a:t>DOĞU</a:t>
                      </a:r>
                      <a:endParaRPr lang="tr-TR" sz="1000">
                        <a:latin typeface="Candara"/>
                        <a:ea typeface="Calibri"/>
                        <a:cs typeface="Times New Roman"/>
                      </a:endParaRPr>
                    </a:p>
                    <a:p>
                      <a:pPr algn="ctr">
                        <a:lnSpc>
                          <a:spcPct val="150000"/>
                        </a:lnSpc>
                        <a:spcAft>
                          <a:spcPts val="0"/>
                        </a:spcAft>
                      </a:pPr>
                      <a:r>
                        <a:rPr lang="tr-TR" sz="1100" b="1">
                          <a:solidFill>
                            <a:srgbClr val="FFFFFF"/>
                          </a:solidFill>
                          <a:latin typeface="Calibri"/>
                          <a:ea typeface="Calibri"/>
                          <a:cs typeface="Times New Roman"/>
                        </a:rPr>
                        <a:t>(Feminen)</a:t>
                      </a:r>
                      <a:endParaRPr lang="tr-TR" sz="1000">
                        <a:latin typeface="Candara"/>
                        <a:ea typeface="Calibri"/>
                        <a:cs typeface="Times New Roman"/>
                      </a:endParaRPr>
                    </a:p>
                  </a:txBody>
                  <a:tcPr marL="64099" marR="64099" marT="0" marB="0">
                    <a:lnL>
                      <a:noFill/>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79646"/>
                    </a:solidFill>
                  </a:tcPr>
                </a:tc>
                <a:tc>
                  <a:txBody>
                    <a:bodyPr/>
                    <a:lstStyle/>
                    <a:p>
                      <a:pPr algn="ctr">
                        <a:lnSpc>
                          <a:spcPct val="150000"/>
                        </a:lnSpc>
                        <a:spcAft>
                          <a:spcPts val="0"/>
                        </a:spcAft>
                      </a:pPr>
                      <a:r>
                        <a:rPr lang="tr-TR" sz="1100" b="1">
                          <a:solidFill>
                            <a:srgbClr val="FFFFFF"/>
                          </a:solidFill>
                          <a:latin typeface="Calibri"/>
                          <a:ea typeface="Calibri"/>
                          <a:cs typeface="Times New Roman"/>
                        </a:rPr>
                        <a:t>BATI</a:t>
                      </a:r>
                      <a:endParaRPr lang="tr-TR" sz="1000">
                        <a:latin typeface="Candara"/>
                        <a:ea typeface="Calibri"/>
                        <a:cs typeface="Times New Roman"/>
                      </a:endParaRPr>
                    </a:p>
                    <a:p>
                      <a:pPr algn="ctr">
                        <a:lnSpc>
                          <a:spcPct val="150000"/>
                        </a:lnSpc>
                        <a:spcAft>
                          <a:spcPts val="0"/>
                        </a:spcAft>
                      </a:pPr>
                      <a:r>
                        <a:rPr lang="tr-TR" sz="1100" b="1">
                          <a:solidFill>
                            <a:srgbClr val="FFFFFF"/>
                          </a:solidFill>
                          <a:latin typeface="Calibri"/>
                          <a:ea typeface="Calibri"/>
                          <a:cs typeface="Times New Roman"/>
                        </a:rPr>
                        <a:t>(Maskülen)</a:t>
                      </a:r>
                      <a:endParaRPr lang="tr-TR" sz="1000">
                        <a:latin typeface="Candara"/>
                        <a:ea typeface="Calibri"/>
                        <a:cs typeface="Times New Roman"/>
                      </a:endParaRPr>
                    </a:p>
                  </a:txBody>
                  <a:tcPr marL="64099" marR="64099" marT="0" marB="0">
                    <a:lnL>
                      <a:noFill/>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79646"/>
                    </a:solidFill>
                  </a:tcPr>
                </a:tc>
              </a:tr>
              <a:tr h="512792">
                <a:tc>
                  <a:txBody>
                    <a:bodyPr/>
                    <a:lstStyle/>
                    <a:p>
                      <a:pPr algn="ctr">
                        <a:lnSpc>
                          <a:spcPct val="150000"/>
                        </a:lnSpc>
                        <a:spcAft>
                          <a:spcPts val="0"/>
                        </a:spcAft>
                      </a:pPr>
                      <a:r>
                        <a:rPr lang="tr-TR" sz="1100" b="1">
                          <a:solidFill>
                            <a:srgbClr val="FFFFFF"/>
                          </a:solidFill>
                          <a:latin typeface="Calibri"/>
                          <a:ea typeface="Calibri"/>
                          <a:cs typeface="Times New Roman"/>
                        </a:rPr>
                        <a:t>İrrasyonel</a:t>
                      </a:r>
                      <a:endParaRPr lang="tr-TR" sz="1000">
                        <a:latin typeface="Candara"/>
                        <a:ea typeface="Calibri"/>
                        <a:cs typeface="Times New Roman"/>
                      </a:endParaRPr>
                    </a:p>
                    <a:p>
                      <a:pPr algn="ctr">
                        <a:lnSpc>
                          <a:spcPct val="150000"/>
                        </a:lnSpc>
                        <a:spcAft>
                          <a:spcPts val="0"/>
                        </a:spcAft>
                      </a:pPr>
                      <a:r>
                        <a:rPr lang="tr-TR" sz="1100" b="1">
                          <a:solidFill>
                            <a:srgbClr val="FFFFFF"/>
                          </a:solidFill>
                          <a:latin typeface="Calibri"/>
                          <a:ea typeface="Calibri"/>
                          <a:cs typeface="Times New Roman"/>
                        </a:rPr>
                        <a:t>Dolayısıyla da, hükmedilmesi gereken.</a:t>
                      </a:r>
                      <a:endParaRPr lang="tr-TR" sz="1000">
                        <a:latin typeface="Candara"/>
                        <a:ea typeface="Calibri"/>
                        <a:cs typeface="Times New Roman"/>
                      </a:endParaRPr>
                    </a:p>
                  </a:txBody>
                  <a:tcPr marL="64099" marR="64099" marT="0" marB="0">
                    <a:lnL>
                      <a:noFill/>
                    </a:lnL>
                    <a:lnR>
                      <a:noFill/>
                    </a:lnR>
                    <a:lnT w="28575" cap="flat" cmpd="sng" algn="ctr">
                      <a:solidFill>
                        <a:srgbClr val="000000"/>
                      </a:solidFill>
                      <a:prstDash val="solid"/>
                      <a:round/>
                      <a:headEnd type="none" w="med" len="med"/>
                      <a:tailEnd type="none" w="med" len="med"/>
                    </a:lnT>
                    <a:lnB>
                      <a:noFill/>
                    </a:lnB>
                    <a:solidFill>
                      <a:srgbClr val="F79646"/>
                    </a:solidFill>
                  </a:tcPr>
                </a:tc>
                <a:tc>
                  <a:txBody>
                    <a:bodyPr/>
                    <a:lstStyle/>
                    <a:p>
                      <a:pPr algn="ctr">
                        <a:lnSpc>
                          <a:spcPct val="150000"/>
                        </a:lnSpc>
                        <a:spcAft>
                          <a:spcPts val="0"/>
                        </a:spcAft>
                      </a:pPr>
                      <a:r>
                        <a:rPr lang="tr-TR" sz="1100">
                          <a:latin typeface="Calibri"/>
                          <a:ea typeface="Calibri"/>
                          <a:cs typeface="Times New Roman"/>
                        </a:rPr>
                        <a:t>Rasyonel</a:t>
                      </a:r>
                      <a:endParaRPr lang="tr-TR" sz="1000">
                        <a:latin typeface="Candara"/>
                        <a:ea typeface="Calibri"/>
                        <a:cs typeface="Times New Roman"/>
                      </a:endParaRPr>
                    </a:p>
                  </a:txBody>
                  <a:tcPr marL="64099" marR="64099" marT="0" marB="0">
                    <a:lnL>
                      <a:noFill/>
                    </a:lnL>
                    <a:lnR>
                      <a:noFill/>
                    </a:lnR>
                    <a:lnT w="28575" cap="flat" cmpd="sng" algn="ctr">
                      <a:solidFill>
                        <a:srgbClr val="000000"/>
                      </a:solidFill>
                      <a:prstDash val="solid"/>
                      <a:round/>
                      <a:headEnd type="none" w="med" len="med"/>
                      <a:tailEnd type="none" w="med" len="med"/>
                    </a:lnT>
                    <a:lnB>
                      <a:noFill/>
                    </a:lnB>
                    <a:solidFill>
                      <a:srgbClr val="D8D8D8"/>
                    </a:solidFill>
                  </a:tcPr>
                </a:tc>
              </a:tr>
              <a:tr h="769188">
                <a:tc>
                  <a:txBody>
                    <a:bodyPr/>
                    <a:lstStyle/>
                    <a:p>
                      <a:pPr algn="ctr">
                        <a:lnSpc>
                          <a:spcPct val="150000"/>
                        </a:lnSpc>
                        <a:spcAft>
                          <a:spcPts val="0"/>
                        </a:spcAft>
                      </a:pPr>
                      <a:r>
                        <a:rPr lang="tr-TR" sz="1100" b="1">
                          <a:solidFill>
                            <a:srgbClr val="FFFFFF"/>
                          </a:solidFill>
                          <a:latin typeface="Calibri"/>
                          <a:ea typeface="Calibri"/>
                          <a:cs typeface="Times New Roman"/>
                        </a:rPr>
                        <a:t>Gelişmemiş.</a:t>
                      </a:r>
                      <a:endParaRPr lang="tr-TR" sz="1000">
                        <a:latin typeface="Candara"/>
                        <a:ea typeface="Calibri"/>
                        <a:cs typeface="Times New Roman"/>
                      </a:endParaRPr>
                    </a:p>
                    <a:p>
                      <a:pPr algn="ctr">
                        <a:lnSpc>
                          <a:spcPct val="150000"/>
                        </a:lnSpc>
                        <a:spcAft>
                          <a:spcPts val="0"/>
                        </a:spcAft>
                      </a:pPr>
                      <a:r>
                        <a:rPr lang="tr-TR" sz="1100" b="1">
                          <a:solidFill>
                            <a:srgbClr val="FFFFFF"/>
                          </a:solidFill>
                          <a:latin typeface="Calibri"/>
                          <a:ea typeface="Calibri"/>
                          <a:cs typeface="Times New Roman"/>
                        </a:rPr>
                        <a:t>Gelişme dinamiklerinden ve eğilimlerinden yoksun.</a:t>
                      </a:r>
                      <a:endParaRPr lang="tr-TR" sz="1000">
                        <a:latin typeface="Candara"/>
                        <a:ea typeface="Calibri"/>
                        <a:cs typeface="Times New Roman"/>
                      </a:endParaRPr>
                    </a:p>
                  </a:txBody>
                  <a:tcPr marL="64099" marR="64099" marT="0" marB="0">
                    <a:lnL>
                      <a:noFill/>
                    </a:lnL>
                    <a:lnR>
                      <a:noFill/>
                    </a:lnR>
                    <a:lnT>
                      <a:noFill/>
                    </a:lnT>
                    <a:lnB>
                      <a:noFill/>
                    </a:lnB>
                    <a:solidFill>
                      <a:srgbClr val="F79646"/>
                    </a:solidFill>
                  </a:tcPr>
                </a:tc>
                <a:tc>
                  <a:txBody>
                    <a:bodyPr/>
                    <a:lstStyle/>
                    <a:p>
                      <a:pPr algn="ctr">
                        <a:lnSpc>
                          <a:spcPct val="150000"/>
                        </a:lnSpc>
                        <a:spcAft>
                          <a:spcPts val="0"/>
                        </a:spcAft>
                      </a:pPr>
                      <a:r>
                        <a:rPr lang="tr-TR" sz="1100">
                          <a:latin typeface="Calibri"/>
                          <a:ea typeface="Calibri"/>
                          <a:cs typeface="Times New Roman"/>
                        </a:rPr>
                        <a:t>Gelişmiş</a:t>
                      </a:r>
                      <a:endParaRPr lang="tr-TR" sz="1000">
                        <a:latin typeface="Candara"/>
                        <a:ea typeface="Calibri"/>
                        <a:cs typeface="Times New Roman"/>
                      </a:endParaRPr>
                    </a:p>
                    <a:p>
                      <a:pPr algn="ctr">
                        <a:lnSpc>
                          <a:spcPct val="150000"/>
                        </a:lnSpc>
                        <a:spcAft>
                          <a:spcPts val="0"/>
                        </a:spcAft>
                      </a:pPr>
                      <a:r>
                        <a:rPr lang="tr-TR" sz="1100">
                          <a:latin typeface="Calibri"/>
                          <a:ea typeface="Calibri"/>
                          <a:cs typeface="Times New Roman"/>
                        </a:rPr>
                        <a:t>Gelişme dinamiklerine doğal olarak sahip.</a:t>
                      </a:r>
                      <a:endParaRPr lang="tr-TR" sz="1000">
                        <a:latin typeface="Candara"/>
                        <a:ea typeface="Calibri"/>
                        <a:cs typeface="Times New Roman"/>
                      </a:endParaRPr>
                    </a:p>
                  </a:txBody>
                  <a:tcPr marL="64099" marR="64099" marT="0" marB="0">
                    <a:lnL>
                      <a:noFill/>
                    </a:lnL>
                    <a:lnR>
                      <a:noFill/>
                    </a:lnR>
                    <a:lnT>
                      <a:noFill/>
                    </a:lnT>
                    <a:lnB>
                      <a:noFill/>
                    </a:lnB>
                  </a:tcPr>
                </a:tc>
              </a:tr>
              <a:tr h="378065">
                <a:tc>
                  <a:txBody>
                    <a:bodyPr/>
                    <a:lstStyle/>
                    <a:p>
                      <a:pPr algn="ctr">
                        <a:lnSpc>
                          <a:spcPct val="150000"/>
                        </a:lnSpc>
                        <a:spcAft>
                          <a:spcPts val="0"/>
                        </a:spcAft>
                      </a:pPr>
                      <a:r>
                        <a:rPr lang="tr-TR" sz="1100" b="1">
                          <a:solidFill>
                            <a:srgbClr val="FFFFFF"/>
                          </a:solidFill>
                          <a:latin typeface="Calibri"/>
                          <a:ea typeface="Calibri"/>
                          <a:cs typeface="Times New Roman"/>
                        </a:rPr>
                        <a:t>Taklitçi. </a:t>
                      </a:r>
                      <a:endParaRPr lang="tr-TR" sz="1000">
                        <a:latin typeface="Candara"/>
                        <a:ea typeface="Calibri"/>
                        <a:cs typeface="Times New Roman"/>
                      </a:endParaRPr>
                    </a:p>
                  </a:txBody>
                  <a:tcPr marL="64099" marR="64099" marT="0" marB="0">
                    <a:lnL>
                      <a:noFill/>
                    </a:lnL>
                    <a:lnR>
                      <a:noFill/>
                    </a:lnR>
                    <a:lnT>
                      <a:noFill/>
                    </a:lnT>
                    <a:lnB>
                      <a:noFill/>
                    </a:lnB>
                    <a:solidFill>
                      <a:srgbClr val="F79646"/>
                    </a:solidFill>
                  </a:tcPr>
                </a:tc>
                <a:tc>
                  <a:txBody>
                    <a:bodyPr/>
                    <a:lstStyle/>
                    <a:p>
                      <a:pPr algn="ctr">
                        <a:lnSpc>
                          <a:spcPct val="150000"/>
                        </a:lnSpc>
                        <a:spcAft>
                          <a:spcPts val="0"/>
                        </a:spcAft>
                      </a:pPr>
                      <a:r>
                        <a:rPr lang="tr-TR" sz="1100">
                          <a:latin typeface="Calibri"/>
                          <a:ea typeface="Calibri"/>
                          <a:cs typeface="Times New Roman"/>
                        </a:rPr>
                        <a:t>Özgün.</a:t>
                      </a:r>
                      <a:endParaRPr lang="tr-TR" sz="1000">
                        <a:latin typeface="Candara"/>
                        <a:ea typeface="Calibri"/>
                        <a:cs typeface="Times New Roman"/>
                      </a:endParaRPr>
                    </a:p>
                  </a:txBody>
                  <a:tcPr marL="64099" marR="64099" marT="0" marB="0">
                    <a:lnL>
                      <a:noFill/>
                    </a:lnL>
                    <a:lnR>
                      <a:noFill/>
                    </a:lnR>
                    <a:lnT>
                      <a:noFill/>
                    </a:lnT>
                    <a:lnB>
                      <a:noFill/>
                    </a:lnB>
                    <a:solidFill>
                      <a:srgbClr val="D8D8D8"/>
                    </a:solidFill>
                  </a:tcPr>
                </a:tc>
              </a:tr>
              <a:tr h="512792">
                <a:tc>
                  <a:txBody>
                    <a:bodyPr/>
                    <a:lstStyle/>
                    <a:p>
                      <a:pPr algn="ctr">
                        <a:lnSpc>
                          <a:spcPct val="150000"/>
                        </a:lnSpc>
                        <a:spcAft>
                          <a:spcPts val="0"/>
                        </a:spcAft>
                      </a:pPr>
                      <a:r>
                        <a:rPr lang="tr-TR" sz="1100" b="1">
                          <a:solidFill>
                            <a:srgbClr val="FFFFFF"/>
                          </a:solidFill>
                          <a:latin typeface="Calibri"/>
                          <a:ea typeface="Calibri"/>
                          <a:cs typeface="Times New Roman"/>
                        </a:rPr>
                        <a:t>Özü itibariyle tembel. </a:t>
                      </a:r>
                      <a:endParaRPr lang="tr-TR" sz="1000">
                        <a:latin typeface="Candara"/>
                        <a:ea typeface="Calibri"/>
                        <a:cs typeface="Times New Roman"/>
                      </a:endParaRPr>
                    </a:p>
                    <a:p>
                      <a:pPr algn="ctr">
                        <a:lnSpc>
                          <a:spcPct val="150000"/>
                        </a:lnSpc>
                        <a:spcAft>
                          <a:spcPts val="0"/>
                        </a:spcAft>
                      </a:pPr>
                      <a:r>
                        <a:rPr lang="tr-TR" sz="1100" b="1">
                          <a:solidFill>
                            <a:srgbClr val="FFFFFF"/>
                          </a:solidFill>
                          <a:latin typeface="Calibri"/>
                          <a:ea typeface="Calibri"/>
                          <a:cs typeface="Times New Roman"/>
                        </a:rPr>
                        <a:t>Çalışma etiğinden yoksun.</a:t>
                      </a:r>
                      <a:endParaRPr lang="tr-TR" sz="1000">
                        <a:latin typeface="Candara"/>
                        <a:ea typeface="Calibri"/>
                        <a:cs typeface="Times New Roman"/>
                      </a:endParaRPr>
                    </a:p>
                  </a:txBody>
                  <a:tcPr marL="64099" marR="64099" marT="0" marB="0">
                    <a:lnL>
                      <a:noFill/>
                    </a:lnL>
                    <a:lnR>
                      <a:noFill/>
                    </a:lnR>
                    <a:lnT>
                      <a:noFill/>
                    </a:lnT>
                    <a:lnB>
                      <a:noFill/>
                    </a:lnB>
                    <a:solidFill>
                      <a:srgbClr val="F79646"/>
                    </a:solidFill>
                  </a:tcPr>
                </a:tc>
                <a:tc>
                  <a:txBody>
                    <a:bodyPr/>
                    <a:lstStyle/>
                    <a:p>
                      <a:pPr algn="ctr">
                        <a:lnSpc>
                          <a:spcPct val="150000"/>
                        </a:lnSpc>
                        <a:spcAft>
                          <a:spcPts val="0"/>
                        </a:spcAft>
                      </a:pPr>
                      <a:r>
                        <a:rPr lang="tr-TR" sz="1100">
                          <a:latin typeface="Calibri"/>
                          <a:ea typeface="Calibri"/>
                          <a:cs typeface="Times New Roman"/>
                        </a:rPr>
                        <a:t>Çalışkan.</a:t>
                      </a:r>
                      <a:endParaRPr lang="tr-TR" sz="1000">
                        <a:latin typeface="Candara"/>
                        <a:ea typeface="Calibri"/>
                        <a:cs typeface="Times New Roman"/>
                      </a:endParaRPr>
                    </a:p>
                    <a:p>
                      <a:pPr algn="ctr">
                        <a:lnSpc>
                          <a:spcPct val="150000"/>
                        </a:lnSpc>
                        <a:spcAft>
                          <a:spcPts val="0"/>
                        </a:spcAft>
                      </a:pPr>
                      <a:r>
                        <a:rPr lang="tr-TR" sz="1100">
                          <a:latin typeface="Calibri"/>
                          <a:ea typeface="Calibri"/>
                          <a:cs typeface="Times New Roman"/>
                        </a:rPr>
                        <a:t>Özü gereği yaratıcı.</a:t>
                      </a:r>
                      <a:endParaRPr lang="tr-TR" sz="1000">
                        <a:latin typeface="Candara"/>
                        <a:ea typeface="Calibri"/>
                        <a:cs typeface="Times New Roman"/>
                      </a:endParaRPr>
                    </a:p>
                  </a:txBody>
                  <a:tcPr marL="64099" marR="64099" marT="0" marB="0">
                    <a:lnL>
                      <a:noFill/>
                    </a:lnL>
                    <a:lnR>
                      <a:noFill/>
                    </a:lnR>
                    <a:lnT>
                      <a:noFill/>
                    </a:lnT>
                    <a:lnB>
                      <a:noFill/>
                    </a:lnB>
                  </a:tcPr>
                </a:tc>
              </a:tr>
              <a:tr h="277762">
                <a:tc>
                  <a:txBody>
                    <a:bodyPr/>
                    <a:lstStyle/>
                    <a:p>
                      <a:pPr algn="ctr">
                        <a:lnSpc>
                          <a:spcPct val="150000"/>
                        </a:lnSpc>
                        <a:spcAft>
                          <a:spcPts val="0"/>
                        </a:spcAft>
                      </a:pPr>
                      <a:r>
                        <a:rPr lang="tr-TR" sz="1100" b="1">
                          <a:solidFill>
                            <a:srgbClr val="FFFFFF"/>
                          </a:solidFill>
                          <a:latin typeface="Calibri"/>
                          <a:ea typeface="Calibri"/>
                          <a:cs typeface="Times New Roman"/>
                        </a:rPr>
                        <a:t>Güçten ve zorbalıktan anlar.</a:t>
                      </a:r>
                      <a:endParaRPr lang="tr-TR" sz="1000">
                        <a:latin typeface="Candara"/>
                        <a:ea typeface="Calibri"/>
                        <a:cs typeface="Times New Roman"/>
                      </a:endParaRPr>
                    </a:p>
                  </a:txBody>
                  <a:tcPr marL="64099" marR="64099" marT="0" marB="0">
                    <a:lnL>
                      <a:noFill/>
                    </a:lnL>
                    <a:lnR>
                      <a:noFill/>
                    </a:lnR>
                    <a:lnT>
                      <a:noFill/>
                    </a:lnT>
                    <a:lnB>
                      <a:noFill/>
                    </a:lnB>
                    <a:solidFill>
                      <a:srgbClr val="F79646"/>
                    </a:solidFill>
                  </a:tcPr>
                </a:tc>
                <a:tc>
                  <a:txBody>
                    <a:bodyPr/>
                    <a:lstStyle/>
                    <a:p>
                      <a:pPr algn="ctr">
                        <a:lnSpc>
                          <a:spcPct val="150000"/>
                        </a:lnSpc>
                        <a:spcAft>
                          <a:spcPts val="0"/>
                        </a:spcAft>
                      </a:pPr>
                      <a:r>
                        <a:rPr lang="tr-TR" sz="1100">
                          <a:latin typeface="Calibri"/>
                          <a:ea typeface="Calibri"/>
                          <a:cs typeface="Times New Roman"/>
                        </a:rPr>
                        <a:t>Diyalogtan anlar.</a:t>
                      </a:r>
                      <a:endParaRPr lang="tr-TR" sz="1000">
                        <a:latin typeface="Candara"/>
                        <a:ea typeface="Calibri"/>
                        <a:cs typeface="Times New Roman"/>
                      </a:endParaRPr>
                    </a:p>
                  </a:txBody>
                  <a:tcPr marL="64099" marR="64099" marT="0" marB="0">
                    <a:lnL>
                      <a:noFill/>
                    </a:lnL>
                    <a:lnR>
                      <a:noFill/>
                    </a:lnR>
                    <a:lnT>
                      <a:noFill/>
                    </a:lnT>
                    <a:lnB>
                      <a:noFill/>
                    </a:lnB>
                    <a:solidFill>
                      <a:srgbClr val="D8D8D8"/>
                    </a:solidFill>
                  </a:tcPr>
                </a:tc>
              </a:tr>
              <a:tr h="512792">
                <a:tc>
                  <a:txBody>
                    <a:bodyPr/>
                    <a:lstStyle/>
                    <a:p>
                      <a:pPr algn="ctr">
                        <a:lnSpc>
                          <a:spcPct val="150000"/>
                        </a:lnSpc>
                        <a:spcAft>
                          <a:spcPts val="0"/>
                        </a:spcAft>
                      </a:pPr>
                      <a:r>
                        <a:rPr lang="tr-TR" sz="1100" b="1">
                          <a:solidFill>
                            <a:srgbClr val="FFFFFF"/>
                          </a:solidFill>
                          <a:latin typeface="Calibri"/>
                          <a:ea typeface="Calibri"/>
                          <a:cs typeface="Times New Roman"/>
                        </a:rPr>
                        <a:t>Günahkâr, sapkın, cinselliğe düşkün olup bedensel/içgüdüsel ihtiyaçlarının güdümünde olan.</a:t>
                      </a:r>
                      <a:endParaRPr lang="tr-TR" sz="1000">
                        <a:latin typeface="Candara"/>
                        <a:ea typeface="Calibri"/>
                        <a:cs typeface="Times New Roman"/>
                      </a:endParaRPr>
                    </a:p>
                  </a:txBody>
                  <a:tcPr marL="64099" marR="64099" marT="0" marB="0">
                    <a:lnL>
                      <a:noFill/>
                    </a:lnL>
                    <a:lnR>
                      <a:noFill/>
                    </a:lnR>
                    <a:lnT>
                      <a:noFill/>
                    </a:lnT>
                    <a:lnB>
                      <a:noFill/>
                    </a:lnB>
                    <a:solidFill>
                      <a:srgbClr val="F79646"/>
                    </a:solidFill>
                  </a:tcPr>
                </a:tc>
                <a:tc>
                  <a:txBody>
                    <a:bodyPr/>
                    <a:lstStyle/>
                    <a:p>
                      <a:pPr algn="ctr">
                        <a:lnSpc>
                          <a:spcPct val="150000"/>
                        </a:lnSpc>
                        <a:spcAft>
                          <a:spcPts val="0"/>
                        </a:spcAft>
                      </a:pPr>
                      <a:r>
                        <a:rPr lang="tr-TR" sz="1100">
                          <a:latin typeface="Calibri"/>
                          <a:ea typeface="Calibri"/>
                          <a:cs typeface="Times New Roman"/>
                        </a:rPr>
                        <a:t>Zihinsel ihtiyaçlar ön planda.</a:t>
                      </a:r>
                      <a:endParaRPr lang="tr-TR" sz="1000">
                        <a:latin typeface="Candara"/>
                        <a:ea typeface="Calibri"/>
                        <a:cs typeface="Times New Roman"/>
                      </a:endParaRPr>
                    </a:p>
                  </a:txBody>
                  <a:tcPr marL="64099" marR="64099" marT="0" marB="0">
                    <a:lnL>
                      <a:noFill/>
                    </a:lnL>
                    <a:lnR>
                      <a:noFill/>
                    </a:lnR>
                    <a:lnT>
                      <a:noFill/>
                    </a:lnT>
                    <a:lnB>
                      <a:noFill/>
                    </a:lnB>
                  </a:tcPr>
                </a:tc>
              </a:tr>
              <a:tr h="512792">
                <a:tc>
                  <a:txBody>
                    <a:bodyPr/>
                    <a:lstStyle/>
                    <a:p>
                      <a:pPr algn="ctr">
                        <a:lnSpc>
                          <a:spcPct val="150000"/>
                        </a:lnSpc>
                        <a:spcAft>
                          <a:spcPts val="0"/>
                        </a:spcAft>
                      </a:pPr>
                      <a:r>
                        <a:rPr lang="tr-TR" sz="1100" b="1">
                          <a:solidFill>
                            <a:srgbClr val="FFFFFF"/>
                          </a:solidFill>
                          <a:latin typeface="Calibri"/>
                          <a:ea typeface="Calibri"/>
                          <a:cs typeface="Times New Roman"/>
                        </a:rPr>
                        <a:t>Despotik ve zorba idareye mecbur.</a:t>
                      </a:r>
                      <a:endParaRPr lang="tr-TR" sz="1000">
                        <a:latin typeface="Candara"/>
                        <a:ea typeface="Calibri"/>
                        <a:cs typeface="Times New Roman"/>
                      </a:endParaRPr>
                    </a:p>
                  </a:txBody>
                  <a:tcPr marL="64099" marR="64099" marT="0" marB="0">
                    <a:lnL>
                      <a:noFill/>
                    </a:lnL>
                    <a:lnR>
                      <a:noFill/>
                    </a:lnR>
                    <a:lnT>
                      <a:noFill/>
                    </a:lnT>
                    <a:lnB w="28575" cap="flat" cmpd="sng" algn="ctr">
                      <a:solidFill>
                        <a:srgbClr val="000000"/>
                      </a:solidFill>
                      <a:prstDash val="solid"/>
                      <a:round/>
                      <a:headEnd type="none" w="med" len="med"/>
                      <a:tailEnd type="none" w="med" len="med"/>
                    </a:lnB>
                    <a:solidFill>
                      <a:srgbClr val="F79646"/>
                    </a:solidFill>
                  </a:tcPr>
                </a:tc>
                <a:tc>
                  <a:txBody>
                    <a:bodyPr/>
                    <a:lstStyle/>
                    <a:p>
                      <a:pPr algn="ctr">
                        <a:lnSpc>
                          <a:spcPct val="150000"/>
                        </a:lnSpc>
                        <a:spcAft>
                          <a:spcPts val="0"/>
                        </a:spcAft>
                      </a:pPr>
                      <a:r>
                        <a:rPr lang="tr-TR" sz="1100" dirty="0">
                          <a:latin typeface="Calibri"/>
                          <a:ea typeface="Calibri"/>
                          <a:cs typeface="Times New Roman"/>
                        </a:rPr>
                        <a:t>Demokratik ve uygar bir karaktere sahip.</a:t>
                      </a:r>
                      <a:endParaRPr lang="tr-TR" sz="1000" dirty="0">
                        <a:latin typeface="Candara"/>
                        <a:ea typeface="Calibri"/>
                        <a:cs typeface="Times New Roman"/>
                      </a:endParaRPr>
                    </a:p>
                  </a:txBody>
                  <a:tcPr marL="64099" marR="64099" marT="0" marB="0">
                    <a:lnL>
                      <a:noFill/>
                    </a:lnL>
                    <a:lnR>
                      <a:noFill/>
                    </a:lnR>
                    <a:lnT>
                      <a:noFill/>
                    </a:lnT>
                    <a:lnB w="28575" cap="flat" cmpd="sng" algn="ctr">
                      <a:solidFill>
                        <a:srgbClr val="000000"/>
                      </a:solidFill>
                      <a:prstDash val="solid"/>
                      <a:round/>
                      <a:headEnd type="none" w="med" len="med"/>
                      <a:tailEnd type="none" w="med" len="med"/>
                    </a:lnB>
                    <a:solidFill>
                      <a:srgbClr val="D8D8D8"/>
                    </a:solidFill>
                  </a:tcPr>
                </a:tc>
              </a:tr>
            </a:tbl>
          </a:graphicData>
        </a:graphic>
      </p:graphicFrame>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731</Words>
  <Application>Microsoft Office PowerPoint</Application>
  <PresentationFormat>Ekran Gösterisi (4:3)</PresentationFormat>
  <Paragraphs>41</Paragraphs>
  <Slides>10</Slides>
  <Notes>1</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1. HAFTA </vt:lpstr>
      <vt:lpstr>Slayt 2</vt:lpstr>
      <vt:lpstr>Slayt 3</vt:lpstr>
      <vt:lpstr>Slayt 4</vt:lpstr>
      <vt:lpstr>Slayt 5</vt:lpstr>
      <vt:lpstr>Slayt 6</vt:lpstr>
      <vt:lpstr>Slayt 7</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HAFTA </dc:title>
  <dc:creator>nc</dc:creator>
  <cp:lastModifiedBy>nc</cp:lastModifiedBy>
  <cp:revision>7</cp:revision>
  <dcterms:created xsi:type="dcterms:W3CDTF">2020-06-14T09:48:06Z</dcterms:created>
  <dcterms:modified xsi:type="dcterms:W3CDTF">2020-06-14T10:41:58Z</dcterms:modified>
</cp:coreProperties>
</file>