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84" r:id="rId7"/>
    <p:sldId id="285" r:id="rId8"/>
    <p:sldId id="286" r:id="rId9"/>
    <p:sldId id="28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lvl="0"/>
            <a:r>
              <a:rPr lang="tr-TR" dirty="0" smtClean="0"/>
              <a:t> </a:t>
            </a:r>
            <a:br>
              <a:rPr lang="tr-TR" dirty="0" smtClean="0"/>
            </a:br>
            <a:r>
              <a:rPr lang="tr-TR" b="1" dirty="0"/>
              <a:t>Bilimsel Araştırma Süreci ile İlgili Temel Kavramlar-1</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t>Bilim</a:t>
            </a:r>
            <a:endParaRPr lang="tr-TR" sz="3600" b="1" dirty="0"/>
          </a:p>
        </p:txBody>
      </p:sp>
      <p:sp>
        <p:nvSpPr>
          <p:cNvPr id="3" name="İçerik Yer Tutucusu 2"/>
          <p:cNvSpPr>
            <a:spLocks noGrp="1"/>
          </p:cNvSpPr>
          <p:nvPr>
            <p:ph idx="1"/>
          </p:nvPr>
        </p:nvSpPr>
        <p:spPr>
          <a:xfrm>
            <a:off x="838199" y="1472699"/>
            <a:ext cx="10824411" cy="4767680"/>
          </a:xfrm>
        </p:spPr>
        <p:txBody>
          <a:bodyPr>
            <a:normAutofit fontScale="85000" lnSpcReduction="20000"/>
          </a:bodyPr>
          <a:lstStyle/>
          <a:p>
            <a:pPr marL="0" indent="0" algn="just">
              <a:buNone/>
            </a:pPr>
            <a:r>
              <a:rPr lang="tr-TR" dirty="0" smtClean="0"/>
              <a:t>Bilim;</a:t>
            </a:r>
          </a:p>
          <a:p>
            <a:pPr marL="0" indent="0" algn="just">
              <a:buNone/>
            </a:pPr>
            <a:endParaRPr lang="tr-TR" dirty="0" smtClean="0"/>
          </a:p>
          <a:p>
            <a:pPr algn="just"/>
            <a:r>
              <a:rPr lang="tr-TR" dirty="0"/>
              <a:t>E</a:t>
            </a:r>
            <a:r>
              <a:rPr lang="tr-TR" dirty="0" smtClean="0"/>
              <a:t>vreni </a:t>
            </a:r>
            <a:r>
              <a:rPr lang="tr-TR" dirty="0"/>
              <a:t>tanımak, gerçeği </a:t>
            </a:r>
            <a:r>
              <a:rPr lang="tr-TR" dirty="0" smtClean="0"/>
              <a:t>bulmak,</a:t>
            </a:r>
          </a:p>
          <a:p>
            <a:pPr marL="0" indent="0" algn="just">
              <a:buNone/>
            </a:pPr>
            <a:endParaRPr lang="tr-TR" dirty="0" smtClean="0"/>
          </a:p>
          <a:p>
            <a:pPr algn="just"/>
            <a:r>
              <a:rPr lang="tr-TR" dirty="0"/>
              <a:t>O</a:t>
            </a:r>
            <a:r>
              <a:rPr lang="tr-TR" dirty="0" smtClean="0"/>
              <a:t>lgular </a:t>
            </a:r>
            <a:r>
              <a:rPr lang="tr-TR" dirty="0"/>
              <a:t>(gerçekler) hakkında bilimsel yöntemlerle elde edilmiş doğrulanabilir </a:t>
            </a:r>
            <a:r>
              <a:rPr lang="tr-TR" dirty="0" smtClean="0"/>
              <a:t>bilgilerdir.</a:t>
            </a:r>
          </a:p>
          <a:p>
            <a:pPr algn="just"/>
            <a:endParaRPr lang="tr-TR" dirty="0" smtClean="0"/>
          </a:p>
          <a:p>
            <a:pPr algn="just"/>
            <a:r>
              <a:rPr lang="tr-TR" dirty="0"/>
              <a:t>Bilim, gerçeği aramanın bir yolu ve gerçeklerin oluşturduğu bilgi kümesi olarak da tanımlanabilir. </a:t>
            </a:r>
            <a:endParaRPr lang="tr-TR" dirty="0" smtClean="0"/>
          </a:p>
          <a:p>
            <a:pPr algn="just"/>
            <a:endParaRPr lang="tr-TR" dirty="0"/>
          </a:p>
          <a:p>
            <a:pPr algn="just"/>
            <a:r>
              <a:rPr lang="tr-TR" dirty="0"/>
              <a:t>Her bilim dalının amacı kendi alanına giren konuları saptama ve açıklamadır.</a:t>
            </a:r>
            <a:endParaRPr lang="tr-TR" dirty="0" smtClean="0"/>
          </a:p>
          <a:p>
            <a:pPr algn="just"/>
            <a:endParaRPr lang="tr-TR" sz="2400" dirty="0" smtClean="0"/>
          </a:p>
          <a:p>
            <a:pPr marL="0" indent="0" algn="just">
              <a:buNone/>
            </a:pPr>
            <a:r>
              <a:rPr lang="tr-TR" sz="2000" dirty="0" smtClean="0"/>
              <a:t>(Büyüköztürk vd., 2013; </a:t>
            </a:r>
            <a:r>
              <a:rPr lang="tr-TR" sz="2000" dirty="0" err="1" smtClean="0"/>
              <a:t>Karasar</a:t>
            </a:r>
            <a:r>
              <a:rPr lang="tr-TR" sz="2000" dirty="0" smtClean="0"/>
              <a:t>, 2012)</a:t>
            </a:r>
            <a:endParaRPr lang="tr-TR" sz="2000" dirty="0"/>
          </a:p>
        </p:txBody>
      </p:sp>
    </p:spTree>
    <p:extLst>
      <p:ext uri="{BB962C8B-B14F-4D97-AF65-F5344CB8AC3E}">
        <p14:creationId xmlns:p14="http://schemas.microsoft.com/office/powerpoint/2010/main" val="428261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b="1" dirty="0"/>
              <a:t>Bilim</a:t>
            </a:r>
            <a:endParaRPr lang="tr-TR" dirty="0"/>
          </a:p>
        </p:txBody>
      </p:sp>
      <p:sp>
        <p:nvSpPr>
          <p:cNvPr id="3" name="İçerik Yer Tutucusu 2"/>
          <p:cNvSpPr>
            <a:spLocks noGrp="1"/>
          </p:cNvSpPr>
          <p:nvPr>
            <p:ph idx="1"/>
          </p:nvPr>
        </p:nvSpPr>
        <p:spPr>
          <a:xfrm>
            <a:off x="838200" y="1690688"/>
            <a:ext cx="10515600" cy="4812242"/>
          </a:xfrm>
        </p:spPr>
        <p:txBody>
          <a:bodyPr>
            <a:normAutofit fontScale="92500" lnSpcReduction="10000"/>
          </a:bodyPr>
          <a:lstStyle/>
          <a:p>
            <a:pPr algn="just"/>
            <a:r>
              <a:rPr lang="tr-TR" dirty="0"/>
              <a:t>Bilimler ancak gözlem ve deney yolundan giderek olguları saptar; saptanan olguların açıklanması ise mantıksal bir işlemdir</a:t>
            </a:r>
            <a:r>
              <a:rPr lang="tr-TR" dirty="0" smtClean="0"/>
              <a:t>.</a:t>
            </a:r>
          </a:p>
          <a:p>
            <a:pPr algn="just"/>
            <a:endParaRPr lang="tr-TR" dirty="0"/>
          </a:p>
          <a:p>
            <a:pPr algn="just"/>
            <a:r>
              <a:rPr lang="tr-TR" dirty="0"/>
              <a:t>Bilim amacına ulaşma çabasında, olguları betimleme ve açıklama yollarına başvurur</a:t>
            </a:r>
            <a:r>
              <a:rPr lang="tr-TR" dirty="0" smtClean="0"/>
              <a:t>.</a:t>
            </a:r>
          </a:p>
          <a:p>
            <a:pPr algn="just"/>
            <a:endParaRPr lang="tr-TR" dirty="0" smtClean="0"/>
          </a:p>
          <a:p>
            <a:pPr algn="just"/>
            <a:r>
              <a:rPr lang="tr-TR" dirty="0" smtClean="0"/>
              <a:t>Bilimin </a:t>
            </a:r>
            <a:r>
              <a:rPr lang="tr-TR" dirty="0"/>
              <a:t>temel işlevleri</a:t>
            </a:r>
          </a:p>
          <a:p>
            <a:pPr marL="0" indent="0" algn="just">
              <a:buNone/>
            </a:pPr>
            <a:r>
              <a:rPr lang="tr-TR" dirty="0" smtClean="0"/>
              <a:t>	</a:t>
            </a:r>
            <a:r>
              <a:rPr lang="tr-TR" i="1" dirty="0" smtClean="0"/>
              <a:t>Anlama</a:t>
            </a:r>
            <a:endParaRPr lang="tr-TR" i="1" dirty="0"/>
          </a:p>
          <a:p>
            <a:pPr marL="0" indent="0" algn="just">
              <a:buNone/>
            </a:pPr>
            <a:r>
              <a:rPr lang="tr-TR" i="1" dirty="0" smtClean="0"/>
              <a:t>	Açıklama</a:t>
            </a:r>
            <a:endParaRPr lang="tr-TR" i="1" dirty="0"/>
          </a:p>
          <a:p>
            <a:pPr marL="0" indent="0" algn="just">
              <a:buNone/>
            </a:pPr>
            <a:r>
              <a:rPr lang="tr-TR" i="1" dirty="0" smtClean="0"/>
              <a:t>	Kontrol</a:t>
            </a:r>
            <a:endParaRPr lang="tr-TR" i="1" dirty="0" smtClean="0"/>
          </a:p>
          <a:p>
            <a:pPr marL="0" indent="0" algn="just">
              <a:buNone/>
            </a:pPr>
            <a:r>
              <a:rPr lang="tr-TR" dirty="0"/>
              <a:t>(Büyüköztürk vd., 2013; </a:t>
            </a:r>
            <a:r>
              <a:rPr lang="tr-TR" dirty="0" err="1"/>
              <a:t>Karasar</a:t>
            </a:r>
            <a:r>
              <a:rPr lang="tr-TR" dirty="0"/>
              <a:t>, </a:t>
            </a:r>
            <a:r>
              <a:rPr lang="tr-TR" dirty="0" smtClean="0"/>
              <a:t>2012)</a:t>
            </a:r>
            <a:endParaRPr lang="tr-TR" dirty="0"/>
          </a:p>
          <a:p>
            <a:pPr marL="0" indent="0" algn="just">
              <a:buNone/>
            </a:pPr>
            <a:endParaRPr lang="tr-TR" dirty="0"/>
          </a:p>
          <a:p>
            <a:pPr algn="just"/>
            <a:endParaRPr lang="tr-TR" dirty="0"/>
          </a:p>
        </p:txBody>
      </p:sp>
    </p:spTree>
    <p:extLst>
      <p:ext uri="{BB962C8B-B14F-4D97-AF65-F5344CB8AC3E}">
        <p14:creationId xmlns:p14="http://schemas.microsoft.com/office/powerpoint/2010/main" val="2057024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Bilim</a:t>
            </a:r>
            <a:endParaRPr lang="tr-TR" sz="3600" dirty="0"/>
          </a:p>
        </p:txBody>
      </p:sp>
      <p:sp>
        <p:nvSpPr>
          <p:cNvPr id="3" name="İçerik Yer Tutucusu 2"/>
          <p:cNvSpPr>
            <a:spLocks noGrp="1"/>
          </p:cNvSpPr>
          <p:nvPr>
            <p:ph idx="1"/>
          </p:nvPr>
        </p:nvSpPr>
        <p:spPr>
          <a:xfrm>
            <a:off x="838199" y="1825624"/>
            <a:ext cx="10614891" cy="4722957"/>
          </a:xfrm>
        </p:spPr>
        <p:txBody>
          <a:bodyPr>
            <a:normAutofit fontScale="92500"/>
          </a:bodyPr>
          <a:lstStyle/>
          <a:p>
            <a:pPr algn="just"/>
            <a:r>
              <a:rPr lang="tr-TR" b="1" dirty="0" smtClean="0"/>
              <a:t>Anlama</a:t>
            </a:r>
            <a:r>
              <a:rPr lang="tr-TR" dirty="0" smtClean="0"/>
              <a:t>: Var olan şeylerin tek tek ya da ilişkiler halinde tanınması, ayrıntılı özelliklerinin öğrenilmesidir. “Nedir?” sorusunu cevaplandırır.</a:t>
            </a:r>
          </a:p>
          <a:p>
            <a:pPr algn="just"/>
            <a:endParaRPr lang="tr-TR" dirty="0" smtClean="0"/>
          </a:p>
          <a:p>
            <a:pPr algn="just"/>
            <a:r>
              <a:rPr lang="tr-TR" b="1" dirty="0" smtClean="0"/>
              <a:t>Açıklama</a:t>
            </a:r>
            <a:r>
              <a:rPr lang="tr-TR" dirty="0" smtClean="0"/>
              <a:t>: Mevcut durumun olduğu gibi tanımlanmasından sonra o durumla ilgili nedenlerin açıklanmasıdır. “Niçin?” sorusunu cevaplandırır.</a:t>
            </a:r>
          </a:p>
          <a:p>
            <a:pPr algn="just"/>
            <a:endParaRPr lang="tr-TR" dirty="0" smtClean="0"/>
          </a:p>
          <a:p>
            <a:pPr algn="just"/>
            <a:r>
              <a:rPr lang="tr-TR" b="1" dirty="0" smtClean="0"/>
              <a:t>Kontrol</a:t>
            </a:r>
            <a:r>
              <a:rPr lang="tr-TR" dirty="0" smtClean="0"/>
              <a:t>: Anlama ve açıklama işlevleri ile üretilen bilgilerin uygulamalara aktarılması, doğa ve toplum olaylarının denetim altına alınmasını amaçlar.</a:t>
            </a:r>
          </a:p>
          <a:p>
            <a:pPr algn="just"/>
            <a:endParaRPr lang="tr-TR" dirty="0"/>
          </a:p>
          <a:p>
            <a:pPr marL="0" indent="0" algn="just">
              <a:buNone/>
            </a:pPr>
            <a:r>
              <a:rPr lang="tr-TR" dirty="0" smtClean="0"/>
              <a:t>(</a:t>
            </a:r>
            <a:r>
              <a:rPr lang="tr-TR" dirty="0" err="1" smtClean="0"/>
              <a:t>Karasar</a:t>
            </a:r>
            <a:r>
              <a:rPr lang="tr-TR" dirty="0" smtClean="0"/>
              <a:t>, 2012)</a:t>
            </a:r>
          </a:p>
        </p:txBody>
      </p:sp>
    </p:spTree>
    <p:extLst>
      <p:ext uri="{BB962C8B-B14F-4D97-AF65-F5344CB8AC3E}">
        <p14:creationId xmlns:p14="http://schemas.microsoft.com/office/powerpoint/2010/main" val="510207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t>Bilimsel Yöntem</a:t>
            </a:r>
            <a:endParaRPr lang="tr-TR" sz="3600" b="1" dirty="0"/>
          </a:p>
        </p:txBody>
      </p:sp>
      <p:sp>
        <p:nvSpPr>
          <p:cNvPr id="3" name="İçerik Yer Tutucusu 2"/>
          <p:cNvSpPr>
            <a:spLocks noGrp="1"/>
          </p:cNvSpPr>
          <p:nvPr>
            <p:ph idx="1"/>
          </p:nvPr>
        </p:nvSpPr>
        <p:spPr>
          <a:xfrm>
            <a:off x="838199" y="1616364"/>
            <a:ext cx="10827327" cy="4895272"/>
          </a:xfrm>
        </p:spPr>
        <p:txBody>
          <a:bodyPr>
            <a:normAutofit/>
          </a:bodyPr>
          <a:lstStyle/>
          <a:p>
            <a:pPr marL="0" indent="0">
              <a:buNone/>
            </a:pPr>
            <a:r>
              <a:rPr lang="tr-TR" dirty="0"/>
              <a:t>Bilimsel yöntem</a:t>
            </a:r>
            <a:r>
              <a:rPr lang="tr-TR" dirty="0" smtClean="0"/>
              <a:t>;</a:t>
            </a:r>
          </a:p>
          <a:p>
            <a:pPr marL="0" indent="0">
              <a:buNone/>
            </a:pPr>
            <a:endParaRPr lang="tr-TR" dirty="0"/>
          </a:p>
          <a:p>
            <a:pPr algn="just"/>
            <a:r>
              <a:rPr lang="tr-TR" dirty="0" smtClean="0"/>
              <a:t>Bilimlerin </a:t>
            </a:r>
            <a:r>
              <a:rPr lang="tr-TR" dirty="0"/>
              <a:t>ortaklaşa kullandıkları betimleme ve açıklama yollarını kapsayan bir yanı ile eylemsel diğer yanı ile düşünsel bir </a:t>
            </a:r>
            <a:r>
              <a:rPr lang="tr-TR" dirty="0" smtClean="0"/>
              <a:t>süreçtir </a:t>
            </a:r>
            <a:r>
              <a:rPr lang="tr-TR" dirty="0"/>
              <a:t>(Büyüköztürk vd., 2013</a:t>
            </a:r>
            <a:r>
              <a:rPr lang="tr-TR" dirty="0" smtClean="0"/>
              <a:t>). </a:t>
            </a:r>
            <a:endParaRPr lang="tr-TR" dirty="0"/>
          </a:p>
          <a:p>
            <a:pPr algn="just"/>
            <a:endParaRPr lang="tr-TR" dirty="0" smtClean="0"/>
          </a:p>
          <a:p>
            <a:pPr algn="just"/>
            <a:r>
              <a:rPr lang="tr-TR" dirty="0"/>
              <a:t>Bilimsel yöntem, bir bilim adamının araştırdığı veya karşı karşıya olduğu bir problemdeki bilgi çeşidine bağlı olarak tanımlayabileceği bir gelişim süreci olarak da </a:t>
            </a:r>
            <a:r>
              <a:rPr lang="tr-TR" dirty="0" smtClean="0"/>
              <a:t>tanımlanabilir.</a:t>
            </a:r>
          </a:p>
          <a:p>
            <a:endParaRPr lang="tr-TR" dirty="0"/>
          </a:p>
          <a:p>
            <a:endParaRPr lang="tr-TR" dirty="0"/>
          </a:p>
        </p:txBody>
      </p:sp>
    </p:spTree>
    <p:extLst>
      <p:ext uri="{BB962C8B-B14F-4D97-AF65-F5344CB8AC3E}">
        <p14:creationId xmlns:p14="http://schemas.microsoft.com/office/powerpoint/2010/main" val="408603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Sürecinin Aşamaları</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Hangi </a:t>
            </a:r>
            <a:r>
              <a:rPr lang="tr-TR" dirty="0"/>
              <a:t>yöntem olursa olsun, tüm araştırmacılar bir dizi benzer etkinliği yerine getirirler. Örneğin, neredeyse tüm araştırma planları bir problem cümlesi, bir hipotez, tanımlar, literatür eleştirisi, deneklerden oluşan bir örneklem, testler ya da diğer ölçüm araçları, zaman çizelgesi de dahil olmak üzere izlenecek işlemlerin tanımlanmasını ve amaçlanan veri analizlerine dair bir açıklamayı içerir. </a:t>
            </a:r>
          </a:p>
        </p:txBody>
      </p:sp>
    </p:spTree>
    <p:extLst>
      <p:ext uri="{BB962C8B-B14F-4D97-AF65-F5344CB8AC3E}">
        <p14:creationId xmlns:p14="http://schemas.microsoft.com/office/powerpoint/2010/main" val="1445403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Araştırmada </a:t>
            </a:r>
            <a:r>
              <a:rPr lang="tr-TR" dirty="0"/>
              <a:t>ortaya konan probleme ilişkin </a:t>
            </a:r>
            <a:r>
              <a:rPr lang="tr-TR" dirty="0" smtClean="0"/>
              <a:t>cümle</a:t>
            </a:r>
          </a:p>
          <a:p>
            <a:pPr marL="0" indent="0">
              <a:buNone/>
            </a:pPr>
            <a:r>
              <a:rPr lang="tr-TR" dirty="0" smtClean="0"/>
              <a:t>Keşfedici </a:t>
            </a:r>
            <a:r>
              <a:rPr lang="tr-TR" dirty="0"/>
              <a:t>bir soruyu ya da hipotezi </a:t>
            </a:r>
            <a:r>
              <a:rPr lang="tr-TR" dirty="0" smtClean="0"/>
              <a:t>biçimlendirmek </a:t>
            </a:r>
          </a:p>
          <a:p>
            <a:pPr marL="0" indent="0">
              <a:buNone/>
            </a:pPr>
            <a:r>
              <a:rPr lang="tr-TR" dirty="0" smtClean="0"/>
              <a:t>İlgili </a:t>
            </a:r>
            <a:r>
              <a:rPr lang="tr-TR" dirty="0"/>
              <a:t>literatürün gözden </a:t>
            </a:r>
            <a:r>
              <a:rPr lang="tr-TR" dirty="0" smtClean="0"/>
              <a:t>geçirilmesi</a:t>
            </a:r>
          </a:p>
          <a:p>
            <a:pPr marL="0" indent="0">
              <a:buNone/>
            </a:pPr>
            <a:r>
              <a:rPr lang="tr-TR" dirty="0" smtClean="0"/>
              <a:t>Örneklem</a:t>
            </a:r>
            <a:endParaRPr lang="tr-TR" dirty="0"/>
          </a:p>
          <a:p>
            <a:pPr marL="0" indent="0">
              <a:buNone/>
            </a:pPr>
            <a:r>
              <a:rPr lang="tr-TR" dirty="0"/>
              <a:t>Araçların </a:t>
            </a:r>
            <a:r>
              <a:rPr lang="tr-TR" dirty="0" smtClean="0"/>
              <a:t>düzenlenmesi</a:t>
            </a:r>
            <a:endParaRPr lang="tr-TR" dirty="0"/>
          </a:p>
          <a:p>
            <a:pPr marL="0" indent="0">
              <a:buNone/>
            </a:pPr>
            <a:r>
              <a:rPr lang="tr-TR" dirty="0" smtClean="0"/>
              <a:t>Uygulama</a:t>
            </a:r>
            <a:endParaRPr lang="tr-TR" dirty="0"/>
          </a:p>
          <a:p>
            <a:pPr marL="0" indent="0">
              <a:buNone/>
            </a:pPr>
            <a:r>
              <a:rPr lang="tr-TR" dirty="0"/>
              <a:t>Veri analizi</a:t>
            </a:r>
          </a:p>
          <a:p>
            <a:pPr marL="0" indent="0">
              <a:buNone/>
            </a:pPr>
            <a:r>
              <a:rPr lang="tr-TR" dirty="0" err="1" smtClean="0"/>
              <a:t>Raporlaştırma</a:t>
            </a:r>
            <a:endParaRPr lang="tr-TR" dirty="0"/>
          </a:p>
        </p:txBody>
      </p:sp>
    </p:spTree>
    <p:extLst>
      <p:ext uri="{BB962C8B-B14F-4D97-AF65-F5344CB8AC3E}">
        <p14:creationId xmlns:p14="http://schemas.microsoft.com/office/powerpoint/2010/main" val="124737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9563" y="1690688"/>
            <a:ext cx="28575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etin kutusu 3"/>
          <p:cNvSpPr txBox="1"/>
          <p:nvPr/>
        </p:nvSpPr>
        <p:spPr>
          <a:xfrm>
            <a:off x="8756073" y="5971309"/>
            <a:ext cx="3297382" cy="369332"/>
          </a:xfrm>
          <a:prstGeom prst="rect">
            <a:avLst/>
          </a:prstGeom>
          <a:noFill/>
        </p:spPr>
        <p:txBody>
          <a:bodyPr wrap="square" rtlCol="0">
            <a:spAutoFit/>
          </a:bodyPr>
          <a:lstStyle/>
          <a:p>
            <a:r>
              <a:rPr lang="tr-TR" dirty="0" smtClean="0"/>
              <a:t>Büyüköztürk vd., 2013 </a:t>
            </a:r>
            <a:endParaRPr lang="tr-TR" dirty="0"/>
          </a:p>
        </p:txBody>
      </p:sp>
    </p:spTree>
    <p:extLst>
      <p:ext uri="{BB962C8B-B14F-4D97-AF65-F5344CB8AC3E}">
        <p14:creationId xmlns:p14="http://schemas.microsoft.com/office/powerpoint/2010/main" val="3418841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sz="2200" dirty="0"/>
          </a:p>
          <a:p>
            <a:pPr marL="0" indent="0">
              <a:buNone/>
            </a:pPr>
            <a:r>
              <a:rPr lang="tr-TR" sz="2200" dirty="0" err="1"/>
              <a:t>Karasar</a:t>
            </a:r>
            <a:r>
              <a:rPr lang="tr-TR" sz="2200" dirty="0"/>
              <a:t>, N. (2012). </a:t>
            </a:r>
            <a:r>
              <a:rPr lang="tr-TR" sz="2200" i="1" dirty="0"/>
              <a:t>Bilimsel araştırma yöntemleri (24. baskı). </a:t>
            </a:r>
            <a:r>
              <a:rPr lang="tr-TR" sz="2200" dirty="0"/>
              <a:t>Ankara: Nobel Yayınevi</a:t>
            </a:r>
          </a:p>
          <a:p>
            <a:pPr marL="0" indent="0">
              <a:buNone/>
            </a:pPr>
            <a:endParaRPr lang="tr-TR" dirty="0"/>
          </a:p>
        </p:txBody>
      </p:sp>
    </p:spTree>
    <p:extLst>
      <p:ext uri="{BB962C8B-B14F-4D97-AF65-F5344CB8AC3E}">
        <p14:creationId xmlns:p14="http://schemas.microsoft.com/office/powerpoint/2010/main" val="16647503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339</Words>
  <Application>Microsoft Office PowerPoint</Application>
  <PresentationFormat>Geniş ekran</PresentationFormat>
  <Paragraphs>52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Bilimsel Araştırma Süreci ile İlgili Temel Kavramlar-1</vt:lpstr>
      <vt:lpstr>Bilim</vt:lpstr>
      <vt:lpstr>Bilim</vt:lpstr>
      <vt:lpstr>Bilim</vt:lpstr>
      <vt:lpstr>Bilimsel Yöntem</vt:lpstr>
      <vt:lpstr>Araştırma Sürecinin Aşamaları</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75</cp:revision>
  <dcterms:created xsi:type="dcterms:W3CDTF">2017-05-17T14:13:10Z</dcterms:created>
  <dcterms:modified xsi:type="dcterms:W3CDTF">2018-02-01T13:08:39Z</dcterms:modified>
</cp:coreProperties>
</file>