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notesMasterIdLst>
    <p:notesMasterId r:id="rId30"/>
  </p:notesMasterIdLst>
  <p:handoutMasterIdLst>
    <p:handoutMasterId r:id="rId31"/>
  </p:handoutMasterIdLst>
  <p:sldIdLst>
    <p:sldId id="1025" r:id="rId2"/>
    <p:sldId id="1026" r:id="rId3"/>
    <p:sldId id="1027" r:id="rId4"/>
    <p:sldId id="1028" r:id="rId5"/>
    <p:sldId id="1029" r:id="rId6"/>
    <p:sldId id="1030" r:id="rId7"/>
    <p:sldId id="1034" r:id="rId8"/>
    <p:sldId id="1031" r:id="rId9"/>
    <p:sldId id="1032" r:id="rId10"/>
    <p:sldId id="1033" r:id="rId11"/>
    <p:sldId id="1035" r:id="rId12"/>
    <p:sldId id="1047" r:id="rId13"/>
    <p:sldId id="1036" r:id="rId14"/>
    <p:sldId id="1037" r:id="rId15"/>
    <p:sldId id="1048" r:id="rId16"/>
    <p:sldId id="1041" r:id="rId17"/>
    <p:sldId id="1049" r:id="rId18"/>
    <p:sldId id="1042" r:id="rId19"/>
    <p:sldId id="1038" r:id="rId20"/>
    <p:sldId id="1039" r:id="rId21"/>
    <p:sldId id="1050" r:id="rId22"/>
    <p:sldId id="1040" r:id="rId23"/>
    <p:sldId id="1043" r:id="rId24"/>
    <p:sldId id="1051" r:id="rId25"/>
    <p:sldId id="1044" r:id="rId26"/>
    <p:sldId id="1045" r:id="rId27"/>
    <p:sldId id="1052" r:id="rId28"/>
    <p:sldId id="1046" r:id="rId2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F3300"/>
    <a:srgbClr val="FDF5F1"/>
    <a:srgbClr val="F274DA"/>
    <a:srgbClr val="CC66FF"/>
    <a:srgbClr val="FDEEE7"/>
    <a:srgbClr val="FF9933"/>
    <a:srgbClr val="FCF6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94660"/>
  </p:normalViewPr>
  <p:slideViewPr>
    <p:cSldViewPr>
      <p:cViewPr>
        <p:scale>
          <a:sx n="60" d="100"/>
          <a:sy n="60" d="100"/>
        </p:scale>
        <p:origin x="-166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48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14E6A06-53CC-4FBD-87D3-92D69ECB83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53D37-72A6-4798-8C68-24ADF49D9AFC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DFFF8-55F5-47F2-8AA1-40CF4F7E837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DFFF8-55F5-47F2-8AA1-40CF4F7E8370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65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2E5E0-1204-46E9-B2A5-E365A04630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31EF-C6BF-4B5B-A982-5BB7C47BE18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D6287-89CE-4F75-B040-6CBDC88A7D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57164-7515-4E00-82BC-15154B74D0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96965-175B-40B4-BEF4-A246B1A1C0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B4A7D-1A54-4EDD-B8DE-BD93D73C2A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599BF-F6B3-4461-897A-5ED7D5B3E5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DC0DE-F429-4171-BEE8-560577EC76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F8B4-82F7-4E47-A45C-E401099092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3DD5E-D81E-4361-9AD3-00D60EB494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56166-6B8C-4F0D-89F3-0F1949C3C27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5C257D-6FB6-4144-9EF7-F05F9C18D26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55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55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554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55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55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2519363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tr-TR" sz="6000" dirty="0" smtClean="0">
                <a:solidFill>
                  <a:srgbClr val="00CC66"/>
                </a:solidFill>
              </a:rPr>
              <a:t>MUTFAK KAZALARI</a:t>
            </a:r>
            <a:endParaRPr lang="tr-TR" sz="6000" dirty="0">
              <a:solidFill>
                <a:srgbClr val="00CC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421087"/>
          </a:xfrm>
        </p:spPr>
        <p:txBody>
          <a:bodyPr/>
          <a:lstStyle/>
          <a:p>
            <a:pPr algn="just">
              <a:buNone/>
            </a:pPr>
            <a:r>
              <a:rPr lang="tr-TR" sz="3600" dirty="0" smtClean="0">
                <a:effectLst/>
              </a:rPr>
              <a:t>Mutfaklarda,</a:t>
            </a:r>
          </a:p>
          <a:p>
            <a:pPr algn="ctr">
              <a:buNone/>
            </a:pPr>
            <a:r>
              <a:rPr lang="tr-TR" sz="3600" dirty="0" smtClean="0">
                <a:effectLst/>
              </a:rPr>
              <a:t> Kuru ısı, </a:t>
            </a:r>
          </a:p>
          <a:p>
            <a:pPr algn="ctr">
              <a:buNone/>
            </a:pPr>
            <a:r>
              <a:rPr lang="tr-TR" sz="3600" dirty="0" smtClean="0">
                <a:effectLst/>
              </a:rPr>
              <a:t>Buhar,</a:t>
            </a:r>
          </a:p>
          <a:p>
            <a:pPr algn="ctr">
              <a:buNone/>
            </a:pPr>
            <a:r>
              <a:rPr lang="tr-TR" sz="3600" dirty="0" smtClean="0">
                <a:effectLst/>
              </a:rPr>
              <a:t>Kızgın </a:t>
            </a:r>
            <a:r>
              <a:rPr lang="es-ES" sz="3600" dirty="0" smtClean="0">
                <a:effectLst/>
              </a:rPr>
              <a:t>ya</a:t>
            </a:r>
            <a:r>
              <a:rPr lang="tr-TR" sz="3600" dirty="0" smtClean="0">
                <a:effectLst/>
              </a:rPr>
              <a:t>ğ</a:t>
            </a:r>
          </a:p>
          <a:p>
            <a:pPr algn="ctr">
              <a:buNone/>
            </a:pPr>
            <a:r>
              <a:rPr lang="tr-TR" sz="3600" dirty="0" smtClean="0">
                <a:effectLst/>
              </a:rPr>
              <a:t>Sı</a:t>
            </a:r>
            <a:r>
              <a:rPr lang="es-ES" sz="3600" dirty="0" smtClean="0">
                <a:effectLst/>
              </a:rPr>
              <a:t>cak suya </a:t>
            </a:r>
            <a:endParaRPr lang="tr-TR" sz="3600" dirty="0" smtClean="0">
              <a:effectLst/>
            </a:endParaRPr>
          </a:p>
          <a:p>
            <a:pPr algn="just">
              <a:buNone/>
            </a:pPr>
            <a:r>
              <a:rPr lang="es-ES" sz="3600" dirty="0" smtClean="0">
                <a:effectLst/>
              </a:rPr>
              <a:t>maruz</a:t>
            </a:r>
            <a:r>
              <a:rPr lang="tr-TR" sz="3600" dirty="0" smtClean="0">
                <a:effectLst/>
              </a:rPr>
              <a:t> kalarak yanmalar oluşabilir</a:t>
            </a:r>
            <a:r>
              <a:rPr lang="tr-TR" sz="4000" dirty="0" smtClean="0">
                <a:effectLst/>
              </a:rPr>
              <a:t>.</a:t>
            </a:r>
            <a:endParaRPr lang="tr-TR" sz="4000" dirty="0">
              <a:effectLst/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 bwMode="auto"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YANMALAR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4000" dirty="0" smtClean="0">
                <a:effectLst/>
              </a:rPr>
              <a:t>Sıcak yemek, buhar, kızgın yağ veya sıcak suya maruz kalma</a:t>
            </a:r>
          </a:p>
          <a:p>
            <a:pPr algn="just">
              <a:lnSpc>
                <a:spcPct val="150000"/>
              </a:lnSpc>
            </a:pPr>
            <a:r>
              <a:rPr lang="tr-TR" sz="4000" dirty="0" smtClean="0">
                <a:effectLst/>
              </a:rPr>
              <a:t>Korozif kimyasallarla </a:t>
            </a:r>
            <a:r>
              <a:rPr lang="tr-TR" sz="4000" dirty="0" smtClean="0">
                <a:effectLst/>
              </a:rPr>
              <a:t>temas</a:t>
            </a:r>
            <a:endParaRPr lang="tr-TR" sz="4000" dirty="0" smtClean="0">
              <a:effectLst/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 bwMode="auto"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NEDENLERİ</a:t>
            </a:r>
            <a:endParaRPr lang="tr-T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NEDENLERİ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sv-SE" sz="3600" dirty="0" smtClean="0">
                <a:effectLst/>
              </a:rPr>
              <a:t>Elektrik gar</a:t>
            </a:r>
            <a:r>
              <a:rPr lang="tr-TR" sz="3600" dirty="0" smtClean="0">
                <a:effectLst/>
              </a:rPr>
              <a:t>ç</a:t>
            </a:r>
            <a:r>
              <a:rPr lang="sv-SE" sz="3600" dirty="0" smtClean="0">
                <a:effectLst/>
              </a:rPr>
              <a:t>malar</a:t>
            </a:r>
            <a:r>
              <a:rPr lang="tr-TR" sz="3600" dirty="0" smtClean="0">
                <a:effectLst/>
              </a:rPr>
              <a:t>ı</a:t>
            </a:r>
            <a:r>
              <a:rPr lang="sv-SE" sz="3600" dirty="0" smtClean="0">
                <a:effectLst/>
              </a:rPr>
              <a:t> ve havagaz</a:t>
            </a:r>
            <a:r>
              <a:rPr lang="tr-TR" sz="3600" dirty="0" smtClean="0">
                <a:effectLst/>
              </a:rPr>
              <a:t>ı</a:t>
            </a:r>
            <a:r>
              <a:rPr lang="sv-SE" sz="3600" dirty="0" smtClean="0">
                <a:effectLst/>
              </a:rPr>
              <a:t> patlamala</a:t>
            </a:r>
            <a:r>
              <a:rPr lang="tr-TR" sz="3600" dirty="0" smtClean="0">
                <a:effectLst/>
              </a:rPr>
              <a:t>rı sonucu çıkan yangınlar</a:t>
            </a:r>
          </a:p>
          <a:p>
            <a:pPr algn="just">
              <a:lnSpc>
                <a:spcPct val="150000"/>
              </a:lnSpc>
            </a:pPr>
            <a:r>
              <a:rPr lang="tr-TR" sz="3600" dirty="0" smtClean="0">
                <a:effectLst/>
              </a:rPr>
              <a:t>Basınçlı islim tencerelerinin iyi kapanmaması sonucu basınç artması ile kapağının ani açılması, çevreye sıcak yemeklerin sıçraması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v-SE" sz="3600" dirty="0" smtClean="0">
                <a:effectLst/>
              </a:rPr>
              <a:t>Mutfakta kullan</a:t>
            </a:r>
            <a:r>
              <a:rPr lang="tr-TR" sz="3600" dirty="0" err="1" smtClean="0">
                <a:effectLst/>
              </a:rPr>
              <a:t>ıl</a:t>
            </a:r>
            <a:r>
              <a:rPr lang="sv-SE" sz="3600" dirty="0" smtClean="0">
                <a:effectLst/>
              </a:rPr>
              <a:t>an tencere ve pi</a:t>
            </a:r>
            <a:r>
              <a:rPr lang="tr-TR" sz="3600" dirty="0" smtClean="0">
                <a:effectLst/>
              </a:rPr>
              <a:t>ş</a:t>
            </a:r>
            <a:r>
              <a:rPr lang="sv-SE" sz="3600" dirty="0" smtClean="0">
                <a:effectLst/>
              </a:rPr>
              <a:t>irmede</a:t>
            </a:r>
          </a:p>
          <a:p>
            <a:pPr algn="just">
              <a:buNone/>
            </a:pPr>
            <a:r>
              <a:rPr lang="sv-SE" sz="3600" dirty="0" smtClean="0">
                <a:effectLst/>
              </a:rPr>
              <a:t>kullan</a:t>
            </a:r>
            <a:r>
              <a:rPr lang="tr-TR" sz="3600" dirty="0" err="1" smtClean="0">
                <a:effectLst/>
              </a:rPr>
              <a:t>ıl</a:t>
            </a:r>
            <a:r>
              <a:rPr lang="sv-SE" sz="3600" dirty="0" smtClean="0">
                <a:effectLst/>
              </a:rPr>
              <a:t>an</a:t>
            </a:r>
            <a:r>
              <a:rPr lang="tr-TR" sz="3600" dirty="0" smtClean="0">
                <a:effectLst/>
              </a:rPr>
              <a:t> diğer araçların tabanlarının geniş,</a:t>
            </a:r>
          </a:p>
          <a:p>
            <a:pPr algn="just">
              <a:buNone/>
            </a:pPr>
            <a:r>
              <a:rPr lang="tr-TR" sz="3600" dirty="0" smtClean="0">
                <a:effectLst/>
              </a:rPr>
              <a:t>kolay devrilmeyen, kulpları yanmayan ve</a:t>
            </a:r>
          </a:p>
          <a:p>
            <a:pPr algn="just">
              <a:buNone/>
            </a:pPr>
            <a:r>
              <a:rPr lang="tr-TR" sz="3600" dirty="0" smtClean="0">
                <a:effectLst/>
              </a:rPr>
              <a:t>erimeyen cinste olanları tercih edilmelidir.</a:t>
            </a:r>
          </a:p>
          <a:p>
            <a:pPr algn="just"/>
            <a:r>
              <a:rPr lang="tr-TR" sz="3600" dirty="0" smtClean="0">
                <a:effectLst/>
              </a:rPr>
              <a:t>Kuruluşun tüm havagazı / doğal gaz bağlantıları yılda en az iki kez kontrol edilmelidir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type="title"/>
          </p:nvPr>
        </p:nvSpPr>
        <p:spPr bwMode="auto"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tr-TR" sz="4000" dirty="0" smtClean="0">
                <a:solidFill>
                  <a:srgbClr val="FF0000"/>
                </a:solidFill>
                <a:latin typeface="+mn-lt"/>
              </a:rPr>
            </a:br>
            <a:r>
              <a:rPr lang="tr-TR" sz="4000" dirty="0" smtClean="0">
                <a:solidFill>
                  <a:srgbClr val="FF0000"/>
                </a:solidFill>
                <a:effectLst/>
                <a:latin typeface="+mn-lt"/>
              </a:rPr>
              <a:t>ÖNLEM </a:t>
            </a:r>
            <a:r>
              <a:rPr lang="tr-TR" sz="4000" dirty="0">
                <a:solidFill>
                  <a:srgbClr val="FF0000"/>
                </a:solidFill>
                <a:effectLst/>
                <a:latin typeface="+mn-lt"/>
              </a:rPr>
              <a:t>İÇİN ÖNERİLER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7931224" cy="514543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600" dirty="0" smtClean="0">
                <a:effectLst/>
              </a:rPr>
              <a:t>Çalışırken tesisat gerektiren diğer tüm ısıtıcı araçlarda gerekli teknik ve koruyucu önlemler alınmış olmalıdır.</a:t>
            </a:r>
          </a:p>
          <a:p>
            <a:pPr algn="just">
              <a:lnSpc>
                <a:spcPct val="150000"/>
              </a:lnSpc>
            </a:pPr>
            <a:r>
              <a:rPr lang="tr-TR" sz="3600" dirty="0" smtClean="0">
                <a:effectLst/>
              </a:rPr>
              <a:t>Ocaklar üzerinde saplı tencere ve tavalar uygun yerleştirilmelidir</a:t>
            </a:r>
            <a:r>
              <a:rPr lang="tr-TR" sz="3600" dirty="0" smtClean="0">
                <a:effectLst/>
              </a:rPr>
              <a:t>.</a:t>
            </a:r>
            <a:endParaRPr lang="tr-TR" sz="3600" dirty="0" smtClean="0"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600" dirty="0" smtClean="0">
                <a:effectLst/>
              </a:rPr>
              <a:t>Açık aydınlatma ve elektrik donanımlarından kaçınılmalı, hatlar, duylar ve elektriğe ait malzemeler elin yetişemeyeceği şekilde yerleştirilmeli ve dayanıklı malzemeden yapılmış olmalıdır</a:t>
            </a:r>
          </a:p>
          <a:p>
            <a:pPr algn="just">
              <a:lnSpc>
                <a:spcPct val="150000"/>
              </a:lnSpc>
            </a:pPr>
            <a:endParaRPr lang="tr-TR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sv-SE" sz="3400" dirty="0" smtClean="0"/>
              <a:t>S</a:t>
            </a:r>
            <a:r>
              <a:rPr lang="tr-TR" sz="3400" dirty="0" smtClean="0">
                <a:effectLst/>
              </a:rPr>
              <a:t>ı</a:t>
            </a:r>
            <a:r>
              <a:rPr lang="sv-SE" sz="3400" dirty="0" smtClean="0">
                <a:effectLst/>
              </a:rPr>
              <a:t>cak ara</a:t>
            </a:r>
            <a:r>
              <a:rPr lang="tr-TR" sz="3400" dirty="0" smtClean="0">
                <a:effectLst/>
              </a:rPr>
              <a:t>ç</a:t>
            </a:r>
            <a:r>
              <a:rPr lang="sv-SE" sz="3400" dirty="0" smtClean="0">
                <a:effectLst/>
              </a:rPr>
              <a:t> gere</a:t>
            </a:r>
            <a:r>
              <a:rPr lang="tr-TR" sz="3400" dirty="0" smtClean="0">
                <a:effectLst/>
              </a:rPr>
              <a:t>ç</a:t>
            </a:r>
            <a:r>
              <a:rPr lang="sv-SE" sz="3400" dirty="0" smtClean="0">
                <a:effectLst/>
              </a:rPr>
              <a:t>lerin ta</a:t>
            </a:r>
            <a:r>
              <a:rPr lang="tr-TR" sz="3400" dirty="0" err="1" smtClean="0">
                <a:effectLst/>
              </a:rPr>
              <a:t>şın</a:t>
            </a:r>
            <a:r>
              <a:rPr lang="sv-SE" sz="3400" dirty="0" smtClean="0">
                <a:effectLst/>
              </a:rPr>
              <a:t>masmda dikkatli</a:t>
            </a:r>
            <a:endParaRPr lang="tr-TR" sz="3400" dirty="0" smtClean="0">
              <a:effectLst/>
            </a:endParaRPr>
          </a:p>
          <a:p>
            <a:pPr algn="just">
              <a:lnSpc>
                <a:spcPct val="150000"/>
              </a:lnSpc>
              <a:buNone/>
            </a:pPr>
            <a:r>
              <a:rPr lang="tr-TR" sz="3400" dirty="0" smtClean="0">
                <a:effectLst/>
              </a:rPr>
              <a:t>   </a:t>
            </a:r>
            <a:r>
              <a:rPr lang="nb-NO" sz="3400" dirty="0" smtClean="0">
                <a:effectLst/>
              </a:rPr>
              <a:t>olunmal</a:t>
            </a:r>
            <a:r>
              <a:rPr lang="tr-TR" sz="3400" dirty="0" smtClean="0">
                <a:effectLst/>
              </a:rPr>
              <a:t>ı</a:t>
            </a:r>
            <a:r>
              <a:rPr lang="nb-NO" sz="3400" dirty="0" smtClean="0">
                <a:effectLst/>
              </a:rPr>
              <a:t>, yard</a:t>
            </a:r>
            <a:r>
              <a:rPr lang="tr-TR" sz="3400" dirty="0" smtClean="0">
                <a:effectLst/>
              </a:rPr>
              <a:t>ı</a:t>
            </a:r>
            <a:r>
              <a:rPr lang="nb-NO" sz="3400" dirty="0" smtClean="0">
                <a:effectLst/>
              </a:rPr>
              <a:t>m istenmeli, ta</a:t>
            </a:r>
            <a:r>
              <a:rPr lang="tr-TR" sz="3400" dirty="0" err="1" smtClean="0">
                <a:effectLst/>
              </a:rPr>
              <a:t>şıyıcı</a:t>
            </a:r>
            <a:r>
              <a:rPr lang="tr-TR" sz="3400" dirty="0" smtClean="0">
                <a:effectLst/>
              </a:rPr>
              <a:t> </a:t>
            </a:r>
            <a:r>
              <a:rPr lang="nb-NO" sz="3400" dirty="0" smtClean="0">
                <a:effectLst/>
              </a:rPr>
              <a:t>ara</a:t>
            </a:r>
            <a:r>
              <a:rPr lang="tr-TR" sz="3400" dirty="0" smtClean="0">
                <a:effectLst/>
              </a:rPr>
              <a:t>ç </a:t>
            </a:r>
            <a:r>
              <a:rPr lang="es-ES" sz="3400" dirty="0" smtClean="0">
                <a:effectLst/>
              </a:rPr>
              <a:t>kullan</a:t>
            </a:r>
            <a:r>
              <a:rPr lang="tr-TR" sz="3400" dirty="0" smtClean="0">
                <a:effectLst/>
              </a:rPr>
              <a:t>ı</a:t>
            </a:r>
            <a:r>
              <a:rPr lang="es-ES" sz="3400" dirty="0" smtClean="0">
                <a:effectLst/>
              </a:rPr>
              <a:t>lmal</a:t>
            </a:r>
            <a:r>
              <a:rPr lang="tr-TR" sz="3400" dirty="0" smtClean="0">
                <a:effectLst/>
              </a:rPr>
              <a:t>ı </a:t>
            </a:r>
            <a:r>
              <a:rPr lang="es-ES" sz="3400" dirty="0" smtClean="0">
                <a:effectLst/>
              </a:rPr>
              <a:t>ve el yakmayan tuta</a:t>
            </a:r>
            <a:r>
              <a:rPr lang="tr-TR" sz="3400" dirty="0" smtClean="0">
                <a:effectLst/>
              </a:rPr>
              <a:t>ç</a:t>
            </a:r>
            <a:r>
              <a:rPr lang="es-ES" sz="3400" dirty="0" smtClean="0">
                <a:effectLst/>
              </a:rPr>
              <a:t>lar</a:t>
            </a:r>
            <a:r>
              <a:rPr lang="tr-TR" sz="3400" dirty="0" smtClean="0">
                <a:effectLst/>
              </a:rPr>
              <a:t>l</a:t>
            </a:r>
            <a:r>
              <a:rPr lang="es-ES" sz="3400" dirty="0" smtClean="0">
                <a:effectLst/>
              </a:rPr>
              <a:t>a</a:t>
            </a:r>
            <a:r>
              <a:rPr lang="tr-TR" sz="3400" dirty="0" smtClean="0">
                <a:effectLst/>
              </a:rPr>
              <a:t> tutulmalıdır.</a:t>
            </a:r>
          </a:p>
          <a:p>
            <a:pPr algn="just">
              <a:lnSpc>
                <a:spcPct val="150000"/>
              </a:lnSpc>
            </a:pPr>
            <a:r>
              <a:rPr lang="tr-TR" sz="3400" dirty="0" smtClean="0">
                <a:effectLst/>
              </a:rPr>
              <a:t>Buharlı araçlarda buhar sızıntısı olup olmadığı, iyi çalışıp çalışmadığı kontrol edilmelidir</a:t>
            </a:r>
            <a:r>
              <a:rPr lang="tr-TR" sz="3400" dirty="0" smtClean="0">
                <a:effectLst/>
              </a:rPr>
              <a:t>.</a:t>
            </a:r>
            <a:endParaRPr lang="tr-TR" sz="3400" dirty="0" smtClean="0"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400" dirty="0" smtClean="0">
                <a:effectLst/>
              </a:rPr>
              <a:t>Kaynamakta olan tencerelerin kapakları karşi tarafa doğru açılmalıdır</a:t>
            </a:r>
            <a:r>
              <a:rPr lang="tr-TR" sz="3400" dirty="0" smtClean="0">
                <a:effectLst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3400" dirty="0" smtClean="0">
                <a:effectLst/>
              </a:rPr>
              <a:t>Kızartma yapılırken sulu yiyecek kızgın yağa atılmamalıdır, sıçrayan yağlar derhal temizlenmelidir, mümkünse bu iş yapılırken kolluk giyilmelidir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just">
              <a:buNone/>
            </a:pPr>
            <a:endParaRPr lang="tr-TR" dirty="0" smtClean="0">
              <a:effectLst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effectLst/>
              </a:rPr>
              <a:t>Gaz tüpleri kullanılıyorsa patlamaları önlemek için boş ve dolu tüpler ayrı yerlerde aklanmalı, devrilmelere karşı duvar veya gezici araçlara kelepçelenmeli, manometrelerinin doğruluğu kontrol edilmelidir.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effectLst/>
              </a:rPr>
              <a:t>Ocak ve fırınlar işleri biter bitmez kapatılmalı veya açık olup olmadıkları kontrol edilmelidir.</a:t>
            </a:r>
            <a:endParaRPr lang="tr-TR" dirty="0"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>
                <a:effectLst/>
              </a:rPr>
              <a:t>Yangın çıkmasına ve zehirlenmelere neden olur.</a:t>
            </a:r>
          </a:p>
          <a:p>
            <a:r>
              <a:rPr lang="tr-TR" dirty="0" smtClean="0"/>
              <a:t>• </a:t>
            </a:r>
            <a:r>
              <a:rPr lang="tr-TR" dirty="0" err="1" smtClean="0"/>
              <a:t>Dogalgaz</a:t>
            </a:r>
            <a:r>
              <a:rPr lang="tr-TR" dirty="0" smtClean="0"/>
              <a:t> sisteminin </a:t>
            </a:r>
            <a:r>
              <a:rPr lang="tr-TR" dirty="0" err="1" smtClean="0"/>
              <a:t>yetersizligi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 err="1" smtClean="0"/>
              <a:t>Dogalgaz</a:t>
            </a:r>
            <a:r>
              <a:rPr lang="tr-TR" dirty="0" smtClean="0"/>
              <a:t> </a:t>
            </a:r>
            <a:r>
              <a:rPr lang="tr-TR" dirty="0" err="1" smtClean="0"/>
              <a:t>musluklarmin</a:t>
            </a:r>
            <a:r>
              <a:rPr lang="tr-TR" dirty="0" smtClean="0"/>
              <a:t> </a:t>
            </a:r>
            <a:r>
              <a:rPr lang="tr-TR" dirty="0" err="1" smtClean="0"/>
              <a:t>agik</a:t>
            </a:r>
            <a:r>
              <a:rPr lang="tr-TR" dirty="0" smtClean="0"/>
              <a:t> </a:t>
            </a:r>
            <a:r>
              <a:rPr lang="tr-TR" dirty="0" err="1" smtClean="0"/>
              <a:t>unutulmasi</a:t>
            </a:r>
            <a:endParaRPr lang="tr-TR" dirty="0" smtClean="0"/>
          </a:p>
          <a:p>
            <a:pPr algn="just"/>
            <a:r>
              <a:rPr lang="tr-TR" dirty="0" smtClean="0">
                <a:effectLst/>
              </a:rPr>
              <a:t>Mutfakta çalışılan yerde havalandırmanın yetersiz olması</a:t>
            </a:r>
          </a:p>
          <a:p>
            <a:pPr algn="just"/>
            <a:r>
              <a:rPr lang="tr-TR" dirty="0" smtClean="0">
                <a:effectLst/>
              </a:rPr>
              <a:t>Doğalgaz musluklarının açık unutulması</a:t>
            </a:r>
          </a:p>
          <a:p>
            <a:pPr algn="just"/>
            <a:r>
              <a:rPr lang="tr-TR" dirty="0" smtClean="0">
                <a:effectLst/>
              </a:rPr>
              <a:t>Doğalgaz sisteminin yetersizliği</a:t>
            </a:r>
            <a:endParaRPr lang="tr-TR" dirty="0">
              <a:effectLst/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 bwMode="auto"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tr-TR" sz="4000" dirty="0" smtClean="0">
                <a:solidFill>
                  <a:srgbClr val="FF0000"/>
                </a:solidFill>
                <a:effectLst/>
              </a:rPr>
              <a:t>DOĞALGAZ PATLAMALARI VE</a:t>
            </a:r>
            <a:br>
              <a:rPr lang="tr-TR" sz="4000" dirty="0" smtClean="0">
                <a:solidFill>
                  <a:srgbClr val="FF0000"/>
                </a:solidFill>
                <a:effectLst/>
              </a:rPr>
            </a:br>
            <a:r>
              <a:rPr lang="tr-TR" sz="4000" dirty="0" smtClean="0">
                <a:solidFill>
                  <a:srgbClr val="FF0000"/>
                </a:solidFill>
                <a:effectLst/>
              </a:rPr>
              <a:t>ZEHİRLENMELER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3 Başlık"/>
          <p:cNvSpPr txBox="1">
            <a:spLocks/>
          </p:cNvSpPr>
          <p:nvPr/>
        </p:nvSpPr>
        <p:spPr bwMode="auto">
          <a:xfrm>
            <a:off x="467544" y="2204864"/>
            <a:ext cx="8229600" cy="1143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NEDENLERİ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392612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4000" b="1" dirty="0" smtClean="0">
                <a:effectLst/>
              </a:rPr>
              <a:t>   KAZALARININ NEDENLERİ</a:t>
            </a:r>
          </a:p>
          <a:p>
            <a:pPr algn="just">
              <a:defRPr/>
            </a:pPr>
            <a:endParaRPr lang="tr-TR" sz="4000" b="1" dirty="0" smtClean="0">
              <a:effectLst/>
            </a:endParaRPr>
          </a:p>
          <a:p>
            <a:pPr algn="just">
              <a:buFont typeface="Wingdings" pitchFamily="2" charset="2"/>
              <a:buNone/>
              <a:defRPr/>
            </a:pPr>
            <a:endParaRPr lang="tr-TR" sz="4000" b="1" dirty="0" smtClean="0">
              <a:effectLst/>
            </a:endParaRPr>
          </a:p>
          <a:p>
            <a:pPr algn="just">
              <a:buFont typeface="Wingdings" pitchFamily="2" charset="2"/>
              <a:buNone/>
              <a:defRPr/>
            </a:pPr>
            <a:r>
              <a:rPr lang="tr-TR" sz="4000" b="1" dirty="0" smtClean="0">
                <a:effectLst/>
              </a:rPr>
              <a:t>     KİŞİSEL              ÇEVRESEL</a:t>
            </a:r>
            <a:endParaRPr lang="tr-TR" sz="4000" b="1" dirty="0">
              <a:effectLst/>
            </a:endParaRPr>
          </a:p>
        </p:txBody>
      </p:sp>
      <p:sp>
        <p:nvSpPr>
          <p:cNvPr id="318467" name="8 Aşağı Ok"/>
          <p:cNvSpPr>
            <a:spLocks noChangeArrowheads="1"/>
          </p:cNvSpPr>
          <p:nvPr/>
        </p:nvSpPr>
        <p:spPr bwMode="auto">
          <a:xfrm>
            <a:off x="1835150" y="2420938"/>
            <a:ext cx="485775" cy="977900"/>
          </a:xfrm>
          <a:prstGeom prst="downArrow">
            <a:avLst>
              <a:gd name="adj1" fmla="val 50000"/>
              <a:gd name="adj2" fmla="val 4986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18468" name="9 Aşağı Ok"/>
          <p:cNvSpPr>
            <a:spLocks noChangeArrowheads="1"/>
          </p:cNvSpPr>
          <p:nvPr/>
        </p:nvSpPr>
        <p:spPr bwMode="auto">
          <a:xfrm>
            <a:off x="5940425" y="2492375"/>
            <a:ext cx="484188" cy="979488"/>
          </a:xfrm>
          <a:prstGeom prst="downArrow">
            <a:avLst>
              <a:gd name="adj1" fmla="val 50000"/>
              <a:gd name="adj2" fmla="val 5010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400" dirty="0" smtClean="0">
                <a:effectLst/>
              </a:rPr>
              <a:t>Ocaklarda tam bir yanmanın sağlanıp sağlanamadığı, herhangi bir sızıntının bulunup bulunmadığı sık sık kontrol edilmelidir.</a:t>
            </a:r>
          </a:p>
          <a:p>
            <a:pPr algn="just">
              <a:lnSpc>
                <a:spcPct val="150000"/>
              </a:lnSpc>
            </a:pPr>
            <a:r>
              <a:rPr lang="tr-TR" sz="3400" dirty="0" smtClean="0">
                <a:effectLst/>
              </a:rPr>
              <a:t>Bacalarda yeterli çekiş sağlanmalı, havalandırma yeterli </a:t>
            </a:r>
            <a:r>
              <a:rPr lang="tr-TR" sz="3400" dirty="0" smtClean="0">
                <a:effectLst/>
              </a:rPr>
              <a:t>olmalıdır</a:t>
            </a:r>
            <a:endParaRPr lang="tr-TR" sz="3400" dirty="0" smtClean="0">
              <a:effectLst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2211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tr-TR" sz="4000" dirty="0" smtClean="0">
                <a:solidFill>
                  <a:srgbClr val="FF0000"/>
                </a:solidFill>
                <a:latin typeface="+mn-lt"/>
              </a:rPr>
            </a:br>
            <a:r>
              <a:rPr lang="tr-TR" sz="4000" dirty="0" smtClean="0">
                <a:solidFill>
                  <a:srgbClr val="FF0000"/>
                </a:solidFill>
                <a:effectLst/>
                <a:latin typeface="+mn-lt"/>
              </a:rPr>
              <a:t>ÖNLEM </a:t>
            </a:r>
            <a:r>
              <a:rPr lang="tr-TR" sz="4000" dirty="0">
                <a:solidFill>
                  <a:srgbClr val="FF0000"/>
                </a:solidFill>
                <a:effectLst/>
                <a:latin typeface="+mn-lt"/>
              </a:rPr>
              <a:t>İÇİN ÖNERİLER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400" dirty="0" smtClean="0">
                <a:effectLst/>
              </a:rPr>
              <a:t>Herhangi bir gaz kokusu hissedildiğinde ateşle yaklaşılmamalı, derhal ortam havalandırılması sağlanmalıdır.</a:t>
            </a:r>
          </a:p>
          <a:p>
            <a:pPr algn="just">
              <a:lnSpc>
                <a:spcPct val="150000"/>
              </a:lnSpc>
            </a:pPr>
            <a:r>
              <a:rPr lang="sv-SE" sz="3400" dirty="0" smtClean="0">
                <a:effectLst/>
              </a:rPr>
              <a:t>Her i</a:t>
            </a:r>
            <a:r>
              <a:rPr lang="tr-TR" sz="3400" dirty="0" smtClean="0">
                <a:effectLst/>
              </a:rPr>
              <a:t>ş</a:t>
            </a:r>
            <a:r>
              <a:rPr lang="sv-SE" sz="3400" dirty="0" smtClean="0">
                <a:effectLst/>
              </a:rPr>
              <a:t> bitiminde ocaklar kapat</a:t>
            </a:r>
            <a:r>
              <a:rPr lang="tr-TR" sz="3400" dirty="0" smtClean="0">
                <a:effectLst/>
              </a:rPr>
              <a:t>ı</a:t>
            </a:r>
            <a:r>
              <a:rPr lang="sv-SE" sz="3400" dirty="0" smtClean="0">
                <a:effectLst/>
              </a:rPr>
              <a:t>lmal</a:t>
            </a:r>
            <a:r>
              <a:rPr lang="tr-TR" sz="3400" dirty="0" smtClean="0">
                <a:effectLst/>
              </a:rPr>
              <a:t>ı</a:t>
            </a:r>
            <a:r>
              <a:rPr lang="sv-SE" sz="3400" dirty="0" smtClean="0">
                <a:effectLst/>
              </a:rPr>
              <a:t> veya</a:t>
            </a:r>
            <a:r>
              <a:rPr lang="tr-TR" sz="3400" dirty="0" smtClean="0">
                <a:effectLst/>
              </a:rPr>
              <a:t> kapalı olup olmadıkları kontrol edilmelidir.</a:t>
            </a:r>
          </a:p>
          <a:p>
            <a:pPr>
              <a:lnSpc>
                <a:spcPct val="150000"/>
              </a:lnSpc>
            </a:pPr>
            <a:endParaRPr lang="tr-TR" sz="3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just"/>
            <a:r>
              <a:rPr lang="tr-TR" dirty="0" smtClean="0">
                <a:effectLst/>
              </a:rPr>
              <a:t>TBS alanlarında kesici ve sivri araçlardan oluşan kesilmeler kanama / kan kayıplarına yol açar</a:t>
            </a:r>
          </a:p>
          <a:p>
            <a:pPr algn="just">
              <a:buNone/>
            </a:pPr>
            <a:endParaRPr lang="tr-TR" dirty="0" smtClean="0">
              <a:effectLst/>
            </a:endParaRPr>
          </a:p>
          <a:p>
            <a:pPr algn="just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Bıçak vb. kesici araçların dikkatsizce gelişigüzel kullanılması</a:t>
            </a:r>
          </a:p>
          <a:p>
            <a:pPr algn="just"/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Kesici araçların uygun yapıda olmayışı ve 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venli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ğ</a:t>
            </a:r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ile ilgili 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donanımın olmaması veya kullanılmaması</a:t>
            </a:r>
          </a:p>
          <a:p>
            <a:pPr algn="just"/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Kesici araçlarla personelin şakalaşması,</a:t>
            </a:r>
          </a:p>
          <a:p>
            <a:pPr algn="just"/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Bıçak vb. kesici araçların elde sallanarak dolaşılması</a:t>
            </a:r>
            <a:endParaRPr lang="tr-T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3408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tr-TR" sz="4000" dirty="0" smtClean="0">
                <a:solidFill>
                  <a:srgbClr val="FF0000"/>
                </a:solidFill>
              </a:rPr>
              <a:t>KESİLMELER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3 Başlık"/>
          <p:cNvSpPr txBox="1">
            <a:spLocks/>
          </p:cNvSpPr>
          <p:nvPr/>
        </p:nvSpPr>
        <p:spPr bwMode="auto">
          <a:xfrm>
            <a:off x="611560" y="2060848"/>
            <a:ext cx="8229600" cy="64807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NEDENLERİ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9248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effectLst/>
              </a:rPr>
              <a:t>Kesici araçlarla gelişigüzel dolaşılmamalı, bıçaklar kılıfında taşınmalı</a:t>
            </a:r>
          </a:p>
          <a:p>
            <a:pPr algn="just">
              <a:lnSpc>
                <a:spcPct val="150000"/>
              </a:lnSpc>
            </a:pPr>
            <a:r>
              <a:rPr lang="it-IT" dirty="0" smtClean="0">
                <a:effectLst/>
              </a:rPr>
              <a:t>Su dolu lavabolara kesici </a:t>
            </a:r>
            <a:r>
              <a:rPr lang="tr-TR" dirty="0" smtClean="0">
                <a:effectLst/>
              </a:rPr>
              <a:t>araçlar atılmamalıdır.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effectLst/>
              </a:rPr>
              <a:t>Kesici araçlar kullanılırken mümkünse işe uygun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dirty="0" smtClean="0">
                <a:effectLst/>
              </a:rPr>
              <a:t>eldiven </a:t>
            </a:r>
            <a:r>
              <a:rPr lang="tr-TR" dirty="0" smtClean="0">
                <a:effectLst/>
              </a:rPr>
              <a:t>kullanılmalıdır</a:t>
            </a:r>
            <a:endParaRPr lang="tr-TR" dirty="0" smtClean="0">
              <a:effectLst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8229600" cy="72008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tr-TR" sz="4000" dirty="0" smtClean="0">
                <a:solidFill>
                  <a:srgbClr val="FF0000"/>
                </a:solidFill>
                <a:latin typeface="+mn-lt"/>
              </a:rPr>
            </a:br>
            <a:r>
              <a:rPr lang="tr-TR" sz="4000" dirty="0" smtClean="0">
                <a:solidFill>
                  <a:srgbClr val="FF0000"/>
                </a:solidFill>
                <a:effectLst/>
                <a:latin typeface="+mn-lt"/>
              </a:rPr>
              <a:t>ÖNLEM </a:t>
            </a:r>
            <a:r>
              <a:rPr lang="tr-TR" sz="4000" dirty="0">
                <a:solidFill>
                  <a:srgbClr val="FF0000"/>
                </a:solidFill>
                <a:effectLst/>
                <a:latin typeface="+mn-lt"/>
              </a:rPr>
              <a:t>İÇİN ÖNERİLER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1662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effectLst/>
              </a:rPr>
              <a:t>Kıyma makinesi kullanılırken tahta iticilerden yararlanılmalıdır</a:t>
            </a:r>
          </a:p>
          <a:p>
            <a:pPr algn="just">
              <a:lnSpc>
                <a:spcPct val="150000"/>
              </a:lnSpc>
            </a:pPr>
            <a:r>
              <a:rPr lang="nn-NO" dirty="0" smtClean="0">
                <a:effectLst/>
              </a:rPr>
              <a:t>K</a:t>
            </a:r>
            <a:r>
              <a:rPr lang="tr-TR" dirty="0" smtClean="0">
                <a:effectLst/>
              </a:rPr>
              <a:t>ı</a:t>
            </a:r>
            <a:r>
              <a:rPr lang="nn-NO" dirty="0" smtClean="0">
                <a:effectLst/>
              </a:rPr>
              <a:t>r</a:t>
            </a:r>
            <a:r>
              <a:rPr lang="tr-TR" dirty="0" smtClean="0">
                <a:effectLst/>
              </a:rPr>
              <a:t>ı</a:t>
            </a:r>
            <a:r>
              <a:rPr lang="nn-NO" dirty="0" smtClean="0">
                <a:effectLst/>
              </a:rPr>
              <a:t>k tabak veya bardaklar derhal</a:t>
            </a:r>
            <a:r>
              <a:rPr lang="tr-TR" dirty="0" smtClean="0">
                <a:effectLst/>
              </a:rPr>
              <a:t> ortadan kaldırılmalıdır.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effectLst/>
              </a:rPr>
              <a:t>Konserve açacakları kenarda tırnaklar bırakılmayacak şekilde keskin ve uygun yapıda olmalıdır.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just">
              <a:buNone/>
            </a:pPr>
            <a:r>
              <a:rPr lang="tr-TR" dirty="0" smtClean="0">
                <a:effectLst/>
              </a:rPr>
              <a:t>Yanma ve şoklara yol açar.</a:t>
            </a:r>
          </a:p>
          <a:p>
            <a:pPr algn="just">
              <a:buNone/>
            </a:pPr>
            <a:endParaRPr lang="tr-TR" dirty="0">
              <a:effectLst/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3408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r>
              <a:rPr lang="tr-TR" sz="4000" dirty="0" smtClean="0">
                <a:solidFill>
                  <a:srgbClr val="FF0000"/>
                </a:solidFill>
              </a:rPr>
              <a:t>ELEKTRİK ÇARPMALARI</a:t>
            </a:r>
            <a:endParaRPr lang="tr-TR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3 Başlık"/>
          <p:cNvSpPr txBox="1">
            <a:spLocks/>
          </p:cNvSpPr>
          <p:nvPr/>
        </p:nvSpPr>
        <p:spPr bwMode="auto">
          <a:xfrm>
            <a:off x="395536" y="1772816"/>
            <a:ext cx="8229600" cy="86409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NEDENLERİ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251520" y="2690336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tr-TR" sz="3600" dirty="0" smtClean="0">
                <a:solidFill>
                  <a:schemeClr val="tx1"/>
                </a:solidFill>
                <a:latin typeface="+mn-lt"/>
              </a:rPr>
              <a:t>Elektrikli araç veya tesisatla bilinçsizce oynanması</a:t>
            </a:r>
          </a:p>
          <a:p>
            <a:pPr algn="just">
              <a:buFont typeface="Wingdings" pitchFamily="2" charset="2"/>
              <a:buChar char="q"/>
            </a:pPr>
            <a:r>
              <a:rPr lang="tr-TR" sz="3600" dirty="0" smtClean="0">
                <a:solidFill>
                  <a:schemeClr val="tx1"/>
                </a:solidFill>
                <a:latin typeface="+mn-lt"/>
              </a:rPr>
              <a:t>Çıplak emniyetsiz prizlere fiş takılması</a:t>
            </a:r>
          </a:p>
          <a:p>
            <a:pPr algn="just">
              <a:buFont typeface="Wingdings" pitchFamily="2" charset="2"/>
              <a:buChar char="q"/>
            </a:pPr>
            <a:r>
              <a:rPr lang="tr-TR" sz="3600" dirty="0" smtClean="0">
                <a:solidFill>
                  <a:schemeClr val="tx1"/>
                </a:solidFill>
                <a:latin typeface="+mn-lt"/>
              </a:rPr>
              <a:t>Islak ellerle elektrikli araçlara dokunulması</a:t>
            </a:r>
          </a:p>
          <a:p>
            <a:pPr algn="just">
              <a:buFont typeface="Wingdings" pitchFamily="2" charset="2"/>
              <a:buChar char="q"/>
            </a:pPr>
            <a:r>
              <a:rPr lang="tr-TR" sz="3600" dirty="0" smtClean="0">
                <a:solidFill>
                  <a:schemeClr val="tx1"/>
                </a:solidFill>
                <a:latin typeface="+mn-lt"/>
              </a:rPr>
              <a:t>Elektrik tesisatının kontrolsüz ve yetersiz oluşu</a:t>
            </a:r>
            <a:endParaRPr lang="tr-TR" sz="36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507288" cy="428133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effectLst/>
              </a:rPr>
              <a:t>Elektrik tesisatı ile ilgili yönetmeliğe uygun olmalıdır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effectLst/>
              </a:rPr>
              <a:t>Elektrikli araçlar kullanılırken eller ıslak olmamalı, mümkünse kauçuk eldiven kullanılmalıdır.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effectLst/>
              </a:rPr>
              <a:t>Elektrikli araçların toprak hattı </a:t>
            </a:r>
            <a:r>
              <a:rPr lang="tr-TR" dirty="0" smtClean="0">
                <a:effectLst/>
              </a:rPr>
              <a:t>olmalıdır</a:t>
            </a:r>
            <a:endParaRPr lang="tr-TR" dirty="0" smtClean="0">
              <a:effectLst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type="title"/>
          </p:nvPr>
        </p:nvSpPr>
        <p:spPr bwMode="auto"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tr-TR" sz="4000" dirty="0" smtClean="0">
                <a:solidFill>
                  <a:srgbClr val="FF0000"/>
                </a:solidFill>
                <a:latin typeface="+mn-lt"/>
              </a:rPr>
            </a:br>
            <a:r>
              <a:rPr lang="tr-TR" sz="4000" dirty="0" smtClean="0">
                <a:solidFill>
                  <a:srgbClr val="FF0000"/>
                </a:solidFill>
                <a:effectLst/>
                <a:latin typeface="+mn-lt"/>
              </a:rPr>
              <a:t>ÖNLEM </a:t>
            </a:r>
            <a:r>
              <a:rPr lang="tr-TR" sz="4000" dirty="0">
                <a:solidFill>
                  <a:srgbClr val="FF0000"/>
                </a:solidFill>
                <a:effectLst/>
                <a:latin typeface="+mn-lt"/>
              </a:rPr>
              <a:t>İÇİN ÖNERİLER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600" dirty="0" smtClean="0">
                <a:effectLst/>
              </a:rPr>
              <a:t>Her kullanımdan sonra veya aracın </a:t>
            </a:r>
            <a:r>
              <a:rPr lang="pt-BR" sz="3600" dirty="0" smtClean="0">
                <a:effectLst/>
              </a:rPr>
              <a:t>temizliginden </a:t>
            </a:r>
            <a:r>
              <a:rPr lang="tr-TR" sz="3600" dirty="0" smtClean="0">
                <a:effectLst/>
              </a:rPr>
              <a:t>ö</a:t>
            </a:r>
            <a:r>
              <a:rPr lang="pt-BR" sz="3600" dirty="0" smtClean="0">
                <a:effectLst/>
              </a:rPr>
              <a:t>nce ara</a:t>
            </a:r>
            <a:r>
              <a:rPr lang="tr-TR" sz="3600" dirty="0" smtClean="0">
                <a:effectLst/>
              </a:rPr>
              <a:t>cın</a:t>
            </a:r>
            <a:r>
              <a:rPr lang="pt-BR" sz="3600" dirty="0" smtClean="0">
                <a:effectLst/>
              </a:rPr>
              <a:t> </a:t>
            </a:r>
            <a:r>
              <a:rPr lang="tr-TR" sz="3600" dirty="0" smtClean="0">
                <a:effectLst/>
              </a:rPr>
              <a:t>fişi mutlaka çekilmelidir.</a:t>
            </a:r>
          </a:p>
          <a:p>
            <a:pPr algn="just">
              <a:lnSpc>
                <a:spcPct val="150000"/>
              </a:lnSpc>
            </a:pPr>
            <a:r>
              <a:rPr lang="it-IT" sz="3600" dirty="0" smtClean="0">
                <a:effectLst/>
              </a:rPr>
              <a:t>Gezici elektrikli ara</a:t>
            </a:r>
            <a:r>
              <a:rPr lang="tr-TR" sz="3600" dirty="0" smtClean="0">
                <a:effectLst/>
              </a:rPr>
              <a:t>ç</a:t>
            </a:r>
            <a:r>
              <a:rPr lang="it-IT" sz="3600" dirty="0" smtClean="0">
                <a:effectLst/>
              </a:rPr>
              <a:t>lar</a:t>
            </a:r>
            <a:r>
              <a:rPr lang="tr-TR" sz="3600" dirty="0" smtClean="0">
                <a:effectLst/>
              </a:rPr>
              <a:t>ı</a:t>
            </a:r>
            <a:r>
              <a:rPr lang="it-IT" sz="3600" dirty="0" smtClean="0">
                <a:effectLst/>
              </a:rPr>
              <a:t>n kordonlar</a:t>
            </a:r>
            <a:r>
              <a:rPr lang="tr-TR" sz="3600" dirty="0" smtClean="0">
                <a:effectLst/>
              </a:rPr>
              <a:t>ı</a:t>
            </a:r>
            <a:r>
              <a:rPr lang="it-IT" sz="3600" dirty="0" smtClean="0">
                <a:effectLst/>
              </a:rPr>
              <a:t> d</a:t>
            </a:r>
            <a:r>
              <a:rPr lang="tr-TR" sz="3600" dirty="0" smtClean="0">
                <a:effectLst/>
              </a:rPr>
              <a:t>ış etkilere karşı dayanıklı olmalıdır.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YÖNETİCİNİN YÜKÜMLÜLÜKLERİ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smtClean="0"/>
              <a:t>TB alanlar</a:t>
            </a:r>
            <a:r>
              <a:rPr lang="tr-TR" dirty="0" err="1" smtClean="0"/>
              <a:t>ın</a:t>
            </a:r>
            <a:r>
              <a:rPr lang="nn-NO" dirty="0" smtClean="0"/>
              <a:t>da gerekli ki</a:t>
            </a:r>
            <a:r>
              <a:rPr lang="tr-TR" dirty="0" smtClean="0"/>
              <a:t>ş</a:t>
            </a:r>
            <a:r>
              <a:rPr lang="nn-NO" dirty="0" smtClean="0"/>
              <a:t>isel ve </a:t>
            </a:r>
            <a:r>
              <a:rPr lang="tr-TR" dirty="0" smtClean="0"/>
              <a:t>ç</a:t>
            </a:r>
            <a:r>
              <a:rPr lang="nn-NO" dirty="0" smtClean="0"/>
              <a:t>evresel</a:t>
            </a:r>
            <a:r>
              <a:rPr lang="tr-TR" dirty="0" smtClean="0"/>
              <a:t> koruyucu iş güvenliği önlemlerini almak</a:t>
            </a:r>
          </a:p>
          <a:p>
            <a:r>
              <a:rPr lang="tr-TR" dirty="0" smtClean="0"/>
              <a:t>Güvenli çalışma ortamlarının sürekliliğini sağlamak</a:t>
            </a:r>
          </a:p>
          <a:p>
            <a:r>
              <a:rPr lang="tr-TR" dirty="0" smtClean="0"/>
              <a:t>İş güvenliği yönünden personelin eğitimini sağlamak</a:t>
            </a:r>
          </a:p>
          <a:p>
            <a:r>
              <a:rPr lang="tr-TR" dirty="0" smtClean="0"/>
              <a:t>Gerekli ilk yardım ekibi ve malzemelerini sağlama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00CC66"/>
                </a:solidFill>
                <a:effectLst/>
              </a:rPr>
              <a:t>KİŞİSEL NEDENLER</a:t>
            </a:r>
            <a:br>
              <a:rPr lang="tr-TR" dirty="0" smtClean="0">
                <a:solidFill>
                  <a:srgbClr val="00CC66"/>
                </a:solidFill>
                <a:effectLst/>
              </a:rPr>
            </a:br>
            <a:endParaRPr lang="tr-TR" dirty="0">
              <a:solidFill>
                <a:srgbClr val="00CC66"/>
              </a:solidFill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>
                <a:effectLst/>
              </a:rPr>
              <a:t>Psikolojik nedenler</a:t>
            </a:r>
          </a:p>
          <a:p>
            <a:pPr algn="just">
              <a:defRPr/>
            </a:pPr>
            <a:r>
              <a:rPr lang="tr-TR" sz="3600" dirty="0" smtClean="0">
                <a:effectLst/>
              </a:rPr>
              <a:t>Korku, heyecan, üzüntü, unutkanlık, sinirlilik, bunalım vb.</a:t>
            </a:r>
          </a:p>
          <a:p>
            <a:pPr algn="just">
              <a:defRPr/>
            </a:pPr>
            <a:r>
              <a:rPr lang="tr-TR" sz="3600" dirty="0" smtClean="0">
                <a:effectLst/>
              </a:rPr>
              <a:t> İnsanların kaza olasılığının az olduğuna inanması</a:t>
            </a:r>
          </a:p>
          <a:p>
            <a:pPr algn="just">
              <a:defRPr/>
            </a:pPr>
            <a:r>
              <a:rPr lang="tr-TR" sz="3600" dirty="0" smtClean="0">
                <a:effectLst/>
              </a:rPr>
              <a:t> İnsanların kazaların kendilerine değil,</a:t>
            </a:r>
          </a:p>
          <a:p>
            <a:pPr algn="just">
              <a:defRPr/>
            </a:pPr>
            <a:r>
              <a:rPr lang="tr-TR" sz="3600" dirty="0" smtClean="0">
                <a:effectLst/>
              </a:rPr>
              <a:t>Daima başkaların başına geleceği inancı</a:t>
            </a:r>
            <a:endParaRPr lang="tr-TR" sz="3600" dirty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just">
              <a:defRPr/>
            </a:pPr>
            <a:r>
              <a:rPr lang="tr-TR" sz="4000" dirty="0" smtClean="0">
                <a:effectLst/>
              </a:rPr>
              <a:t>Aceleci ve dikkatsiz davranmak</a:t>
            </a:r>
          </a:p>
          <a:p>
            <a:pPr algn="just">
              <a:defRPr/>
            </a:pPr>
            <a:r>
              <a:rPr lang="tr-TR" sz="4000" dirty="0" smtClean="0">
                <a:effectLst/>
              </a:rPr>
              <a:t> Karar vermede yanılmalar</a:t>
            </a:r>
          </a:p>
          <a:p>
            <a:pPr algn="just">
              <a:defRPr/>
            </a:pPr>
            <a:r>
              <a:rPr lang="tr-TR" sz="4000" dirty="0" smtClean="0">
                <a:effectLst/>
              </a:rPr>
              <a:t>Tehlikenin zamanında anlaşılamaması</a:t>
            </a:r>
          </a:p>
          <a:p>
            <a:pPr algn="just">
              <a:defRPr/>
            </a:pPr>
            <a:r>
              <a:rPr lang="tr-TR" sz="4000" dirty="0" smtClean="0">
                <a:effectLst/>
              </a:rPr>
              <a:t>Duygusal dengesizlik halleri</a:t>
            </a:r>
          </a:p>
          <a:p>
            <a:pPr algn="just">
              <a:defRPr/>
            </a:pPr>
            <a:r>
              <a:rPr lang="tr-TR" sz="4000" dirty="0" smtClean="0">
                <a:effectLst/>
              </a:rPr>
              <a:t>Yanlış beslenme uygulamaları</a:t>
            </a:r>
            <a:endParaRPr lang="tr-TR" sz="4000" dirty="0"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4213" y="692150"/>
            <a:ext cx="7632700" cy="5434013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>
                <a:effectLst/>
              </a:rPr>
              <a:t>Göz / görme bozuklukları</a:t>
            </a:r>
          </a:p>
          <a:p>
            <a:pPr algn="just">
              <a:defRPr/>
            </a:pPr>
            <a:r>
              <a:rPr lang="es-ES" sz="3600" dirty="0" smtClean="0">
                <a:effectLst/>
              </a:rPr>
              <a:t>Ya</a:t>
            </a:r>
            <a:r>
              <a:rPr lang="tr-TR" sz="3600" dirty="0" smtClean="0">
                <a:effectLst/>
              </a:rPr>
              <a:t>ş</a:t>
            </a:r>
            <a:r>
              <a:rPr lang="es-ES" sz="3600" dirty="0" smtClean="0">
                <a:effectLst/>
              </a:rPr>
              <a:t> fakt</a:t>
            </a:r>
            <a:r>
              <a:rPr lang="tr-TR" sz="3600" dirty="0" smtClean="0">
                <a:effectLst/>
              </a:rPr>
              <a:t>ö</a:t>
            </a:r>
            <a:r>
              <a:rPr lang="es-ES" sz="3600" dirty="0" smtClean="0">
                <a:effectLst/>
              </a:rPr>
              <a:t>r</a:t>
            </a:r>
            <a:r>
              <a:rPr lang="tr-TR" sz="3600" dirty="0" smtClean="0">
                <a:effectLst/>
              </a:rPr>
              <a:t>ü</a:t>
            </a:r>
            <a:endParaRPr lang="es-ES" sz="3600" dirty="0" smtClean="0">
              <a:effectLst/>
            </a:endParaRPr>
          </a:p>
          <a:p>
            <a:pPr algn="just">
              <a:defRPr/>
            </a:pPr>
            <a:r>
              <a:rPr lang="pl-PL" sz="3600" dirty="0" smtClean="0">
                <a:effectLst/>
              </a:rPr>
              <a:t>Yorgunluk ve uykusuzluk</a:t>
            </a:r>
            <a:endParaRPr lang="tr-TR" sz="3600" dirty="0" smtClean="0">
              <a:effectLst/>
            </a:endParaRPr>
          </a:p>
          <a:p>
            <a:pPr algn="just">
              <a:defRPr/>
            </a:pPr>
            <a:r>
              <a:rPr lang="tr-TR" sz="3600" dirty="0" smtClean="0">
                <a:effectLst/>
              </a:rPr>
              <a:t>Çeşitli akut hastalıklar</a:t>
            </a:r>
          </a:p>
          <a:p>
            <a:pPr algn="just">
              <a:defRPr/>
            </a:pPr>
            <a:r>
              <a:rPr lang="es-ES" sz="3600" dirty="0" smtClean="0">
                <a:effectLst/>
              </a:rPr>
              <a:t>Alkol, sigara, uyu</a:t>
            </a:r>
            <a:r>
              <a:rPr lang="tr-TR" sz="3600" dirty="0" smtClean="0">
                <a:effectLst/>
              </a:rPr>
              <a:t>ş</a:t>
            </a:r>
            <a:r>
              <a:rPr lang="es-ES" sz="3600" dirty="0" smtClean="0">
                <a:effectLst/>
              </a:rPr>
              <a:t>turucu, sakinle</a:t>
            </a:r>
            <a:r>
              <a:rPr lang="tr-TR" sz="3600" dirty="0" smtClean="0">
                <a:effectLst/>
              </a:rPr>
              <a:t>ş</a:t>
            </a:r>
            <a:r>
              <a:rPr lang="es-ES" sz="3600" dirty="0" smtClean="0">
                <a:effectLst/>
              </a:rPr>
              <a:t>tirici</a:t>
            </a:r>
            <a:r>
              <a:rPr lang="tr-TR" sz="3600" dirty="0" smtClean="0">
                <a:effectLst/>
              </a:rPr>
              <a:t> ilaçlar vb.</a:t>
            </a:r>
          </a:p>
          <a:p>
            <a:pPr algn="just">
              <a:defRPr/>
            </a:pPr>
            <a:r>
              <a:rPr lang="it-IT" sz="3600" dirty="0" smtClean="0">
                <a:effectLst/>
              </a:rPr>
              <a:t>E </a:t>
            </a:r>
            <a:r>
              <a:rPr lang="tr-TR" sz="3600" dirty="0" smtClean="0">
                <a:effectLst/>
              </a:rPr>
              <a:t>ğ</a:t>
            </a:r>
            <a:r>
              <a:rPr lang="it-IT" sz="3600" dirty="0" smtClean="0">
                <a:effectLst/>
              </a:rPr>
              <a:t>itim bi</a:t>
            </a:r>
            <a:r>
              <a:rPr lang="tr-TR" sz="3600" dirty="0" smtClean="0">
                <a:effectLst/>
              </a:rPr>
              <a:t>l</a:t>
            </a:r>
            <a:r>
              <a:rPr lang="it-IT" sz="3600" dirty="0" smtClean="0">
                <a:effectLst/>
              </a:rPr>
              <a:t>gi ve beceri eksikli</a:t>
            </a:r>
            <a:r>
              <a:rPr lang="tr-TR" sz="3600" dirty="0" smtClean="0">
                <a:effectLst/>
              </a:rPr>
              <a:t>ğ</a:t>
            </a:r>
            <a:r>
              <a:rPr lang="it-IT" sz="3600" dirty="0" smtClean="0">
                <a:effectLst/>
              </a:rPr>
              <a:t>i</a:t>
            </a:r>
            <a:endParaRPr lang="tr-TR" sz="3600" dirty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just">
              <a:defRPr/>
            </a:pP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 </a:t>
            </a:r>
            <a:r>
              <a:rPr lang="tr-TR" sz="3200" dirty="0" smtClean="0">
                <a:solidFill>
                  <a:srgbClr val="00CC66"/>
                </a:solidFill>
                <a:effectLst/>
              </a:rPr>
              <a:t>KAZA TİPLERİ VE ÖNLEME YOLLARI</a:t>
            </a:r>
            <a:endParaRPr lang="tr-TR" sz="3200" dirty="0">
              <a:solidFill>
                <a:srgbClr val="00CC66"/>
              </a:solidFill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97152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tr-TR" dirty="0" smtClean="0"/>
          </a:p>
          <a:p>
            <a:pPr algn="just">
              <a:defRPr/>
            </a:pPr>
            <a:r>
              <a:rPr lang="tr-TR" dirty="0" smtClean="0">
                <a:effectLst/>
              </a:rPr>
              <a:t>Kırık, çıkık ve travmalara neden olabilir.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 algn="just"/>
            <a:r>
              <a:rPr lang="tr-TR" dirty="0" smtClean="0">
                <a:effectLst/>
              </a:rPr>
              <a:t>Yerlerin kaygan hale gelmesi</a:t>
            </a:r>
          </a:p>
          <a:p>
            <a:pPr algn="just"/>
            <a:r>
              <a:rPr lang="tr-TR" dirty="0" smtClean="0">
                <a:effectLst/>
              </a:rPr>
              <a:t>Yer zemininin kaygan malzemeden yapılmış olması</a:t>
            </a:r>
          </a:p>
          <a:p>
            <a:pPr algn="just"/>
            <a:r>
              <a:rPr lang="tr-TR" dirty="0" smtClean="0">
                <a:effectLst/>
              </a:rPr>
              <a:t>Araç-gereçlerin mutfak içinde gelişigüzel</a:t>
            </a:r>
          </a:p>
          <a:p>
            <a:pPr algn="just">
              <a:buNone/>
            </a:pPr>
            <a:r>
              <a:rPr lang="tr-TR" dirty="0" smtClean="0">
                <a:effectLst/>
              </a:rPr>
              <a:t>    yerleştirilmesi</a:t>
            </a:r>
          </a:p>
        </p:txBody>
      </p:sp>
      <p:sp>
        <p:nvSpPr>
          <p:cNvPr id="4" name="3 Yuvarlatılmış Dikdörtgen"/>
          <p:cNvSpPr/>
          <p:nvPr/>
        </p:nvSpPr>
        <p:spPr bwMode="auto">
          <a:xfrm>
            <a:off x="1476375" y="1341438"/>
            <a:ext cx="5399088" cy="79216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DÜŞMELER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5" name="4 Yuvarlatılmış Dikdörtgen"/>
          <p:cNvSpPr/>
          <p:nvPr/>
        </p:nvSpPr>
        <p:spPr bwMode="auto">
          <a:xfrm>
            <a:off x="1331913" y="2924175"/>
            <a:ext cx="6192837" cy="936625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NEDENLERİ</a:t>
            </a:r>
            <a:endParaRPr lang="tr-T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7715200" cy="5145435"/>
          </a:xfrm>
        </p:spPr>
        <p:txBody>
          <a:bodyPr/>
          <a:lstStyle/>
          <a:p>
            <a:pPr algn="just"/>
            <a:r>
              <a:rPr lang="pt-BR" sz="4000" dirty="0" smtClean="0">
                <a:effectLst/>
              </a:rPr>
              <a:t>A</a:t>
            </a:r>
            <a:r>
              <a:rPr lang="tr-TR" sz="4000" dirty="0" err="1" smtClean="0">
                <a:effectLst/>
              </a:rPr>
              <a:t>ğır</a:t>
            </a:r>
            <a:r>
              <a:rPr lang="tr-TR" sz="4000" dirty="0" smtClean="0">
                <a:effectLst/>
              </a:rPr>
              <a:t> </a:t>
            </a:r>
            <a:r>
              <a:rPr lang="pt-BR" sz="4000" dirty="0" smtClean="0">
                <a:effectLst/>
              </a:rPr>
              <a:t>y</a:t>
            </a:r>
            <a:r>
              <a:rPr lang="tr-TR" sz="4000" dirty="0" smtClean="0">
                <a:effectLst/>
              </a:rPr>
              <a:t>ü</a:t>
            </a:r>
            <a:r>
              <a:rPr lang="pt-BR" sz="4000" dirty="0" smtClean="0">
                <a:effectLst/>
              </a:rPr>
              <a:t>k ta</a:t>
            </a:r>
            <a:r>
              <a:rPr lang="tr-TR" sz="4000" dirty="0" err="1" smtClean="0">
                <a:effectLst/>
              </a:rPr>
              <a:t>şı</a:t>
            </a:r>
            <a:r>
              <a:rPr lang="pt-BR" sz="4000" dirty="0" smtClean="0">
                <a:effectLst/>
              </a:rPr>
              <a:t>ma ve bunun y</a:t>
            </a:r>
            <a:r>
              <a:rPr lang="tr-TR" sz="4000" dirty="0" smtClean="0">
                <a:effectLst/>
              </a:rPr>
              <a:t>ö</a:t>
            </a:r>
            <a:r>
              <a:rPr lang="pt-BR" sz="4000" dirty="0" smtClean="0">
                <a:effectLst/>
              </a:rPr>
              <a:t>ntem</a:t>
            </a:r>
            <a:r>
              <a:rPr lang="tr-TR" sz="4000" dirty="0" smtClean="0">
                <a:effectLst/>
              </a:rPr>
              <a:t>i</a:t>
            </a:r>
            <a:r>
              <a:rPr lang="pt-BR" sz="4000" dirty="0" smtClean="0">
                <a:effectLst/>
              </a:rPr>
              <a:t>  ne uygun</a:t>
            </a:r>
            <a:r>
              <a:rPr lang="tr-TR" sz="4000" dirty="0" smtClean="0">
                <a:effectLst/>
              </a:rPr>
              <a:t> yapılmayışı</a:t>
            </a:r>
          </a:p>
          <a:p>
            <a:pPr algn="just"/>
            <a:r>
              <a:rPr lang="tr-TR" sz="4000" dirty="0" smtClean="0">
                <a:effectLst/>
              </a:rPr>
              <a:t>Yetersiz aydınlatma</a:t>
            </a:r>
          </a:p>
          <a:p>
            <a:pPr algn="just"/>
            <a:r>
              <a:rPr lang="tr-TR" sz="4000" dirty="0" smtClean="0">
                <a:effectLst/>
              </a:rPr>
              <a:t>İş ayakkabılarının uygun olmayışı</a:t>
            </a:r>
            <a:endParaRPr lang="tr-TR" sz="4000" dirty="0"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4000" dirty="0" smtClean="0">
                <a:effectLst/>
              </a:rPr>
              <a:t>Zemin uygun malzemeden yapılmış olmalıdır.</a:t>
            </a:r>
          </a:p>
          <a:p>
            <a:pPr algn="just"/>
            <a:r>
              <a:rPr lang="pl-PL" sz="4000" dirty="0" smtClean="0">
                <a:effectLst/>
              </a:rPr>
              <a:t>Zemine bir </a:t>
            </a:r>
            <a:r>
              <a:rPr lang="tr-TR" sz="4000" dirty="0" smtClean="0">
                <a:effectLst/>
              </a:rPr>
              <a:t>ş</a:t>
            </a:r>
            <a:r>
              <a:rPr lang="pl-PL" sz="4000" dirty="0" smtClean="0">
                <a:effectLst/>
              </a:rPr>
              <a:t>ey </a:t>
            </a:r>
            <a:r>
              <a:rPr lang="tr-TR" sz="4000" dirty="0" smtClean="0">
                <a:effectLst/>
              </a:rPr>
              <a:t>dökülür dökülmez </a:t>
            </a:r>
            <a:r>
              <a:rPr lang="pl-PL" sz="4000" dirty="0" smtClean="0">
                <a:effectLst/>
              </a:rPr>
              <a:t>veya her</a:t>
            </a:r>
            <a:r>
              <a:rPr lang="tr-TR" sz="4000" dirty="0" smtClean="0">
                <a:effectLst/>
              </a:rPr>
              <a:t> </a:t>
            </a:r>
            <a:r>
              <a:rPr lang="pt-BR" sz="4000" dirty="0" smtClean="0">
                <a:effectLst/>
              </a:rPr>
              <a:t>i</a:t>
            </a:r>
            <a:r>
              <a:rPr lang="tr-TR" sz="4000" dirty="0" smtClean="0">
                <a:effectLst/>
              </a:rPr>
              <a:t>ş</a:t>
            </a:r>
            <a:r>
              <a:rPr lang="pt-BR" sz="4000" dirty="0" smtClean="0">
                <a:effectLst/>
              </a:rPr>
              <a:t> bitiminde temizlenmelidir</a:t>
            </a:r>
            <a:r>
              <a:rPr lang="tr-TR" sz="4000" dirty="0" smtClean="0">
                <a:effectLst/>
              </a:rPr>
              <a:t>.</a:t>
            </a:r>
          </a:p>
          <a:p>
            <a:pPr algn="just"/>
            <a:r>
              <a:rPr lang="tr-TR" sz="4000" dirty="0" smtClean="0">
                <a:effectLst/>
              </a:rPr>
              <a:t>Araç-gereçler iş biter bitmez hemen yerlerine kaldırılmalıdır.</a:t>
            </a:r>
          </a:p>
          <a:p>
            <a:pPr algn="just"/>
            <a:endParaRPr lang="tr-TR" sz="4000" dirty="0" smtClean="0">
              <a:effectLst/>
            </a:endParaRPr>
          </a:p>
          <a:p>
            <a:pPr algn="just"/>
            <a:endParaRPr lang="tr-TR" sz="4000" dirty="0">
              <a:effectLst/>
            </a:endParaRPr>
          </a:p>
        </p:txBody>
      </p:sp>
      <p:sp>
        <p:nvSpPr>
          <p:cNvPr id="6" name="3 İçerik Yer Tutucusu"/>
          <p:cNvSpPr>
            <a:spLocks noGrp="1"/>
          </p:cNvSpPr>
          <p:nvPr>
            <p:ph type="title"/>
          </p:nvPr>
        </p:nvSpPr>
        <p:spPr bwMode="auto">
          <a:xfrm>
            <a:off x="457200" y="548680"/>
            <a:ext cx="8229600" cy="86895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4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tr-TR" sz="4000" dirty="0" smtClean="0">
                <a:solidFill>
                  <a:srgbClr val="FF0000"/>
                </a:solidFill>
                <a:latin typeface="+mn-lt"/>
              </a:rPr>
            </a:br>
            <a:r>
              <a:rPr lang="tr-TR" sz="4000" dirty="0" smtClean="0">
                <a:solidFill>
                  <a:srgbClr val="FF0000"/>
                </a:solidFill>
                <a:effectLst/>
                <a:latin typeface="+mn-lt"/>
              </a:rPr>
              <a:t>ÖNLEM </a:t>
            </a:r>
            <a:r>
              <a:rPr lang="tr-TR" sz="4000" dirty="0">
                <a:solidFill>
                  <a:srgbClr val="FF0000"/>
                </a:solidFill>
                <a:effectLst/>
                <a:latin typeface="+mn-lt"/>
              </a:rPr>
              <a:t>İÇİN ÖNERİLER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7787208" cy="5361459"/>
          </a:xfrm>
        </p:spPr>
        <p:txBody>
          <a:bodyPr/>
          <a:lstStyle/>
          <a:p>
            <a:pPr algn="just"/>
            <a:r>
              <a:rPr lang="tr-TR" sz="4000" dirty="0" smtClean="0">
                <a:effectLst/>
              </a:rPr>
              <a:t>Çalışanlar ağır yük taşırken yardım istemelidir.</a:t>
            </a:r>
          </a:p>
          <a:p>
            <a:pPr algn="just"/>
            <a:r>
              <a:rPr lang="tr-TR" sz="4000" dirty="0" smtClean="0">
                <a:effectLst/>
              </a:rPr>
              <a:t>Yüksek yerlere ulaşmak için sağlam merdiven kullanılmalıdır.</a:t>
            </a:r>
            <a:endParaRPr lang="tr-TR" sz="4000" dirty="0"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re">
  <a:themeElements>
    <a:clrScheme name="Der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Der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CC66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CC66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r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r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5155</TotalTime>
  <Words>783</Words>
  <Application>Microsoft Office PowerPoint</Application>
  <PresentationFormat>Ekran Gösterisi (4:3)</PresentationFormat>
  <Paragraphs>121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Dere</vt:lpstr>
      <vt:lpstr>Slayt 1</vt:lpstr>
      <vt:lpstr>Slayt 2</vt:lpstr>
      <vt:lpstr> KİŞİSEL NEDENLER </vt:lpstr>
      <vt:lpstr>Slayt 4</vt:lpstr>
      <vt:lpstr>Slayt 5</vt:lpstr>
      <vt:lpstr>  KAZA TİPLERİ VE ÖNLEME YOLLARI</vt:lpstr>
      <vt:lpstr>Slayt 7</vt:lpstr>
      <vt:lpstr> ÖNLEM İÇİN ÖNERİLER </vt:lpstr>
      <vt:lpstr>Slayt 9</vt:lpstr>
      <vt:lpstr>YANMALAR</vt:lpstr>
      <vt:lpstr> NEDENLERİ </vt:lpstr>
      <vt:lpstr>NEDENLERİ</vt:lpstr>
      <vt:lpstr> ÖNLEM İÇİN ÖNERİLER </vt:lpstr>
      <vt:lpstr>Slayt 14</vt:lpstr>
      <vt:lpstr>Slayt 15</vt:lpstr>
      <vt:lpstr>Slayt 16</vt:lpstr>
      <vt:lpstr>Slayt 17</vt:lpstr>
      <vt:lpstr>Slayt 18</vt:lpstr>
      <vt:lpstr>DOĞALGAZ PATLAMALARI VE ZEHİRLENMELER</vt:lpstr>
      <vt:lpstr> ÖNLEM İÇİN ÖNERİLER </vt:lpstr>
      <vt:lpstr>Slayt 21</vt:lpstr>
      <vt:lpstr>KESİLMELER</vt:lpstr>
      <vt:lpstr> ÖNLEM İÇİN ÖNERİLER </vt:lpstr>
      <vt:lpstr>Slayt 24</vt:lpstr>
      <vt:lpstr>ELEKTRİK ÇARPMALARI</vt:lpstr>
      <vt:lpstr> ÖNLEM İÇİN ÖNERİLER </vt:lpstr>
      <vt:lpstr>Slayt 27</vt:lpstr>
      <vt:lpstr>YÖNETİCİNİN YÜKÜMLÜLÜKLERİ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Başlığı Yok</dc:title>
  <dc:creator>aa</dc:creator>
  <cp:lastModifiedBy>PC</cp:lastModifiedBy>
  <cp:revision>1021</cp:revision>
  <dcterms:created xsi:type="dcterms:W3CDTF">2005-01-08T15:21:40Z</dcterms:created>
  <dcterms:modified xsi:type="dcterms:W3CDTF">2020-04-30T09:29:46Z</dcterms:modified>
</cp:coreProperties>
</file>