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60" r:id="rId3"/>
    <p:sldId id="261" r:id="rId4"/>
    <p:sldId id="258" r:id="rId5"/>
    <p:sldId id="262" r:id="rId6"/>
    <p:sldId id="264" r:id="rId7"/>
    <p:sldId id="265" r:id="rId8"/>
    <p:sldId id="295" r:id="rId9"/>
    <p:sldId id="317" r:id="rId10"/>
    <p:sldId id="298" r:id="rId11"/>
    <p:sldId id="299" r:id="rId12"/>
    <p:sldId id="300" r:id="rId13"/>
    <p:sldId id="306" r:id="rId14"/>
    <p:sldId id="307" r:id="rId15"/>
    <p:sldId id="319" r:id="rId16"/>
    <p:sldId id="308" r:id="rId17"/>
    <p:sldId id="309" r:id="rId18"/>
    <p:sldId id="310" r:id="rId19"/>
    <p:sldId id="311" r:id="rId20"/>
    <p:sldId id="312" r:id="rId21"/>
    <p:sldId id="313" r:id="rId22"/>
    <p:sldId id="314" r:id="rId23"/>
    <p:sldId id="315"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74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269D01E-BC32-4049-B463-5C60D7B0CCD2}" styleName="Tema Uygulanmış Stil 2 - Vurgu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Açık Stil 3 - Vurgu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303" autoAdjust="0"/>
  </p:normalViewPr>
  <p:slideViewPr>
    <p:cSldViewPr snapToGrid="0">
      <p:cViewPr varScale="1">
        <p:scale>
          <a:sx n="92" d="100"/>
          <a:sy n="92" d="100"/>
        </p:scale>
        <p:origin x="11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A555CB-94C3-4384-993B-593DCF45C4FB}" type="datetimeFigureOut">
              <a:rPr lang="tr-TR" smtClean="0"/>
              <a:t>25.06.2018</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C77E37-B8BE-4297-AE30-B6744489E59F}" type="slidenum">
              <a:rPr lang="tr-TR" smtClean="0"/>
              <a:t>‹#›</a:t>
            </a:fld>
            <a:endParaRPr lang="tr-TR" dirty="0"/>
          </a:p>
        </p:txBody>
      </p:sp>
    </p:spTree>
    <p:extLst>
      <p:ext uri="{BB962C8B-B14F-4D97-AF65-F5344CB8AC3E}">
        <p14:creationId xmlns:p14="http://schemas.microsoft.com/office/powerpoint/2010/main" val="356816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1</a:t>
            </a:fld>
            <a:endParaRPr lang="tr-TR" dirty="0"/>
          </a:p>
        </p:txBody>
      </p:sp>
    </p:spTree>
    <p:extLst>
      <p:ext uri="{BB962C8B-B14F-4D97-AF65-F5344CB8AC3E}">
        <p14:creationId xmlns:p14="http://schemas.microsoft.com/office/powerpoint/2010/main" val="1102380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Deride ise lifler iyice karmaşık durumdadır. Bu yapısal özellik nedeniyle deri bütün yönlerde </a:t>
            </a:r>
            <a:r>
              <a:rPr lang="tr-TR" dirty="0" err="1" smtClean="0"/>
              <a:t>ekstansibiliteye</a:t>
            </a:r>
            <a:r>
              <a:rPr lang="tr-TR" dirty="0" smtClean="0"/>
              <a:t> sahiptir, lifler gevşek pozisyonda iken dalgalı bir görünümdedir. Kuvvet bindirildiğinde, lifler yüklenme İle aynı doğrultuda olduğu sürece düşük şiddetteki yükleri karşılayabilir ve lifler düzelir. Bu noktada düzelen lifler fizyolojik </a:t>
            </a:r>
            <a:r>
              <a:rPr lang="tr-TR" dirty="0" err="1" smtClean="0"/>
              <a:t>stmr</a:t>
            </a:r>
            <a:r>
              <a:rPr lang="tr-TR" dirty="0" smtClean="0"/>
              <a:t> içinde yüklere karşı koyar (Şekil6).</a:t>
            </a:r>
          </a:p>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17</a:t>
            </a:fld>
            <a:endParaRPr lang="tr-TR" dirty="0"/>
          </a:p>
        </p:txBody>
      </p:sp>
    </p:spTree>
    <p:extLst>
      <p:ext uri="{BB962C8B-B14F-4D97-AF65-F5344CB8AC3E}">
        <p14:creationId xmlns:p14="http://schemas.microsoft.com/office/powerpoint/2010/main" val="22423779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(1 seneye kadar ; </a:t>
            </a:r>
            <a:r>
              <a:rPr lang="tr-TR" dirty="0" err="1" smtClean="0"/>
              <a:t>aBrabilir</a:t>
            </a:r>
            <a:r>
              <a:rPr lang="tr-TR"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Zorlu egzersizlerin yarattığı mekanik strese cevaben bağlarda </a:t>
            </a:r>
            <a:r>
              <a:rPr lang="tr-TR" dirty="0" err="1" smtClean="0"/>
              <a:t>hipertrofl</a:t>
            </a:r>
            <a:r>
              <a:rPr lang="tr-TR" dirty="0" smtClean="0"/>
              <a:t> de P^^</a:t>
            </a:r>
            <a:r>
              <a:rPr lang="tr-TR" dirty="0" err="1" smtClean="0"/>
              <a:t>uktbHif</a:t>
            </a:r>
            <a:r>
              <a:rPr lang="tr-TR" dirty="0" smtClean="0"/>
              <a:t>. Yaşlı kişilerde de (kullanmama), </a:t>
            </a:r>
            <a:r>
              <a:rPr lang="tr-TR" dirty="0" err="1" smtClean="0"/>
              <a:t>dejeneratif</a:t>
            </a:r>
            <a:r>
              <a:rPr lang="tr-TR" dirty="0" smtClean="0"/>
              <a:t> hastalıklar, aktivite düzeyinin </a:t>
            </a:r>
            <a:r>
              <a:rPr lang="tr-TR" dirty="0" err="1" smtClean="0"/>
              <a:t>azai</a:t>
            </a:r>
            <a:r>
              <a:rPr lang="tr-TR" dirty="0" smtClean="0"/>
              <a:t>-|| </a:t>
            </a:r>
            <a:r>
              <a:rPr lang="tr-TR" dirty="0" err="1" smtClean="0"/>
              <a:t>majb</a:t>
            </a:r>
            <a:r>
              <a:rPr lang="tr-TR" dirty="0" smtClean="0"/>
              <a:t> gibi faktörler bağların kuvvet ve sertliğini yitirmesine yol açar.</a:t>
            </a:r>
          </a:p>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22</a:t>
            </a:fld>
            <a:endParaRPr lang="tr-TR" dirty="0"/>
          </a:p>
        </p:txBody>
      </p:sp>
    </p:spTree>
    <p:extLst>
      <p:ext uri="{BB962C8B-B14F-4D97-AF65-F5344CB8AC3E}">
        <p14:creationId xmlns:p14="http://schemas.microsoft.com/office/powerpoint/2010/main" val="1464288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indent="0">
              <a:buNone/>
            </a:pPr>
            <a:endParaRPr lang="tr-TR" sz="1200" baseline="-25000" dirty="0" smtClean="0"/>
          </a:p>
          <a:p>
            <a:pPr marL="0" indent="0">
              <a:buNone/>
            </a:pPr>
            <a:r>
              <a:rPr lang="tr-TR" sz="1200" baseline="-25000" dirty="0" smtClean="0"/>
              <a:t>Bağ dokusu vücutta en yaygın olarak bulunan ve </a:t>
            </a:r>
            <a:r>
              <a:rPr lang="tr-TR" sz="1200" baseline="-25000" dirty="0" err="1" smtClean="0"/>
              <a:t>epitel</a:t>
            </a:r>
            <a:r>
              <a:rPr lang="tr-TR" sz="1200" baseline="-25000" dirty="0" smtClean="0"/>
              <a:t>, kas, sinir dokusundan oluşan diğer temel dokularla doğrudan veya dolaylı ilişkide olan bir dokudur. Diğer dokulara göre çok çeşidinin bulunmasını ve bu çeşitler arasında büyük farkların olması, bu dokunun sınıflanmasında güçlükler doğurmaktadır. Örneğin kemik dokusu gibi organizmanın en sert dokusundan canlının en yumuşak dokularından olan kemik iliğine kadar farklı doku çeşitlerinin bağ ve destek dokusu kapsamında bulunması bir kavram kargaşasına neden olmaktadır. </a:t>
            </a:r>
          </a:p>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2</a:t>
            </a:fld>
            <a:endParaRPr lang="tr-TR" dirty="0"/>
          </a:p>
        </p:txBody>
      </p:sp>
    </p:spTree>
    <p:extLst>
      <p:ext uri="{BB962C8B-B14F-4D97-AF65-F5344CB8AC3E}">
        <p14:creationId xmlns:p14="http://schemas.microsoft.com/office/powerpoint/2010/main" val="2586808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baseline="-25000" dirty="0" smtClean="0"/>
              <a:t>Özetle </a:t>
            </a:r>
            <a:r>
              <a:rPr lang="tr-TR" baseline="-25000" dirty="0" err="1" smtClean="0"/>
              <a:t>mezenkim</a:t>
            </a:r>
            <a:r>
              <a:rPr lang="tr-TR" baseline="-25000" dirty="0" smtClean="0"/>
              <a:t> dokusu, bir yandan kendisinden köken alan kas dokusu gibi başka temel dokuları oluştururken bir yandan da bağ ve destek dokusunu oluşturmaktadır. Bu dokuya farklılaşırken gösterdiği gelişim derecesiyle de farklı bağ ve destek dokuları ortaya çıkmaktadır. Bu durumda yumuşak olan ve diğer dokuların, organların aralarını dolduran bağ ve destek doku tipi bağ dokusu, sert olup organizmanın iskeletini (kemik) ve bazı organların duvarlarını (kıkırdak) şekillendiren tipi ise destek dokusu olarak tanımlanabilmektedir.</a:t>
            </a:r>
          </a:p>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3</a:t>
            </a:fld>
            <a:endParaRPr lang="tr-TR" dirty="0"/>
          </a:p>
        </p:txBody>
      </p:sp>
    </p:spTree>
    <p:extLst>
      <p:ext uri="{BB962C8B-B14F-4D97-AF65-F5344CB8AC3E}">
        <p14:creationId xmlns:p14="http://schemas.microsoft.com/office/powerpoint/2010/main" val="61988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aseline="-25000" dirty="0" smtClean="0"/>
              <a:t>Damarlar içinde devamlı </a:t>
            </a:r>
            <a:r>
              <a:rPr lang="tr-TR" baseline="-25000" dirty="0" err="1" smtClean="0"/>
              <a:t>sirküle</a:t>
            </a:r>
            <a:r>
              <a:rPr lang="tr-TR" baseline="-25000" dirty="0" smtClean="0"/>
              <a:t> olan </a:t>
            </a:r>
            <a:r>
              <a:rPr lang="tr-TR" baseline="-25000" dirty="0" err="1" smtClean="0"/>
              <a:t>kan'da</a:t>
            </a:r>
            <a:r>
              <a:rPr lang="tr-TR" baseline="-25000" dirty="0" smtClean="0"/>
              <a:t>; hücrelerarası maddesi sıvı olan bir destek dokusudur.</a:t>
            </a:r>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4</a:t>
            </a:fld>
            <a:endParaRPr lang="tr-TR" dirty="0"/>
          </a:p>
        </p:txBody>
      </p:sp>
    </p:spTree>
    <p:extLst>
      <p:ext uri="{BB962C8B-B14F-4D97-AF65-F5344CB8AC3E}">
        <p14:creationId xmlns:p14="http://schemas.microsoft.com/office/powerpoint/2010/main" val="3398588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1" i="0" kern="1200" dirty="0" err="1" smtClean="0">
                <a:solidFill>
                  <a:schemeClr val="tx1"/>
                </a:solidFill>
                <a:effectLst/>
                <a:latin typeface="+mn-lt"/>
                <a:ea typeface="+mn-ea"/>
                <a:cs typeface="+mn-cs"/>
              </a:rPr>
              <a:t>İntakt</a:t>
            </a:r>
            <a:r>
              <a:rPr lang="tr-TR" sz="1200" b="1" i="0" kern="1200" dirty="0" smtClean="0">
                <a:solidFill>
                  <a:schemeClr val="tx1"/>
                </a:solidFill>
                <a:effectLst/>
                <a:latin typeface="+mn-lt"/>
                <a:ea typeface="+mn-ea"/>
                <a:cs typeface="+mn-cs"/>
              </a:rPr>
              <a:t>:</a:t>
            </a:r>
            <a:r>
              <a:rPr lang="tr-TR" sz="1200" b="0" i="0" kern="1200" dirty="0" smtClean="0">
                <a:solidFill>
                  <a:schemeClr val="tx1"/>
                </a:solidFill>
                <a:effectLst/>
                <a:latin typeface="+mn-lt"/>
                <a:ea typeface="+mn-ea"/>
                <a:cs typeface="+mn-cs"/>
              </a:rPr>
              <a:t> tam, bütünlüğü bozulmamış </a:t>
            </a:r>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9</a:t>
            </a:fld>
            <a:endParaRPr lang="tr-TR" dirty="0"/>
          </a:p>
        </p:txBody>
      </p:sp>
    </p:spTree>
    <p:extLst>
      <p:ext uri="{BB962C8B-B14F-4D97-AF65-F5344CB8AC3E}">
        <p14:creationId xmlns:p14="http://schemas.microsoft.com/office/powerpoint/2010/main" val="462209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kern="1200" baseline="-25000" dirty="0" err="1" smtClean="0">
                <a:solidFill>
                  <a:schemeClr val="tx1"/>
                </a:solidFill>
                <a:latin typeface="+mn-lt"/>
                <a:ea typeface="+mn-ea"/>
                <a:cs typeface="+mn-cs"/>
              </a:rPr>
              <a:t>Ekstraseilsüler</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matriks</a:t>
            </a:r>
            <a:r>
              <a:rPr lang="tr-TR" sz="1200" b="0" i="0" u="none" strike="noStrike" kern="1200" baseline="-25000" dirty="0" smtClean="0">
                <a:solidFill>
                  <a:schemeClr val="tx1"/>
                </a:solidFill>
                <a:latin typeface="+mn-lt"/>
                <a:ea typeface="+mn-ea"/>
                <a:cs typeface="+mn-cs"/>
              </a:rPr>
              <a:t>; hücreler arasını dolduran, çeşitli protein ve </a:t>
            </a:r>
            <a:r>
              <a:rPr lang="tr-TR" sz="1200" b="0" i="0" u="none" strike="noStrike" kern="1200" baseline="-25000" dirty="0" err="1" smtClean="0">
                <a:solidFill>
                  <a:schemeClr val="tx1"/>
                </a:solidFill>
                <a:latin typeface="+mn-lt"/>
                <a:ea typeface="+mn-ea"/>
                <a:cs typeface="+mn-cs"/>
              </a:rPr>
              <a:t>poiisakkaritlerden</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daşrouş</a:t>
            </a:r>
            <a:r>
              <a:rPr lang="tr-TR" sz="1200" b="0" i="0" u="none" strike="noStrike" kern="1200" baseline="-25000" dirty="0" smtClean="0">
                <a:solidFill>
                  <a:schemeClr val="tx1"/>
                </a:solidFill>
                <a:latin typeface="+mn-lt"/>
                <a:ea typeface="+mn-ea"/>
                <a:cs typeface="+mn-cs"/>
              </a:rPr>
              <a:t> hücrelerin bulunduğu ortamdır. Dokulara destek sağlayan, hücrelerin şekil ve fonksiyonunda, gelişiminde, çoğalmasında canlılığını sürdürmesinde ve göçünde görev yapmaktadır, ayrıca hücrelerin dokuları oluşturmasında görev almaktadırlar. Su İçeriği çok feda olan hücrelerarası madde; oksijen ve besin maddelerinin iletimini hücreler ve doku ansında </a:t>
            </a:r>
            <a:r>
              <a:rPr lang="tr-TR" sz="1200" b="0" i="0" u="none" strike="noStrike" kern="1200" baseline="-25000" dirty="0" err="1" smtClean="0">
                <a:solidFill>
                  <a:schemeClr val="tx1"/>
                </a:solidFill>
                <a:latin typeface="+mn-lt"/>
                <a:ea typeface="+mn-ea"/>
                <a:cs typeface="+mn-cs"/>
              </a:rPr>
              <a:t>dtftizyonla</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sağiar</a:t>
            </a:r>
            <a:r>
              <a:rPr lang="tr-TR" sz="1200" b="0" i="0" u="none" strike="noStrike" kern="1200" baseline="-25000" dirty="0" smtClean="0">
                <a:solidFill>
                  <a:schemeClr val="tx1"/>
                </a:solidFill>
                <a:latin typeface="+mn-lt"/>
                <a:ea typeface="+mn-ea"/>
                <a:cs typeface="+mn-cs"/>
              </a:rPr>
              <a:t>.</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1 tutar, yumuşak doku gerginliğini ayarlar. Mineral tutar, iskelet dokusunun sağlamlık m ve sertliğini sağlar. Büyüme faktörlerini saklar. </a:t>
            </a:r>
            <a:r>
              <a:rPr lang="tr-TR" sz="1200" b="0" i="0" u="none" strike="noStrike" kern="1200" baseline="-25000" dirty="0" err="1" smtClean="0">
                <a:solidFill>
                  <a:schemeClr val="tx1"/>
                </a:solidFill>
                <a:latin typeface="+mn-lt"/>
                <a:ea typeface="+mn-ea"/>
                <a:cs typeface="+mn-cs"/>
              </a:rPr>
              <a:t>jj</a:t>
            </a:r>
            <a:r>
              <a:rPr lang="tr-TR" sz="1200" b="0" i="0" u="sng" strike="noStrike" kern="1200" baseline="-25000" dirty="0" err="1" smtClean="0">
                <a:solidFill>
                  <a:schemeClr val="tx1"/>
                </a:solidFill>
                <a:latin typeface="+mn-lt"/>
                <a:ea typeface="+mn-ea"/>
                <a:cs typeface="+mn-cs"/>
              </a:rPr>
              <a:t>SB</a:t>
            </a:r>
            <a:r>
              <a:rPr lang="tr-TR" sz="1200" b="0" i="0" u="none" strike="noStrike" kern="1200" baseline="-25000" dirty="0" err="1" smtClean="0">
                <a:solidFill>
                  <a:schemeClr val="tx1"/>
                </a:solidFill>
                <a:latin typeface="+mn-lt"/>
                <a:ea typeface="+mn-ea"/>
                <a:cs typeface="+mn-cs"/>
              </a:rPr>
              <a:t>İ</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ECM'ron</a:t>
            </a:r>
            <a:r>
              <a:rPr lang="tr-TR" sz="1200" b="0" i="0" u="none" strike="noStrike" kern="1200" baseline="-25000" dirty="0" smtClean="0">
                <a:solidFill>
                  <a:schemeClr val="tx1"/>
                </a:solidFill>
                <a:latin typeface="+mn-lt"/>
                <a:ea typeface="+mn-ea"/>
                <a:cs typeface="+mn-cs"/>
              </a:rPr>
              <a:t> fiziksel yapısı hücreden hücreye değişir. </a:t>
            </a:r>
            <a:r>
              <a:rPr lang="tr-TR" sz="1200" b="0" i="0" u="none" strike="noStrike" kern="1200" baseline="-25000" dirty="0" err="1" smtClean="0">
                <a:solidFill>
                  <a:schemeClr val="tx1"/>
                </a:solidFill>
                <a:latin typeface="+mn-lt"/>
                <a:ea typeface="+mn-ea"/>
                <a:cs typeface="+mn-cs"/>
              </a:rPr>
              <a:t>jHijl</a:t>
            </a:r>
            <a:r>
              <a:rPr lang="tr-TR" sz="1200" b="0" i="0" u="none" strike="noStrike" kern="1200" baseline="-25000" dirty="0" smtClean="0">
                <a:solidFill>
                  <a:schemeClr val="tx1"/>
                </a:solidFill>
                <a:latin typeface="+mn-lt"/>
                <a:ea typeface="+mn-ea"/>
                <a:cs typeface="+mn-cs"/>
              </a:rPr>
              <a:t> Kemikte—► sert</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Kıkırdak ve bağ dokuda -* yumuşak</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 Kanda -* sıvıdır.</a:t>
            </a:r>
            <a:endParaRPr lang="tr-TR" sz="1200" b="0" i="0" u="none" strike="noStrike" kern="1200" baseline="0" dirty="0" smtClean="0">
              <a:solidFill>
                <a:schemeClr val="tx1"/>
              </a:solidFill>
              <a:latin typeface="+mn-lt"/>
              <a:ea typeface="+mn-ea"/>
              <a:cs typeface="+mn-cs"/>
            </a:endParaRPr>
          </a:p>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10</a:t>
            </a:fld>
            <a:endParaRPr lang="tr-TR" dirty="0"/>
          </a:p>
        </p:txBody>
      </p:sp>
    </p:spTree>
    <p:extLst>
      <p:ext uri="{BB962C8B-B14F-4D97-AF65-F5344CB8AC3E}">
        <p14:creationId xmlns:p14="http://schemas.microsoft.com/office/powerpoint/2010/main" val="673102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11</a:t>
            </a:fld>
            <a:endParaRPr lang="tr-TR" dirty="0"/>
          </a:p>
        </p:txBody>
      </p:sp>
    </p:spTree>
    <p:extLst>
      <p:ext uri="{BB962C8B-B14F-4D97-AF65-F5344CB8AC3E}">
        <p14:creationId xmlns:p14="http://schemas.microsoft.com/office/powerpoint/2010/main" val="3099464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kern="1200" baseline="-25000" dirty="0" err="1" smtClean="0">
                <a:solidFill>
                  <a:schemeClr val="tx1"/>
                </a:solidFill>
                <a:latin typeface="+mn-lt"/>
                <a:ea typeface="+mn-ea"/>
                <a:cs typeface="+mn-cs"/>
              </a:rPr>
              <a:t>Glikozaminoglikanların</a:t>
            </a:r>
            <a:r>
              <a:rPr lang="tr-TR" sz="1200" b="0" i="0" u="none" strike="noStrike" kern="1200" baseline="-25000" dirty="0" smtClean="0">
                <a:solidFill>
                  <a:schemeClr val="tx1"/>
                </a:solidFill>
                <a:latin typeface="+mn-lt"/>
                <a:ea typeface="+mn-ea"/>
                <a:cs typeface="+mn-cs"/>
              </a:rPr>
              <a:t> (GAG) her molekülü </a:t>
            </a:r>
            <a:r>
              <a:rPr lang="tr-TR" sz="1200" b="0" i="0" u="none" strike="noStrike" kern="1200" baseline="-25000" dirty="0" err="1" smtClean="0">
                <a:solidFill>
                  <a:schemeClr val="tx1"/>
                </a:solidFill>
                <a:latin typeface="+mn-lt"/>
                <a:ea typeface="+mn-ea"/>
                <a:cs typeface="+mn-cs"/>
              </a:rPr>
              <a:t>hidrofiliktir</a:t>
            </a:r>
            <a:r>
              <a:rPr lang="tr-TR" sz="1200" b="0" i="0" u="none" strike="noStrike" kern="1200" baseline="-25000" dirty="0" smtClean="0">
                <a:solidFill>
                  <a:schemeClr val="tx1"/>
                </a:solidFill>
                <a:latin typeface="+mn-lt"/>
                <a:ea typeface="+mn-ea"/>
                <a:cs typeface="+mn-cs"/>
              </a:rPr>
              <a:t>. Amorf maddedeki suyun tamamı bunlara bağlıdır. Bu nedenle ayağa kalktığımızda bağ dokusundaki su aşağıya doğru akmaz. Aynı nedenden dolayı bağdokusunun suyunu enjektörle </a:t>
            </a:r>
            <a:r>
              <a:rPr lang="tr-TR" sz="1200" b="0" i="0" u="none" strike="noStrike" kern="1200" baseline="-25000" dirty="0" err="1" smtClean="0">
                <a:solidFill>
                  <a:schemeClr val="tx1"/>
                </a:solidFill>
                <a:latin typeface="+mn-lt"/>
                <a:ea typeface="+mn-ea"/>
                <a:cs typeface="+mn-cs"/>
              </a:rPr>
              <a:t>aspire</a:t>
            </a:r>
            <a:r>
              <a:rPr lang="tr-TR" sz="1200" b="0" i="0" u="none" strike="noStrike" kern="1200" baseline="-25000" dirty="0" smtClean="0">
                <a:solidFill>
                  <a:schemeClr val="tx1"/>
                </a:solidFill>
                <a:latin typeface="+mn-lt"/>
                <a:ea typeface="+mn-ea"/>
                <a:cs typeface="+mn-cs"/>
              </a:rPr>
              <a:t> etmek mümkün değildir. Bağ doku amorf maddesinin sol halinde bulunması hücre ve diğer dokuların beslenmesinin </a:t>
            </a:r>
            <a:r>
              <a:rPr lang="tr-TR" sz="1200" b="0" i="0" u="none" strike="noStrike" kern="1200" baseline="-25000" dirty="0" err="1" smtClean="0">
                <a:solidFill>
                  <a:schemeClr val="tx1"/>
                </a:solidFill>
                <a:latin typeface="+mn-lt"/>
                <a:ea typeface="+mn-ea"/>
                <a:cs typeface="+mn-cs"/>
              </a:rPr>
              <a:t>yanısıra</a:t>
            </a:r>
            <a:r>
              <a:rPr lang="tr-TR" sz="1200" b="0" i="0" u="none" strike="noStrike" kern="1200" baseline="-25000" dirty="0" smtClean="0">
                <a:solidFill>
                  <a:schemeClr val="tx1"/>
                </a:solidFill>
                <a:latin typeface="+mn-lt"/>
                <a:ea typeface="+mn-ea"/>
                <a:cs typeface="+mn-cs"/>
              </a:rPr>
              <a:t> bağ doku hücrelerinin hareketleri için de zorunludur. </a:t>
            </a:r>
            <a:r>
              <a:rPr lang="tr-TR" sz="1200" b="0" i="0" u="none" strike="noStrike" kern="1200" baseline="-25000" dirty="0" err="1" smtClean="0">
                <a:solidFill>
                  <a:schemeClr val="tx1"/>
                </a:solidFill>
                <a:latin typeface="+mn-lt"/>
                <a:ea typeface="+mn-ea"/>
                <a:cs typeface="+mn-cs"/>
              </a:rPr>
              <a:t>Makrofajiardaki</a:t>
            </a:r>
            <a:r>
              <a:rPr lang="tr-TR" sz="1200" b="0" i="0" u="none" strike="noStrike" kern="1200" baseline="-25000" dirty="0" smtClean="0">
                <a:solidFill>
                  <a:schemeClr val="tx1"/>
                </a:solidFill>
                <a:latin typeface="+mn-lt"/>
                <a:ea typeface="+mn-ea"/>
                <a:cs typeface="+mn-cs"/>
              </a:rPr>
              <a:t> bazı özel </a:t>
            </a:r>
            <a:r>
              <a:rPr lang="tr-TR" sz="1200" b="0" i="0" u="none" strike="noStrike" kern="1200" baseline="-25000" dirty="0" err="1" smtClean="0">
                <a:solidFill>
                  <a:schemeClr val="tx1"/>
                </a:solidFill>
                <a:latin typeface="+mn-lt"/>
                <a:ea typeface="+mn-ea"/>
                <a:cs typeface="+mn-cs"/>
              </a:rPr>
              <a:t>hidrolazların</a:t>
            </a:r>
            <a:r>
              <a:rPr lang="tr-TR" sz="1200" b="0" i="0" u="none" strike="noStrike" kern="1200" baseline="-25000" dirty="0" smtClean="0">
                <a:solidFill>
                  <a:schemeClr val="tx1"/>
                </a:solidFill>
                <a:latin typeface="+mn-lt"/>
                <a:ea typeface="+mn-ea"/>
                <a:cs typeface="+mn-cs"/>
              </a:rPr>
              <a:t> yokluğunda </a:t>
            </a:r>
            <a:r>
              <a:rPr lang="tr-TR" sz="1200" b="0" i="0" u="none" strike="noStrike" kern="1200" baseline="-25000" dirty="0" err="1" smtClean="0">
                <a:solidFill>
                  <a:schemeClr val="tx1"/>
                </a:solidFill>
                <a:latin typeface="+mn-lt"/>
                <a:ea typeface="+mn-ea"/>
                <a:cs typeface="+mn-cs"/>
              </a:rPr>
              <a:t>GAG'ların</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turn-over'lan</a:t>
            </a:r>
            <a:r>
              <a:rPr lang="tr-TR" sz="1200" b="0" i="0" u="none" strike="noStrike" kern="1200" baseline="-25000" dirty="0" smtClean="0">
                <a:solidFill>
                  <a:schemeClr val="tx1"/>
                </a:solidFill>
                <a:latin typeface="+mn-lt"/>
                <a:ea typeface="+mn-ea"/>
                <a:cs typeface="+mn-cs"/>
              </a:rPr>
              <a:t> gecikir veya bozulursa; </a:t>
            </a:r>
            <a:r>
              <a:rPr lang="tr-TR" sz="1200" b="0" i="0" u="none" strike="noStrike" kern="1200" baseline="-25000" dirty="0" err="1" smtClean="0">
                <a:solidFill>
                  <a:schemeClr val="tx1"/>
                </a:solidFill>
                <a:latin typeface="+mn-lt"/>
                <a:ea typeface="+mn-ea"/>
                <a:cs typeface="+mn-cs"/>
              </a:rPr>
              <a:t>Hurler's</a:t>
            </a:r>
            <a:r>
              <a:rPr lang="tr-TR" sz="1200" b="0" i="0" u="none" strike="noStrike" kern="1200" baseline="-25000" dirty="0" smtClean="0">
                <a:solidFill>
                  <a:schemeClr val="tx1"/>
                </a:solidFill>
                <a:latin typeface="+mn-lt"/>
                <a:ea typeface="+mn-ea"/>
                <a:cs typeface="+mn-cs"/>
              </a:rPr>
              <a:t> sendromu, </a:t>
            </a:r>
            <a:r>
              <a:rPr lang="tr-TR" sz="1200" b="0" i="0" u="none" strike="noStrike" kern="1200" baseline="-25000" dirty="0" err="1" smtClean="0">
                <a:solidFill>
                  <a:schemeClr val="tx1"/>
                </a:solidFill>
                <a:latin typeface="+mn-lt"/>
                <a:ea typeface="+mn-ea"/>
                <a:cs typeface="+mn-cs"/>
              </a:rPr>
              <a:t>Hunter's</a:t>
            </a:r>
            <a:r>
              <a:rPr lang="tr-TR" sz="1200" b="0" i="0" u="none" strike="noStrike" kern="1200" baseline="-25000" dirty="0" smtClean="0">
                <a:solidFill>
                  <a:schemeClr val="tx1"/>
                </a:solidFill>
                <a:latin typeface="+mn-lt"/>
                <a:ea typeface="+mn-ea"/>
                <a:cs typeface="+mn-cs"/>
              </a:rPr>
              <a:t> sendromu, </a:t>
            </a:r>
            <a:r>
              <a:rPr lang="tr-TR" sz="1200" b="0" i="0" u="none" strike="noStrike" kern="1200" baseline="-25000" dirty="0" err="1" smtClean="0">
                <a:solidFill>
                  <a:schemeClr val="tx1"/>
                </a:solidFill>
                <a:latin typeface="+mn-lt"/>
                <a:ea typeface="+mn-ea"/>
                <a:cs typeface="+mn-cs"/>
              </a:rPr>
              <a:t>Sanfilippo</a:t>
            </a:r>
            <a:r>
              <a:rPr lang="tr-TR" sz="1200" b="0" i="0" u="none" strike="noStrike" kern="1200" baseline="-25000" dirty="0" smtClean="0">
                <a:solidFill>
                  <a:schemeClr val="tx1"/>
                </a:solidFill>
                <a:latin typeface="+mn-lt"/>
                <a:ea typeface="+mn-ea"/>
                <a:cs typeface="+mn-cs"/>
              </a:rPr>
              <a:t> sendromu, </a:t>
            </a:r>
            <a:r>
              <a:rPr lang="tr-TR" sz="1200" b="0" i="0" u="none" strike="noStrike" kern="1200" baseline="-25000" dirty="0" err="1" smtClean="0">
                <a:solidFill>
                  <a:schemeClr val="tx1"/>
                </a:solidFill>
                <a:latin typeface="+mn-lt"/>
                <a:ea typeface="+mn-ea"/>
                <a:cs typeface="+mn-cs"/>
              </a:rPr>
              <a:t>Marquios</a:t>
            </a:r>
            <a:r>
              <a:rPr lang="tr-TR" sz="1200" b="0" i="0" u="none" strike="noStrike" kern="1200" baseline="-25000" dirty="0" smtClean="0">
                <a:solidFill>
                  <a:schemeClr val="tx1"/>
                </a:solidFill>
                <a:latin typeface="+mn-lt"/>
                <a:ea typeface="+mn-ea"/>
                <a:cs typeface="+mn-cs"/>
              </a:rPr>
              <a:t> sendromu gibi bozukluk- L </a:t>
            </a:r>
            <a:r>
              <a:rPr lang="tr-TR" sz="1200" b="0" i="0" u="none" strike="noStrike" kern="1200" baseline="-25000" dirty="0" err="1" smtClean="0">
                <a:solidFill>
                  <a:schemeClr val="tx1"/>
                </a:solidFill>
                <a:latin typeface="+mn-lt"/>
                <a:ea typeface="+mn-ea"/>
                <a:cs typeface="+mn-cs"/>
              </a:rPr>
              <a:t>lar</a:t>
            </a:r>
            <a:r>
              <a:rPr lang="tr-TR" sz="1200" b="0" i="0" u="none" strike="noStrike" kern="1200" baseline="-25000" dirty="0" smtClean="0">
                <a:solidFill>
                  <a:schemeClr val="tx1"/>
                </a:solidFill>
                <a:latin typeface="+mn-lt"/>
                <a:ea typeface="+mn-ea"/>
                <a:cs typeface="+mn-cs"/>
              </a:rPr>
              <a:t> meydana gelir).</a:t>
            </a:r>
            <a:endParaRPr lang="tr-TR" sz="1200" b="0" i="0" u="none" strike="noStrike" kern="1200" baseline="0" dirty="0" smtClean="0">
              <a:solidFill>
                <a:schemeClr val="tx1"/>
              </a:solidFill>
              <a:latin typeface="+mn-lt"/>
              <a:ea typeface="+mn-ea"/>
              <a:cs typeface="+mn-cs"/>
            </a:endParaRPr>
          </a:p>
          <a:p>
            <a:r>
              <a:rPr lang="tr-TR" sz="1200" b="0" i="1" u="none" strike="noStrike" kern="1200" baseline="-25000" dirty="0" smtClean="0">
                <a:solidFill>
                  <a:schemeClr val="tx1"/>
                </a:solidFill>
                <a:latin typeface="+mn-lt"/>
                <a:ea typeface="+mn-ea"/>
                <a:cs typeface="+mn-cs"/>
              </a:rPr>
              <a:t>i</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GAG'lar</a:t>
            </a:r>
            <a:r>
              <a:rPr lang="tr-TR" sz="1200" b="0" i="0" u="none" strike="noStrike" kern="1200" baseline="-25000" dirty="0" smtClean="0">
                <a:solidFill>
                  <a:schemeClr val="tx1"/>
                </a:solidFill>
                <a:latin typeface="+mn-lt"/>
                <a:ea typeface="+mn-ea"/>
                <a:cs typeface="+mn-cs"/>
              </a:rPr>
              <a:t>; Sülfattı ve </a:t>
            </a:r>
            <a:r>
              <a:rPr lang="tr-TR" sz="1200" b="0" i="0" u="none" strike="noStrike" kern="1200" baseline="-25000" dirty="0" err="1" smtClean="0">
                <a:solidFill>
                  <a:schemeClr val="tx1"/>
                </a:solidFill>
                <a:latin typeface="+mn-lt"/>
                <a:ea typeface="+mn-ea"/>
                <a:cs typeface="+mn-cs"/>
              </a:rPr>
              <a:t>Sülfatsız</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GAG'iar</a:t>
            </a:r>
            <a:r>
              <a:rPr lang="tr-TR" sz="1200" b="0" i="0" u="none" strike="noStrike" kern="1200" baseline="-25000" dirty="0" smtClean="0">
                <a:solidFill>
                  <a:schemeClr val="tx1"/>
                </a:solidFill>
                <a:latin typeface="+mn-lt"/>
                <a:ea typeface="+mn-ea"/>
                <a:cs typeface="+mn-cs"/>
              </a:rPr>
              <a:t> olarak iki gruba ayrılırlar: i1. Sülfattı GAG (bunlara </a:t>
            </a:r>
            <a:r>
              <a:rPr lang="tr-TR" sz="1200" b="0" i="0" u="none" strike="noStrike" kern="1200" baseline="-25000" dirty="0" err="1" smtClean="0">
                <a:solidFill>
                  <a:schemeClr val="tx1"/>
                </a:solidFill>
                <a:latin typeface="+mn-lt"/>
                <a:ea typeface="+mn-ea"/>
                <a:cs typeface="+mn-cs"/>
              </a:rPr>
              <a:t>proteoglikanlar</a:t>
            </a:r>
            <a:r>
              <a:rPr lang="tr-TR" sz="1200" b="0" i="0" u="none" strike="noStrike" kern="1200" baseline="-25000" dirty="0" smtClean="0">
                <a:solidFill>
                  <a:schemeClr val="tx1"/>
                </a:solidFill>
                <a:latin typeface="+mn-lt"/>
                <a:ea typeface="+mn-ea"/>
                <a:cs typeface="+mn-cs"/>
              </a:rPr>
              <a:t> adı da verilir): </a:t>
            </a:r>
            <a:r>
              <a:rPr lang="tr-TR" sz="1200" b="0" i="1" u="none" strike="noStrike" kern="1200" baseline="-25000" dirty="0" err="1" smtClean="0">
                <a:solidFill>
                  <a:schemeClr val="tx1"/>
                </a:solidFill>
                <a:latin typeface="+mn-lt"/>
                <a:ea typeface="+mn-ea"/>
                <a:cs typeface="+mn-cs"/>
              </a:rPr>
              <a:t>turn-over'lan</a:t>
            </a:r>
            <a:r>
              <a:rPr lang="tr-TR" sz="1200" b="0" i="1" u="none" strike="noStrike" kern="1200" baseline="-25000" dirty="0" smtClean="0">
                <a:solidFill>
                  <a:schemeClr val="tx1"/>
                </a:solidFill>
                <a:latin typeface="+mn-lt"/>
                <a:ea typeface="+mn-ea"/>
                <a:cs typeface="+mn-cs"/>
              </a:rPr>
              <a:t> 7-10 gündür) </a:t>
            </a:r>
            <a:r>
              <a:rPr lang="tr-TR" sz="1200" b="0" i="0" u="none" strike="noStrike" kern="1200" baseline="-25000" dirty="0" smtClean="0">
                <a:solidFill>
                  <a:schemeClr val="tx1"/>
                </a:solidFill>
                <a:latin typeface="+mn-lt"/>
                <a:ea typeface="+mn-ea"/>
                <a:cs typeface="+mn-cs"/>
              </a:rPr>
              <a:t>i Bunlar bağ doku ipliklerinin organizasyonunda görev </a:t>
            </a:r>
            <a:r>
              <a:rPr lang="tr-TR" sz="1200" b="0" i="0" u="none" strike="noStrike" kern="1200" baseline="-25000" dirty="0" err="1" smtClean="0">
                <a:solidFill>
                  <a:schemeClr val="tx1"/>
                </a:solidFill>
                <a:latin typeface="+mn-lt"/>
                <a:ea typeface="+mn-ea"/>
                <a:cs typeface="+mn-cs"/>
              </a:rPr>
              <a:t>alırlar.Belirgin</a:t>
            </a:r>
            <a:r>
              <a:rPr lang="tr-TR" sz="1200" b="0" i="0" u="none" strike="noStrike" kern="1200" baseline="-25000" dirty="0" smtClean="0">
                <a:solidFill>
                  <a:schemeClr val="tx1"/>
                </a:solidFill>
                <a:latin typeface="+mn-lt"/>
                <a:ea typeface="+mn-ea"/>
                <a:cs typeface="+mn-cs"/>
              </a:rPr>
              <a:t> bir </a:t>
            </a:r>
            <a:r>
              <a:rPr lang="tr-TR" sz="1200" b="0" i="0" u="none" strike="noStrike" kern="1200" baseline="-25000" dirty="0" err="1" smtClean="0">
                <a:solidFill>
                  <a:schemeClr val="tx1"/>
                </a:solidFill>
                <a:latin typeface="+mn-lt"/>
                <a:ea typeface="+mn-ea"/>
                <a:cs typeface="+mn-cs"/>
              </a:rPr>
              <a:t>osmottc</a:t>
            </a:r>
            <a:r>
              <a:rPr lang="tr-TR" sz="1200" b="0" i="0" u="none" strike="noStrike" kern="1200" baseline="-25000" dirty="0" smtClean="0">
                <a:solidFill>
                  <a:schemeClr val="tx1"/>
                </a:solidFill>
                <a:latin typeface="+mn-lt"/>
                <a:ea typeface="+mn-ea"/>
                <a:cs typeface="+mn-cs"/>
              </a:rPr>
              <a:t> basmaca ve dolayısıyla çok yüksek şişme kapasitesine sahiptirler. Bunlardan önemlileri ve işlev- </a:t>
            </a:r>
            <a:r>
              <a:rPr lang="tr-TR" sz="1200" b="0" i="0" u="none" strike="noStrike" kern="1200" baseline="-25000" dirty="0" err="1" smtClean="0">
                <a:solidFill>
                  <a:schemeClr val="tx1"/>
                </a:solidFill>
                <a:latin typeface="+mn-lt"/>
                <a:ea typeface="+mn-ea"/>
                <a:cs typeface="+mn-cs"/>
              </a:rPr>
              <a:t>lleri</a:t>
            </a:r>
            <a:r>
              <a:rPr lang="tr-TR" sz="1200" b="0" i="0" u="none" strike="noStrike" kern="1200" baseline="-25000" dirty="0" smtClean="0">
                <a:solidFill>
                  <a:schemeClr val="tx1"/>
                </a:solidFill>
                <a:latin typeface="+mn-lt"/>
                <a:ea typeface="+mn-ea"/>
                <a:cs typeface="+mn-cs"/>
              </a:rPr>
              <a:t> şunlardır;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 l|^</a:t>
            </a:r>
            <a:r>
              <a:rPr lang="tr-TR" sz="1200" b="0" i="0" u="none" strike="noStrike" kern="1200" baseline="-25000" dirty="0" err="1" smtClean="0">
                <a:solidFill>
                  <a:schemeClr val="tx1"/>
                </a:solidFill>
                <a:latin typeface="+mn-lt"/>
                <a:ea typeface="+mn-ea"/>
                <a:cs typeface="+mn-cs"/>
              </a:rPr>
              <a:t>Derrnatan</a:t>
            </a:r>
            <a:r>
              <a:rPr lang="tr-TR" sz="1200" b="0" i="0" u="none" strike="noStrike" kern="1200" baseline="-25000" dirty="0" smtClean="0">
                <a:solidFill>
                  <a:schemeClr val="tx1"/>
                </a:solidFill>
                <a:latin typeface="+mn-lt"/>
                <a:ea typeface="+mn-ea"/>
                <a:cs typeface="+mn-cs"/>
              </a:rPr>
              <a:t> sülfat: Çeşitli bağ dokularında (dermiş, </a:t>
            </a:r>
            <a:r>
              <a:rPr lang="tr-TR" sz="1200" b="0" i="0" u="none" strike="noStrike" kern="1200" baseline="-25000" dirty="0" err="1" smtClean="0">
                <a:solidFill>
                  <a:schemeClr val="tx1"/>
                </a:solidFill>
                <a:latin typeface="+mn-lt"/>
                <a:ea typeface="+mn-ea"/>
                <a:cs typeface="+mn-cs"/>
              </a:rPr>
              <a:t>tendon</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ligament</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fibröz</a:t>
            </a:r>
            <a:r>
              <a:rPr lang="tr-TR" sz="1200" b="0" i="0" u="none" strike="noStrike" kern="1200" baseline="-25000" dirty="0" smtClean="0">
                <a:solidFill>
                  <a:schemeClr val="tx1"/>
                </a:solidFill>
                <a:latin typeface="+mn-lt"/>
                <a:ea typeface="+mn-ea"/>
                <a:cs typeface="+mn-cs"/>
              </a:rPr>
              <a:t> kıkırdak) </a:t>
            </a:r>
            <a:r>
              <a:rPr lang="tr-TR" sz="1200" b="0" i="0" u="none" strike="noStrike" kern="1200" baseline="-25000" dirty="0" err="1" smtClean="0">
                <a:solidFill>
                  <a:schemeClr val="tx1"/>
                </a:solidFill>
                <a:latin typeface="+mn-lt"/>
                <a:ea typeface="+mn-ea"/>
                <a:cs typeface="+mn-cs"/>
              </a:rPr>
              <a:t>gbkollajen</a:t>
            </a:r>
            <a:r>
              <a:rPr lang="tr-TR" sz="1200" b="0" i="0" u="none" strike="noStrike" kern="1200" baseline="-25000" dirty="0" smtClean="0">
                <a:solidFill>
                  <a:schemeClr val="tx1"/>
                </a:solidFill>
                <a:latin typeface="+mn-lt"/>
                <a:ea typeface="+mn-ea"/>
                <a:cs typeface="+mn-cs"/>
              </a:rPr>
              <a:t> ipliklerin (I. tip </a:t>
            </a:r>
            <a:r>
              <a:rPr lang="tr-TR" sz="1200" b="0" i="0" u="none" strike="noStrike" kern="1200" baseline="-25000" dirty="0" err="1" smtClean="0">
                <a:solidFill>
                  <a:schemeClr val="tx1"/>
                </a:solidFill>
                <a:latin typeface="+mn-lt"/>
                <a:ea typeface="+mn-ea"/>
                <a:cs typeface="+mn-cs"/>
              </a:rPr>
              <a:t>kollajen</a:t>
            </a:r>
            <a:r>
              <a:rPr lang="tr-TR" sz="1200" b="0" i="0" u="none" strike="noStrike" kern="1200" baseline="-25000" dirty="0" smtClean="0">
                <a:solidFill>
                  <a:schemeClr val="tx1"/>
                </a:solidFill>
                <a:latin typeface="+mn-lt"/>
                <a:ea typeface="+mn-ea"/>
                <a:cs typeface="+mn-cs"/>
              </a:rPr>
              <a:t>) organizasyonunda görev yaparlar.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a:t>
            </a:r>
            <a:r>
              <a:rPr lang="tr-TR" sz="1200" b="0" i="0" u="none" strike="noStrike" kern="1200" baseline="-25000" dirty="0" err="1" smtClean="0">
                <a:solidFill>
                  <a:schemeClr val="tx1"/>
                </a:solidFill>
                <a:latin typeface="+mn-lt"/>
                <a:ea typeface="+mn-ea"/>
                <a:cs typeface="+mn-cs"/>
              </a:rPr>
              <a:t>p|paran</a:t>
            </a:r>
            <a:r>
              <a:rPr lang="tr-TR" sz="1200" b="0" i="0" u="none" strike="noStrike" kern="1200" baseline="-25000" dirty="0" smtClean="0">
                <a:solidFill>
                  <a:schemeClr val="tx1"/>
                </a:solidFill>
                <a:latin typeface="+mn-lt"/>
                <a:ea typeface="+mn-ea"/>
                <a:cs typeface="+mn-cs"/>
              </a:rPr>
              <a:t> sülfat: </a:t>
            </a:r>
            <a:r>
              <a:rPr lang="tr-TR" sz="1200" b="0" i="0" u="none" strike="noStrike" kern="1200" baseline="-25000" dirty="0" err="1" smtClean="0">
                <a:solidFill>
                  <a:schemeClr val="tx1"/>
                </a:solidFill>
                <a:latin typeface="+mn-lt"/>
                <a:ea typeface="+mn-ea"/>
                <a:cs typeface="+mn-cs"/>
              </a:rPr>
              <a:t>Retikülin</a:t>
            </a:r>
            <a:r>
              <a:rPr lang="tr-TR" sz="1200" b="0" i="0" u="none" strike="noStrike" kern="1200" baseline="-25000" dirty="0" smtClean="0">
                <a:solidFill>
                  <a:schemeClr val="tx1"/>
                </a:solidFill>
                <a:latin typeface="+mn-lt"/>
                <a:ea typeface="+mn-ea"/>
                <a:cs typeface="+mn-cs"/>
              </a:rPr>
              <a:t> ipliklerinin (III. tip </a:t>
            </a:r>
            <a:r>
              <a:rPr lang="tr-TR" sz="1200" b="0" i="0" u="none" strike="noStrike" kern="1200" baseline="-25000" dirty="0" err="1" smtClean="0">
                <a:solidFill>
                  <a:schemeClr val="tx1"/>
                </a:solidFill>
                <a:latin typeface="+mn-lt"/>
                <a:ea typeface="+mn-ea"/>
                <a:cs typeface="+mn-cs"/>
              </a:rPr>
              <a:t>kollajen</a:t>
            </a:r>
            <a:r>
              <a:rPr lang="tr-TR" sz="1200" b="0" i="0" u="none" strike="noStrike" kern="1200" baseline="-25000" dirty="0" smtClean="0">
                <a:solidFill>
                  <a:schemeClr val="tx1"/>
                </a:solidFill>
                <a:latin typeface="+mn-lt"/>
                <a:ea typeface="+mn-ea"/>
                <a:cs typeface="+mn-cs"/>
              </a:rPr>
              <a:t>) organizasyonunda görev yaparlar (dalak, </a:t>
            </a:r>
            <a:r>
              <a:rPr lang="tr-TR" sz="1200" b="0" i="0" u="none" strike="noStrike" kern="1200" baseline="-25000" dirty="0" err="1" smtClean="0">
                <a:solidFill>
                  <a:schemeClr val="tx1"/>
                </a:solidFill>
                <a:latin typeface="+mn-lt"/>
                <a:ea typeface="+mn-ea"/>
                <a:cs typeface="+mn-cs"/>
              </a:rPr>
              <a:t>hepar</a:t>
            </a:r>
            <a:r>
              <a:rPr lang="tr-TR" sz="1200" b="0" i="0" u="none" strike="noStrike" kern="1200" baseline="-25000" dirty="0" smtClean="0">
                <a:solidFill>
                  <a:schemeClr val="tx1"/>
                </a:solidFill>
                <a:latin typeface="+mn-lt"/>
                <a:ea typeface="+mn-ea"/>
                <a:cs typeface="+mn-cs"/>
              </a:rPr>
              <a:t>, lenf </a:t>
            </a:r>
            <a:r>
              <a:rPr lang="tr-TR" sz="1200" b="0" i="0" u="none" strike="noStrike" kern="1200" baseline="-25000" dirty="0" err="1" smtClean="0">
                <a:solidFill>
                  <a:schemeClr val="tx1"/>
                </a:solidFill>
                <a:latin typeface="+mn-lt"/>
                <a:ea typeface="+mn-ea"/>
                <a:cs typeface="+mn-cs"/>
              </a:rPr>
              <a:t>nodları</a:t>
            </a:r>
            <a:r>
              <a:rPr lang="tr-TR" sz="1200" b="0" i="0" u="none" strike="noStrike" kern="1200" baseline="-25000" dirty="0" smtClean="0">
                <a:solidFill>
                  <a:schemeClr val="tx1"/>
                </a:solidFill>
                <a:latin typeface="+mn-lt"/>
                <a:ea typeface="+mn-ea"/>
                <a:cs typeface="+mn-cs"/>
              </a:rPr>
              <a:t>).</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k </a:t>
            </a:r>
            <a:r>
              <a:rPr lang="tr-TR" sz="1200" b="0" i="0" u="none" strike="noStrike" kern="1200" baseline="-25000" dirty="0" err="1" smtClean="0">
                <a:solidFill>
                  <a:schemeClr val="tx1"/>
                </a:solidFill>
                <a:latin typeface="+mn-lt"/>
                <a:ea typeface="+mn-ea"/>
                <a:cs typeface="+mn-cs"/>
              </a:rPr>
              <a:t>Konörıotin</a:t>
            </a:r>
            <a:r>
              <a:rPr lang="tr-TR" sz="1200" b="0" i="0" u="none" strike="noStrike" kern="1200" baseline="-25000" dirty="0" smtClean="0">
                <a:solidFill>
                  <a:schemeClr val="tx1"/>
                </a:solidFill>
                <a:latin typeface="+mn-lt"/>
                <a:ea typeface="+mn-ea"/>
                <a:cs typeface="+mn-cs"/>
              </a:rPr>
              <a:t> sülfat: </a:t>
            </a:r>
            <a:r>
              <a:rPr lang="tr-TR" sz="1200" b="0" i="0" u="none" strike="noStrike" kern="1200" baseline="-25000" dirty="0" err="1" smtClean="0">
                <a:solidFill>
                  <a:schemeClr val="tx1"/>
                </a:solidFill>
                <a:latin typeface="+mn-lt"/>
                <a:ea typeface="+mn-ea"/>
                <a:cs typeface="+mn-cs"/>
              </a:rPr>
              <a:t>Hyaiin</a:t>
            </a:r>
            <a:r>
              <a:rPr lang="tr-TR" sz="1200" b="0" i="0" u="none" strike="noStrike" kern="1200" baseline="-25000" dirty="0" smtClean="0">
                <a:solidFill>
                  <a:schemeClr val="tx1"/>
                </a:solidFill>
                <a:latin typeface="+mn-lt"/>
                <a:ea typeface="+mn-ea"/>
                <a:cs typeface="+mn-cs"/>
              </a:rPr>
              <a:t> ve elastik kıkırdakta </a:t>
            </a:r>
            <a:r>
              <a:rPr lang="tr-TR" sz="1200" b="0" i="0" u="none" strike="noStrike" kern="1200" baseline="-25000" dirty="0" err="1" smtClean="0">
                <a:solidFill>
                  <a:schemeClr val="tx1"/>
                </a:solidFill>
                <a:latin typeface="+mn-lt"/>
                <a:ea typeface="+mn-ea"/>
                <a:cs typeface="+mn-cs"/>
              </a:rPr>
              <a:t>kollajen</a:t>
            </a:r>
            <a:r>
              <a:rPr lang="tr-TR" sz="1200" b="0" i="0" u="none" strike="noStrike" kern="1200" baseline="-25000" dirty="0" smtClean="0">
                <a:solidFill>
                  <a:schemeClr val="tx1"/>
                </a:solidFill>
                <a:latin typeface="+mn-lt"/>
                <a:ea typeface="+mn-ea"/>
                <a:cs typeface="+mn-cs"/>
              </a:rPr>
              <a:t> (tip II </a:t>
            </a:r>
            <a:r>
              <a:rPr lang="tr-TR" sz="1200" b="0" i="0" u="none" strike="noStrike" kern="1200" baseline="-25000" dirty="0" err="1" smtClean="0">
                <a:solidFill>
                  <a:schemeClr val="tx1"/>
                </a:solidFill>
                <a:latin typeface="+mn-lt"/>
                <a:ea typeface="+mn-ea"/>
                <a:cs typeface="+mn-cs"/>
              </a:rPr>
              <a:t>kollajen</a:t>
            </a:r>
            <a:r>
              <a:rPr lang="tr-TR" sz="1200" b="0" i="0" u="none" strike="noStrike" kern="1200" baseline="-25000" dirty="0" smtClean="0">
                <a:solidFill>
                  <a:schemeClr val="tx1"/>
                </a:solidFill>
                <a:latin typeface="+mn-lt"/>
                <a:ea typeface="+mn-ea"/>
                <a:cs typeface="+mn-cs"/>
              </a:rPr>
              <a:t>) ve elastik ipliklerin organizasyonunda görev yapar.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 Keratan sülfat: Korneada bulunur, tip VI ve tip VIII </a:t>
            </a:r>
            <a:r>
              <a:rPr lang="tr-TR" sz="1200" b="0" i="0" u="none" strike="noStrike" kern="1200" baseline="-25000" dirty="0" err="1" smtClean="0">
                <a:solidFill>
                  <a:schemeClr val="tx1"/>
                </a:solidFill>
                <a:latin typeface="+mn-lt"/>
                <a:ea typeface="+mn-ea"/>
                <a:cs typeface="+mn-cs"/>
              </a:rPr>
              <a:t>kollajen</a:t>
            </a:r>
            <a:r>
              <a:rPr lang="tr-TR" sz="1200" b="0" i="0" u="none" strike="noStrike" kern="1200" baseline="-25000" dirty="0" smtClean="0">
                <a:solidFill>
                  <a:schemeClr val="tx1"/>
                </a:solidFill>
                <a:latin typeface="+mn-lt"/>
                <a:ea typeface="+mn-ea"/>
                <a:cs typeface="+mn-cs"/>
              </a:rPr>
              <a:t> liflerle ilgilidir.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Z </a:t>
            </a:r>
            <a:r>
              <a:rPr lang="tr-TR" sz="1200" b="0" i="0" u="none" strike="noStrike" kern="1200" baseline="-25000" dirty="0" err="1" smtClean="0">
                <a:solidFill>
                  <a:schemeClr val="tx1"/>
                </a:solidFill>
                <a:latin typeface="+mn-lt"/>
                <a:ea typeface="+mn-ea"/>
                <a:cs typeface="+mn-cs"/>
              </a:rPr>
              <a:t>Sülfatsız</a:t>
            </a:r>
            <a:r>
              <a:rPr lang="tr-TR" sz="1200" b="0" i="0" u="none" strike="noStrike" kern="1200" baseline="-25000" dirty="0" smtClean="0">
                <a:solidFill>
                  <a:schemeClr val="tx1"/>
                </a:solidFill>
                <a:latin typeface="+mn-lt"/>
                <a:ea typeface="+mn-ea"/>
                <a:cs typeface="+mn-cs"/>
              </a:rPr>
              <a:t> GAG: </a:t>
            </a:r>
            <a:r>
              <a:rPr lang="tr-TR" sz="1200" b="0" i="1" u="none" strike="noStrike" kern="1200" baseline="-25000" dirty="0" smtClean="0">
                <a:solidFill>
                  <a:schemeClr val="tx1"/>
                </a:solidFill>
                <a:latin typeface="+mn-lt"/>
                <a:ea typeface="+mn-ea"/>
                <a:cs typeface="+mn-cs"/>
              </a:rPr>
              <a:t>(</a:t>
            </a:r>
            <a:r>
              <a:rPr lang="tr-TR" sz="1200" b="0" i="1" u="none" strike="noStrike" kern="1200" baseline="-25000" dirty="0" err="1" smtClean="0">
                <a:solidFill>
                  <a:schemeClr val="tx1"/>
                </a:solidFill>
                <a:latin typeface="+mn-lt"/>
                <a:ea typeface="+mn-ea"/>
                <a:cs typeface="+mn-cs"/>
              </a:rPr>
              <a:t>turn-over'lan</a:t>
            </a:r>
            <a:r>
              <a:rPr lang="tr-TR" sz="1200" b="0" i="1" u="none" strike="noStrike" kern="1200" baseline="-25000" dirty="0" smtClean="0">
                <a:solidFill>
                  <a:schemeClr val="tx1"/>
                </a:solidFill>
                <a:latin typeface="+mn-lt"/>
                <a:ea typeface="+mn-ea"/>
                <a:cs typeface="+mn-cs"/>
              </a:rPr>
              <a:t> 2-4 gündür)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err="1" smtClean="0">
                <a:solidFill>
                  <a:schemeClr val="tx1"/>
                </a:solidFill>
                <a:latin typeface="+mn-lt"/>
                <a:ea typeface="+mn-ea"/>
                <a:cs typeface="+mn-cs"/>
              </a:rPr>
              <a:t>Hyalurop</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asiti</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Fibrobiastlar</a:t>
            </a:r>
            <a:r>
              <a:rPr lang="tr-TR" sz="1200" b="0" i="0" u="none" strike="noStrike" kern="1200" baseline="-25000" dirty="0" smtClean="0">
                <a:solidFill>
                  <a:schemeClr val="tx1"/>
                </a:solidFill>
                <a:latin typeface="+mn-lt"/>
                <a:ea typeface="+mn-ea"/>
                <a:cs typeface="+mn-cs"/>
              </a:rPr>
              <a:t> tarafından salgılanır, amorf maddenin sol-</a:t>
            </a:r>
            <a:r>
              <a:rPr lang="tr-TR" sz="1200" b="0" i="0" u="none" strike="noStrike" kern="1200" baseline="-25000" dirty="0" err="1" smtClean="0">
                <a:solidFill>
                  <a:schemeClr val="tx1"/>
                </a:solidFill>
                <a:latin typeface="+mn-lt"/>
                <a:ea typeface="+mn-ea"/>
                <a:cs typeface="+mn-cs"/>
              </a:rPr>
              <a:t>gei</a:t>
            </a:r>
            <a:r>
              <a:rPr lang="tr-TR" sz="1200" b="0" i="0" u="none" strike="noStrike" kern="1200" baseline="-25000" dirty="0" smtClean="0">
                <a:solidFill>
                  <a:schemeClr val="tx1"/>
                </a:solidFill>
                <a:latin typeface="+mn-lt"/>
                <a:ea typeface="+mn-ea"/>
                <a:cs typeface="+mn-cs"/>
              </a:rPr>
              <a:t> durumunu ayarlar, (</a:t>
            </a:r>
            <a:r>
              <a:rPr lang="tr-TR" sz="1200" b="0" i="0" u="none" strike="noStrike" kern="1200" baseline="-25000" dirty="0" err="1" smtClean="0">
                <a:solidFill>
                  <a:schemeClr val="tx1"/>
                </a:solidFill>
                <a:latin typeface="+mn-lt"/>
                <a:ea typeface="+mn-ea"/>
                <a:cs typeface="+mn-cs"/>
              </a:rPr>
              <a:t>notthyaluronidaz</a:t>
            </a:r>
            <a:r>
              <a:rPr lang="tr-TR" sz="1200" b="0" i="0" u="none" strike="noStrike" kern="1200" baseline="-25000" dirty="0" smtClean="0">
                <a:solidFill>
                  <a:schemeClr val="tx1"/>
                </a:solidFill>
                <a:latin typeface="+mn-lt"/>
                <a:ea typeface="+mn-ea"/>
                <a:cs typeface="+mn-cs"/>
              </a:rPr>
              <a:t> üretebilen bazı bakteriler bağ doku viskozitesini azaltarak daha hızlı yayılma etkisine sahiptirler,)</a:t>
            </a:r>
            <a:endParaRPr lang="tr-TR" sz="1200" b="0" i="0" u="none" strike="noStrike" kern="1200" baseline="0" dirty="0" smtClean="0">
              <a:solidFill>
                <a:schemeClr val="tx1"/>
              </a:solidFill>
              <a:latin typeface="+mn-lt"/>
              <a:ea typeface="+mn-ea"/>
              <a:cs typeface="+mn-cs"/>
            </a:endParaRPr>
          </a:p>
          <a:p>
            <a:endParaRPr lang="tr-TR" dirty="0" smtClean="0"/>
          </a:p>
          <a:p>
            <a:endParaRPr lang="tr-TR" dirty="0" smtClean="0"/>
          </a:p>
          <a:p>
            <a:r>
              <a:rPr lang="tr-TR" sz="1200" b="0" i="0" u="none" strike="noStrike" kern="1200" baseline="-25000" dirty="0" smtClean="0">
                <a:solidFill>
                  <a:schemeClr val="tx1"/>
                </a:solidFill>
                <a:latin typeface="+mn-lt"/>
                <a:ea typeface="+mn-ea"/>
                <a:cs typeface="+mn-cs"/>
              </a:rPr>
              <a:t>Çeşidi bağ ve destek dokuların amorf maddesinde yerine göre bulunan başlıca </a:t>
            </a:r>
            <a:r>
              <a:rPr lang="tr-TR" sz="1200" b="0" i="0" u="none" strike="noStrike" kern="1200" baseline="-25000" dirty="0" err="1" smtClean="0">
                <a:solidFill>
                  <a:schemeClr val="tx1"/>
                </a:solidFill>
                <a:latin typeface="+mn-lt"/>
                <a:ea typeface="+mn-ea"/>
                <a:cs typeface="+mn-cs"/>
              </a:rPr>
              <a:t>glikopro</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tefnlfr</a:t>
            </a:r>
            <a:r>
              <a:rPr lang="tr-TR" sz="1200" b="0" i="0" u="none" strike="noStrike" kern="1200" baseline="-25000" dirty="0" smtClean="0">
                <a:solidFill>
                  <a:schemeClr val="tx1"/>
                </a:solidFill>
                <a:latin typeface="+mn-lt"/>
                <a:ea typeface="+mn-ea"/>
                <a:cs typeface="+mn-cs"/>
              </a:rPr>
              <a:t> şanlardır: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Mronektın</a:t>
            </a:r>
            <a:r>
              <a:rPr lang="tr-TR" sz="1200" b="0" i="0" u="none" strike="noStrike" kern="1200" baseline="-25000" dirty="0" smtClean="0">
                <a:solidFill>
                  <a:schemeClr val="tx1"/>
                </a:solidFill>
                <a:latin typeface="+mn-lt"/>
                <a:ea typeface="+mn-ea"/>
                <a:cs typeface="+mn-cs"/>
              </a:rPr>
              <a:t>: Bağ dokuda </a:t>
            </a:r>
            <a:r>
              <a:rPr lang="tr-TR" sz="1200" b="0" i="0" u="none" strike="noStrike" kern="1200" baseline="-25000" dirty="0" err="1" smtClean="0">
                <a:solidFill>
                  <a:schemeClr val="tx1"/>
                </a:solidFill>
                <a:latin typeface="+mn-lt"/>
                <a:ea typeface="+mn-ea"/>
                <a:cs typeface="+mn-cs"/>
              </a:rPr>
              <a:t>fibrobiastlar</a:t>
            </a:r>
            <a:r>
              <a:rPr lang="tr-TR" sz="1200" b="0" i="0" u="none" strike="noStrike" kern="1200" baseline="-25000" dirty="0" smtClean="0">
                <a:solidFill>
                  <a:schemeClr val="tx1"/>
                </a:solidFill>
                <a:latin typeface="+mn-lt"/>
                <a:ea typeface="+mn-ea"/>
                <a:cs typeface="+mn-cs"/>
              </a:rPr>
              <a:t> tarafından salgılanır, bağ doku hücrelerini kolla </a:t>
            </a:r>
            <a:r>
              <a:rPr lang="tr-TR" sz="1200" b="0" i="0" u="none" strike="noStrike" kern="1200" baseline="-25000" dirty="0" err="1" smtClean="0">
                <a:solidFill>
                  <a:schemeClr val="tx1"/>
                </a:solidFill>
                <a:latin typeface="+mn-lt"/>
                <a:ea typeface="+mn-ea"/>
                <a:cs typeface="+mn-cs"/>
              </a:rPr>
              <a:t>jen</a:t>
            </a:r>
            <a:r>
              <a:rPr lang="tr-TR" sz="1200" b="0" i="0" u="none" strike="noStrike" kern="1200" baseline="-25000" dirty="0" smtClean="0">
                <a:solidFill>
                  <a:schemeClr val="tx1"/>
                </a:solidFill>
                <a:latin typeface="+mn-lt"/>
                <a:ea typeface="+mn-ea"/>
                <a:cs typeface="+mn-cs"/>
              </a:rPr>
              <a:t> İpliklere bağlar.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K </a:t>
            </a:r>
            <a:r>
              <a:rPr lang="tr-TR" sz="1200" b="0" i="0" u="none" strike="noStrike" kern="1200" baseline="-25000" dirty="0" err="1" smtClean="0">
                <a:solidFill>
                  <a:schemeClr val="tx1"/>
                </a:solidFill>
                <a:latin typeface="+mn-lt"/>
                <a:ea typeface="+mn-ea"/>
                <a:cs typeface="+mn-cs"/>
              </a:rPr>
              <a:t>Koodronektin</a:t>
            </a:r>
            <a:r>
              <a:rPr lang="tr-TR" sz="1200" b="0" i="0" u="none" strike="noStrike" kern="1200" baseline="-25000" dirty="0" smtClean="0">
                <a:solidFill>
                  <a:schemeClr val="tx1"/>
                </a:solidFill>
                <a:latin typeface="+mn-lt"/>
                <a:ea typeface="+mn-ea"/>
                <a:cs typeface="+mn-cs"/>
              </a:rPr>
              <a:t>: Kıkırdak dokuda </a:t>
            </a:r>
            <a:r>
              <a:rPr lang="tr-TR" sz="1200" b="0" i="0" u="none" strike="noStrike" kern="1200" baseline="-25000" dirty="0" err="1" smtClean="0">
                <a:solidFill>
                  <a:schemeClr val="tx1"/>
                </a:solidFill>
                <a:latin typeface="+mn-lt"/>
                <a:ea typeface="+mn-ea"/>
                <a:cs typeface="+mn-cs"/>
              </a:rPr>
              <a:t>kondroblastlar</a:t>
            </a:r>
            <a:r>
              <a:rPr lang="tr-TR" sz="1200" b="0" i="0" u="none" strike="noStrike" kern="1200" baseline="-25000" dirty="0" smtClean="0">
                <a:solidFill>
                  <a:schemeClr val="tx1"/>
                </a:solidFill>
                <a:latin typeface="+mn-lt"/>
                <a:ea typeface="+mn-ea"/>
                <a:cs typeface="+mn-cs"/>
              </a:rPr>
              <a:t> tarafından salgılanır, kıkırdak </a:t>
            </a:r>
            <a:r>
              <a:rPr lang="tr-TR" sz="1200" b="0" i="0" u="none" strike="noStrike" kern="1200" baseline="-25000" dirty="0" err="1" smtClean="0">
                <a:solidFill>
                  <a:schemeClr val="tx1"/>
                </a:solidFill>
                <a:latin typeface="+mn-lt"/>
                <a:ea typeface="+mn-ea"/>
                <a:cs typeface="+mn-cs"/>
              </a:rPr>
              <a:t>hticreie</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rini</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köllajen</a:t>
            </a:r>
            <a:r>
              <a:rPr lang="tr-TR" sz="1200" b="0" i="0" u="none" strike="noStrike" kern="1200" baseline="-25000" dirty="0" smtClean="0">
                <a:solidFill>
                  <a:schemeClr val="tx1"/>
                </a:solidFill>
                <a:latin typeface="+mn-lt"/>
                <a:ea typeface="+mn-ea"/>
                <a:cs typeface="+mn-cs"/>
              </a:rPr>
              <a:t> İpliklere bağlar,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Osteonektin</a:t>
            </a:r>
            <a:r>
              <a:rPr lang="tr-TR" sz="1200" b="0" i="0" u="none" strike="noStrike" kern="1200" baseline="-25000" dirty="0" smtClean="0">
                <a:solidFill>
                  <a:schemeClr val="tx1"/>
                </a:solidFill>
                <a:latin typeface="+mn-lt"/>
                <a:ea typeface="+mn-ea"/>
                <a:cs typeface="+mn-cs"/>
              </a:rPr>
              <a:t>: Kemik dokuda </a:t>
            </a:r>
            <a:r>
              <a:rPr lang="tr-TR" sz="1200" b="0" i="0" u="none" strike="noStrike" kern="1200" baseline="-25000" dirty="0" err="1" smtClean="0">
                <a:solidFill>
                  <a:schemeClr val="tx1"/>
                </a:solidFill>
                <a:latin typeface="+mn-lt"/>
                <a:ea typeface="+mn-ea"/>
                <a:cs typeface="+mn-cs"/>
              </a:rPr>
              <a:t>osteobiastlar</a:t>
            </a:r>
            <a:r>
              <a:rPr lang="tr-TR" sz="1200" b="0" i="0" u="none" strike="noStrike" kern="1200" baseline="-25000" dirty="0" smtClean="0">
                <a:solidFill>
                  <a:schemeClr val="tx1"/>
                </a:solidFill>
                <a:latin typeface="+mn-lt"/>
                <a:ea typeface="+mn-ea"/>
                <a:cs typeface="+mn-cs"/>
              </a:rPr>
              <a:t> tarafından salgılanır, kemik hücrelerini kol- || </a:t>
            </a:r>
            <a:r>
              <a:rPr lang="tr-TR" sz="1200" b="0" i="0" u="none" strike="noStrike" kern="1200" baseline="-25000" dirty="0" err="1" smtClean="0">
                <a:solidFill>
                  <a:schemeClr val="tx1"/>
                </a:solidFill>
                <a:latin typeface="+mn-lt"/>
                <a:ea typeface="+mn-ea"/>
                <a:cs typeface="+mn-cs"/>
              </a:rPr>
              <a:t>lajen</a:t>
            </a:r>
            <a:r>
              <a:rPr lang="tr-TR" sz="1200" b="0" i="0" u="none" strike="noStrike" kern="1200" baseline="-25000" dirty="0" smtClean="0">
                <a:solidFill>
                  <a:schemeClr val="tx1"/>
                </a:solidFill>
                <a:latin typeface="+mn-lt"/>
                <a:ea typeface="+mn-ea"/>
                <a:cs typeface="+mn-cs"/>
              </a:rPr>
              <a:t> İpliklere bağlar.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B. Lamının: </a:t>
            </a:r>
            <a:r>
              <a:rPr lang="tr-TR" sz="1200" b="0" i="0" u="none" strike="noStrike" kern="1200" baseline="-25000" dirty="0" err="1" smtClean="0">
                <a:solidFill>
                  <a:schemeClr val="tx1"/>
                </a:solidFill>
                <a:latin typeface="+mn-lt"/>
                <a:ea typeface="+mn-ea"/>
                <a:cs typeface="+mn-cs"/>
              </a:rPr>
              <a:t>Epitel</a:t>
            </a:r>
            <a:r>
              <a:rPr lang="tr-TR" sz="1200" b="0" i="0" u="none" strike="noStrike" kern="1200" baseline="-25000" dirty="0" smtClean="0">
                <a:solidFill>
                  <a:schemeClr val="tx1"/>
                </a:solidFill>
                <a:latin typeface="+mn-lt"/>
                <a:ea typeface="+mn-ea"/>
                <a:cs typeface="+mn-cs"/>
              </a:rPr>
              <a:t> hücreleri tarafından salgılanır, </a:t>
            </a:r>
            <a:r>
              <a:rPr lang="tr-TR" sz="1200" b="0" i="0" u="none" strike="noStrike" kern="1200" baseline="-25000" dirty="0" err="1" smtClean="0">
                <a:solidFill>
                  <a:schemeClr val="tx1"/>
                </a:solidFill>
                <a:latin typeface="+mn-lt"/>
                <a:ea typeface="+mn-ea"/>
                <a:cs typeface="+mn-cs"/>
              </a:rPr>
              <a:t>epltel</a:t>
            </a:r>
            <a:r>
              <a:rPr lang="tr-TR" sz="1200" b="0" i="0" u="none" strike="noStrike" kern="1200" baseline="-25000" dirty="0" smtClean="0">
                <a:solidFill>
                  <a:schemeClr val="tx1"/>
                </a:solidFill>
                <a:latin typeface="+mn-lt"/>
                <a:ea typeface="+mn-ea"/>
                <a:cs typeface="+mn-cs"/>
              </a:rPr>
              <a:t> hücrelerini bazal </a:t>
            </a:r>
            <a:r>
              <a:rPr lang="tr-TR" sz="1200" b="0" i="0" u="none" strike="noStrike" kern="1200" baseline="-25000" dirty="0" err="1" smtClean="0">
                <a:solidFill>
                  <a:schemeClr val="tx1"/>
                </a:solidFill>
                <a:latin typeface="+mn-lt"/>
                <a:ea typeface="+mn-ea"/>
                <a:cs typeface="+mn-cs"/>
              </a:rPr>
              <a:t>membrandaki</a:t>
            </a:r>
            <a:r>
              <a:rPr lang="tr-TR" sz="1200" b="0" i="0" u="none" strike="noStrike" kern="1200" baseline="-25000" dirty="0" smtClean="0">
                <a:solidFill>
                  <a:schemeClr val="tx1"/>
                </a:solidFill>
                <a:latin typeface="+mn-lt"/>
                <a:ea typeface="+mn-ea"/>
                <a:cs typeface="+mn-cs"/>
              </a:rPr>
              <a:t> H </a:t>
            </a:r>
            <a:r>
              <a:rPr lang="tr-TR" sz="1200" b="0" i="0" u="none" strike="noStrike" kern="1200" baseline="-25000" dirty="0" err="1" smtClean="0">
                <a:solidFill>
                  <a:schemeClr val="tx1"/>
                </a:solidFill>
                <a:latin typeface="+mn-lt"/>
                <a:ea typeface="+mn-ea"/>
                <a:cs typeface="+mn-cs"/>
              </a:rPr>
              <a:t>retikülîn</a:t>
            </a:r>
            <a:r>
              <a:rPr lang="tr-TR" sz="1200" b="0" i="0" u="none" strike="noStrike" kern="1200" baseline="-25000" dirty="0" smtClean="0">
                <a:solidFill>
                  <a:schemeClr val="tx1"/>
                </a:solidFill>
                <a:latin typeface="+mn-lt"/>
                <a:ea typeface="+mn-ea"/>
                <a:cs typeface="+mn-cs"/>
              </a:rPr>
              <a:t> ipliklerine bağlar,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■&gt; </a:t>
            </a:r>
            <a:r>
              <a:rPr lang="tr-TR" sz="1200" b="0" i="0" u="none" strike="noStrike" kern="1200" baseline="-25000" dirty="0" err="1" smtClean="0">
                <a:solidFill>
                  <a:schemeClr val="tx1"/>
                </a:solidFill>
                <a:latin typeface="+mn-lt"/>
                <a:ea typeface="+mn-ea"/>
                <a:cs typeface="+mn-cs"/>
              </a:rPr>
              <a:t>Entaktin</a:t>
            </a:r>
            <a:r>
              <a:rPr lang="tr-TR" sz="1200" b="0" i="0" u="none" strike="noStrike" kern="1200" baseline="-25000" dirty="0" smtClean="0">
                <a:solidFill>
                  <a:schemeClr val="tx1"/>
                </a:solidFill>
                <a:latin typeface="+mn-lt"/>
                <a:ea typeface="+mn-ea"/>
                <a:cs typeface="+mn-cs"/>
              </a:rPr>
              <a:t>: Bazal </a:t>
            </a:r>
            <a:r>
              <a:rPr lang="tr-TR" sz="1200" b="0" i="0" u="none" strike="noStrike" kern="1200" baseline="-25000" dirty="0" err="1" smtClean="0">
                <a:solidFill>
                  <a:schemeClr val="tx1"/>
                </a:solidFill>
                <a:latin typeface="+mn-lt"/>
                <a:ea typeface="+mn-ea"/>
                <a:cs typeface="+mn-cs"/>
              </a:rPr>
              <a:t>membranda</a:t>
            </a:r>
            <a:r>
              <a:rPr lang="tr-TR" sz="1200" b="0" i="0" u="none" strike="noStrike" kern="1200" baseline="-25000" dirty="0" smtClean="0">
                <a:solidFill>
                  <a:schemeClr val="tx1"/>
                </a:solidFill>
                <a:latin typeface="+mn-lt"/>
                <a:ea typeface="+mn-ea"/>
                <a:cs typeface="+mn-cs"/>
              </a:rPr>
              <a:t> bulunur, </a:t>
            </a:r>
            <a:r>
              <a:rPr lang="tr-TR" sz="1200" b="0" i="0" u="none" strike="noStrike" kern="1200" baseline="-25000" dirty="0" err="1" smtClean="0">
                <a:solidFill>
                  <a:schemeClr val="tx1"/>
                </a:solidFill>
                <a:latin typeface="+mn-lt"/>
                <a:ea typeface="+mn-ea"/>
                <a:cs typeface="+mn-cs"/>
              </a:rPr>
              <a:t>laminini</a:t>
            </a:r>
            <a:r>
              <a:rPr lang="tr-TR" sz="1200" b="0" i="0" u="none" strike="noStrike" kern="1200" baseline="-25000" dirty="0" smtClean="0">
                <a:solidFill>
                  <a:schemeClr val="tx1"/>
                </a:solidFill>
                <a:latin typeface="+mn-lt"/>
                <a:ea typeface="+mn-ea"/>
                <a:cs typeface="+mn-cs"/>
              </a:rPr>
              <a:t> tip IV </a:t>
            </a:r>
            <a:r>
              <a:rPr lang="tr-TR" sz="1200" b="0" i="0" u="none" strike="noStrike" kern="1200" baseline="-25000" dirty="0" err="1" smtClean="0">
                <a:solidFill>
                  <a:schemeClr val="tx1"/>
                </a:solidFill>
                <a:latin typeface="+mn-lt"/>
                <a:ea typeface="+mn-ea"/>
                <a:cs typeface="+mn-cs"/>
              </a:rPr>
              <a:t>koilajene</a:t>
            </a:r>
            <a:r>
              <a:rPr lang="tr-TR" sz="1200" b="0" i="0" u="none" strike="noStrike" kern="1200" baseline="-25000" dirty="0" smtClean="0">
                <a:solidFill>
                  <a:schemeClr val="tx1"/>
                </a:solidFill>
                <a:latin typeface="+mn-lt"/>
                <a:ea typeface="+mn-ea"/>
                <a:cs typeface="+mn-cs"/>
              </a:rPr>
              <a:t> bağlar.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B~ </a:t>
            </a:r>
            <a:r>
              <a:rPr lang="tr-TR" sz="1200" b="0" i="0" u="none" strike="noStrike" kern="1200" baseline="-25000" dirty="0" err="1" smtClean="0">
                <a:solidFill>
                  <a:schemeClr val="tx1"/>
                </a:solidFill>
                <a:latin typeface="+mn-lt"/>
                <a:ea typeface="+mn-ea"/>
                <a:cs typeface="+mn-cs"/>
              </a:rPr>
              <a:t>Trombospontin</a:t>
            </a:r>
            <a:r>
              <a:rPr lang="tr-TR" sz="1200" b="0" i="0" u="none" strike="noStrike" kern="1200" baseline="-25000" dirty="0" smtClean="0">
                <a:solidFill>
                  <a:schemeClr val="tx1"/>
                </a:solidFill>
                <a:latin typeface="+mn-lt"/>
                <a:ea typeface="+mn-ea"/>
                <a:cs typeface="+mn-cs"/>
              </a:rPr>
              <a:t>: Deri, kas ve kan damarlarında bulunur, bulunduğu yere göre </a:t>
            </a:r>
            <a:r>
              <a:rPr lang="tr-TR" sz="1200" b="0" i="0" u="none" strike="noStrike" kern="1200" baseline="-25000" dirty="0" err="1" smtClean="0">
                <a:solidFill>
                  <a:schemeClr val="tx1"/>
                </a:solidFill>
                <a:latin typeface="+mn-lt"/>
                <a:ea typeface="+mn-ea"/>
                <a:cs typeface="+mn-cs"/>
              </a:rPr>
              <a:t>fibrob</a:t>
            </a:r>
            <a:r>
              <a:rPr lang="tr-TR" sz="1200" b="0" i="0" u="none" strike="noStrike" kern="1200" baseline="-25000" dirty="0" smtClean="0">
                <a:solidFill>
                  <a:schemeClr val="tx1"/>
                </a:solidFill>
                <a:latin typeface="+mn-lt"/>
                <a:ea typeface="+mn-ea"/>
                <a:cs typeface="+mn-cs"/>
              </a:rPr>
              <a:t>- I </a:t>
            </a:r>
            <a:r>
              <a:rPr lang="tr-TR" sz="1200" b="0" i="0" u="none" strike="noStrike" kern="1200" baseline="-25000" dirty="0" err="1" smtClean="0">
                <a:solidFill>
                  <a:schemeClr val="tx1"/>
                </a:solidFill>
                <a:latin typeface="+mn-lt"/>
                <a:ea typeface="+mn-ea"/>
                <a:cs typeface="+mn-cs"/>
              </a:rPr>
              <a:t>tast</a:t>
            </a:r>
            <a:r>
              <a:rPr lang="tr-TR" sz="1200" b="0" i="0" u="none" strike="noStrike" kern="1200" baseline="-25000" dirty="0" smtClean="0">
                <a:solidFill>
                  <a:schemeClr val="tx1"/>
                </a:solidFill>
                <a:latin typeface="+mn-lt"/>
                <a:ea typeface="+mn-ea"/>
                <a:cs typeface="+mn-cs"/>
              </a:rPr>
              <a:t>, düz kas ve </a:t>
            </a:r>
            <a:r>
              <a:rPr lang="tr-TR" sz="1200" b="0" i="0" u="none" strike="noStrike" kern="1200" baseline="-25000" dirty="0" err="1" smtClean="0">
                <a:solidFill>
                  <a:schemeClr val="tx1"/>
                </a:solidFill>
                <a:latin typeface="+mn-lt"/>
                <a:ea typeface="+mn-ea"/>
                <a:cs typeface="+mn-cs"/>
              </a:rPr>
              <a:t>endotel</a:t>
            </a:r>
            <a:r>
              <a:rPr lang="tr-TR" sz="1200" b="0" i="0" u="none" strike="noStrike" kern="1200" baseline="-25000" dirty="0" smtClean="0">
                <a:solidFill>
                  <a:schemeClr val="tx1"/>
                </a:solidFill>
                <a:latin typeface="+mn-lt"/>
                <a:ea typeface="+mn-ea"/>
                <a:cs typeface="+mn-cs"/>
              </a:rPr>
              <a:t> hücreleri tarafından salgılanır.</a:t>
            </a:r>
            <a:endParaRPr lang="tr-TR" sz="1200" b="0" i="0" u="none" strike="noStrike" kern="1200" baseline="0" dirty="0" smtClean="0">
              <a:solidFill>
                <a:schemeClr val="tx1"/>
              </a:solidFill>
              <a:latin typeface="+mn-lt"/>
              <a:ea typeface="+mn-ea"/>
              <a:cs typeface="+mn-cs"/>
            </a:endParaRPr>
          </a:p>
          <a:p>
            <a:endParaRPr lang="tr-TR" dirty="0" smtClean="0"/>
          </a:p>
          <a:p>
            <a:endParaRPr lang="tr-TR" dirty="0" smtClean="0"/>
          </a:p>
          <a:p>
            <a:endParaRPr lang="tr-TR" dirty="0" smtClean="0"/>
          </a:p>
          <a:p>
            <a:r>
              <a:rPr lang="tr-TR" sz="1200" b="0" i="0" u="none" strike="noStrike" kern="1200" baseline="-25000" dirty="0" smtClean="0">
                <a:solidFill>
                  <a:schemeClr val="tx1"/>
                </a:solidFill>
                <a:latin typeface="+mn-lt"/>
                <a:ea typeface="+mn-ea"/>
                <a:cs typeface="+mn-cs"/>
              </a:rPr>
              <a:t>e. Doku sıvısı:</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Bağ dokusunun amorf kısmının bir miktarını da doku sıvısı adı verilen, kan plazmasına </a:t>
            </a:r>
            <a:r>
              <a:rPr lang="tr-TR" sz="1200" b="0" i="0" u="none" strike="noStrike" kern="1200" baseline="-25000" dirty="0" err="1" smtClean="0">
                <a:solidFill>
                  <a:schemeClr val="tx1"/>
                </a:solidFill>
                <a:latin typeface="+mn-lt"/>
                <a:ea typeface="+mn-ea"/>
                <a:cs typeface="+mn-cs"/>
              </a:rPr>
              <a:t>Ibtnzeyen</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bîr</a:t>
            </a:r>
            <a:r>
              <a:rPr lang="tr-TR" sz="1200" b="0" i="0" u="none" strike="noStrike" kern="1200" baseline="-25000" dirty="0" smtClean="0">
                <a:solidFill>
                  <a:schemeClr val="tx1"/>
                </a:solidFill>
                <a:latin typeface="+mn-lt"/>
                <a:ea typeface="+mn-ea"/>
                <a:cs typeface="+mn-cs"/>
              </a:rPr>
              <a:t> sıvı oluşturur </a:t>
            </a:r>
            <a:r>
              <a:rPr lang="tr-TR" sz="1200" b="0" i="0" u="none" strike="noStrike" kern="1200" baseline="-25000" dirty="0" err="1" smtClean="0">
                <a:solidFill>
                  <a:schemeClr val="tx1"/>
                </a:solidFill>
                <a:latin typeface="+mn-lt"/>
                <a:ea typeface="+mn-ea"/>
                <a:cs typeface="+mn-cs"/>
              </a:rPr>
              <a:t>Kapiltar</a:t>
            </a:r>
            <a:r>
              <a:rPr lang="tr-TR" sz="1200" b="0" i="0" u="none" strike="noStrike" kern="1200" baseline="-25000" dirty="0" smtClean="0">
                <a:solidFill>
                  <a:schemeClr val="tx1"/>
                </a:solidFill>
                <a:latin typeface="+mn-lt"/>
                <a:ea typeface="+mn-ea"/>
                <a:cs typeface="+mn-cs"/>
              </a:rPr>
              <a:t> damarlardan amorf madde içine geçen besin madde* </a:t>
            </a:r>
            <a:r>
              <a:rPr lang="tr-TR" sz="1200" b="0" i="0" u="none" strike="noStrike" kern="1200" baseline="-25000" dirty="0" err="1" smtClean="0">
                <a:solidFill>
                  <a:schemeClr val="tx1"/>
                </a:solidFill>
                <a:latin typeface="+mn-lt"/>
                <a:ea typeface="+mn-ea"/>
                <a:cs typeface="+mn-cs"/>
              </a:rPr>
              <a:t>leri</a:t>
            </a:r>
            <a:r>
              <a:rPr lang="tr-TR" sz="1200" b="0" i="0" u="none" strike="noStrike" kern="1200" baseline="-25000" dirty="0" smtClean="0">
                <a:solidFill>
                  <a:schemeClr val="tx1"/>
                </a:solidFill>
                <a:latin typeface="+mn-lt"/>
                <a:ea typeface="+mn-ea"/>
                <a:cs typeface="+mn-cs"/>
              </a:rPr>
              <a:t>, hormonlar ve iyonları İçeren sıvıdır. Doku ve hücrelerin beslenmesine, ayrıca amorf </a:t>
            </a:r>
            <a:r>
              <a:rPr lang="tr-TR" sz="1200" b="0" i="0" u="none" strike="noStrike" kern="1200" baseline="-25000" dirty="0" err="1" smtClean="0">
                <a:solidFill>
                  <a:schemeClr val="tx1"/>
                </a:solidFill>
                <a:latin typeface="+mn-lt"/>
                <a:ea typeface="+mn-ea"/>
                <a:cs typeface="+mn-cs"/>
              </a:rPr>
              <a:t>hbaddenin</a:t>
            </a:r>
            <a:r>
              <a:rPr lang="tr-TR" sz="1200" b="0" i="0" u="none" strike="noStrike" kern="1200" baseline="-25000" dirty="0" smtClean="0">
                <a:solidFill>
                  <a:schemeClr val="tx1"/>
                </a:solidFill>
                <a:latin typeface="+mn-lt"/>
                <a:ea typeface="+mn-ea"/>
                <a:cs typeface="+mn-cs"/>
              </a:rPr>
              <a:t> sol-gel durumunun ayarlanmasına yardım eder. Bu sıvı aynı zamanda doku ve hücrelerde oluşan </a:t>
            </a:r>
            <a:r>
              <a:rPr lang="tr-TR" sz="1200" b="0" i="0" u="none" strike="noStrike" kern="1200" baseline="-25000" dirty="0" err="1" smtClean="0">
                <a:solidFill>
                  <a:schemeClr val="tx1"/>
                </a:solidFill>
                <a:latin typeface="+mn-lt"/>
                <a:ea typeface="+mn-ea"/>
                <a:cs typeface="+mn-cs"/>
              </a:rPr>
              <a:t>metabolik</a:t>
            </a:r>
            <a:r>
              <a:rPr lang="tr-TR" sz="1200" b="0" i="0" u="none" strike="noStrike" kern="1200" baseline="-25000" dirty="0" smtClean="0">
                <a:solidFill>
                  <a:schemeClr val="tx1"/>
                </a:solidFill>
                <a:latin typeface="+mn-lt"/>
                <a:ea typeface="+mn-ea"/>
                <a:cs typeface="+mn-cs"/>
              </a:rPr>
              <a:t> artıkların uzaklaştırılmasını da sağlar, </a:t>
            </a:r>
            <a:r>
              <a:rPr lang="tr-TR" sz="1200" b="0" i="0" u="none" strike="noStrike" kern="1200" baseline="-25000" dirty="0" err="1" smtClean="0">
                <a:solidFill>
                  <a:schemeClr val="tx1"/>
                </a:solidFill>
                <a:latin typeface="+mn-lt"/>
                <a:ea typeface="+mn-ea"/>
                <a:cs typeface="+mn-cs"/>
              </a:rPr>
              <a:t>MetaboKk</a:t>
            </a:r>
            <a:r>
              <a:rPr lang="tr-TR" sz="1200" b="0" i="0" u="none" strike="noStrike" kern="1200" baseline="-25000" dirty="0" smtClean="0">
                <a:solidFill>
                  <a:schemeClr val="tx1"/>
                </a:solidFill>
                <a:latin typeface="+mn-lt"/>
                <a:ea typeface="+mn-ea"/>
                <a:cs typeface="+mn-cs"/>
              </a:rPr>
              <a:t> artıklar doku [sıvısı vasıtasıyla tekrar </a:t>
            </a:r>
            <a:r>
              <a:rPr lang="tr-TR" sz="1200" b="0" i="0" u="none" strike="noStrike" kern="1200" baseline="-25000" dirty="0" err="1" smtClean="0">
                <a:solidFill>
                  <a:schemeClr val="tx1"/>
                </a:solidFill>
                <a:latin typeface="+mn-lt"/>
                <a:ea typeface="+mn-ea"/>
                <a:cs typeface="+mn-cs"/>
              </a:rPr>
              <a:t>kapillarlara</a:t>
            </a:r>
            <a:r>
              <a:rPr lang="tr-TR" sz="1200" b="0" i="0" u="none" strike="noStrike" kern="1200" baseline="-25000" dirty="0" smtClean="0">
                <a:solidFill>
                  <a:schemeClr val="tx1"/>
                </a:solidFill>
                <a:latin typeface="+mn-lt"/>
                <a:ea typeface="+mn-ea"/>
                <a:cs typeface="+mn-cs"/>
              </a:rPr>
              <a:t> aktarılır ve bu yolla, vücuttan atılmak üzere karaciğer, [böbrek gibi organlara ulaştırılır. Doku sıvısı statik bir sıvı değildir. Devamlı olarak yenilenir. {Patolojik etkiler altında doku sıvısında artış olursa ödem şekillenir.</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smtClean="0">
                <a:solidFill>
                  <a:schemeClr val="tx1"/>
                </a:solidFill>
                <a:latin typeface="+mn-lt"/>
                <a:ea typeface="+mn-ea"/>
                <a:cs typeface="+mn-cs"/>
              </a:rPr>
              <a:t>; Doku sıvısının şekillenmesi ve drenajı: Doku sıvısının kaynağı </a:t>
            </a:r>
            <a:r>
              <a:rPr lang="tr-TR" sz="1200" b="0" i="0" u="none" strike="noStrike" kern="1200" baseline="-25000" dirty="0" err="1" smtClean="0">
                <a:solidFill>
                  <a:schemeClr val="tx1"/>
                </a:solidFill>
                <a:latin typeface="+mn-lt"/>
                <a:ea typeface="+mn-ea"/>
                <a:cs typeface="+mn-cs"/>
              </a:rPr>
              <a:t>kapiHar</a:t>
            </a:r>
            <a:r>
              <a:rPr lang="tr-TR" sz="1200" b="0" i="0" u="none" strike="noStrike" kern="1200" baseline="-25000" dirty="0" smtClean="0">
                <a:solidFill>
                  <a:schemeClr val="tx1"/>
                </a:solidFill>
                <a:latin typeface="+mn-lt"/>
                <a:ea typeface="+mn-ea"/>
                <a:cs typeface="+mn-cs"/>
              </a:rPr>
              <a:t> damarlardır. </a:t>
            </a:r>
            <a:r>
              <a:rPr lang="tr-TR" sz="1200" b="0" i="0" u="none" strike="noStrike" kern="1200" baseline="-25000" dirty="0" err="1" smtClean="0">
                <a:solidFill>
                  <a:schemeClr val="tx1"/>
                </a:solidFill>
                <a:latin typeface="+mn-lt"/>
                <a:ea typeface="+mn-ea"/>
                <a:cs typeface="+mn-cs"/>
              </a:rPr>
              <a:t>Ka</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ipiiiar</a:t>
            </a:r>
            <a:r>
              <a:rPr lang="tr-TR" sz="1200" b="0" i="0" u="none" strike="noStrike" kern="1200" baseline="-25000" dirty="0" smtClean="0">
                <a:solidFill>
                  <a:schemeClr val="tx1"/>
                </a:solidFill>
                <a:latin typeface="+mn-lt"/>
                <a:ea typeface="+mn-ea"/>
                <a:cs typeface="+mn-cs"/>
              </a:rPr>
              <a:t> içindeki sıvıya etki eden iki kuvvet vardır; 1. kalbin </a:t>
            </a:r>
            <a:r>
              <a:rPr lang="tr-TR" sz="1200" b="0" i="0" u="none" strike="noStrike" kern="1200" baseline="-25000" dirty="0" err="1" smtClean="0">
                <a:solidFill>
                  <a:schemeClr val="tx1"/>
                </a:solidFill>
                <a:latin typeface="+mn-lt"/>
                <a:ea typeface="+mn-ea"/>
                <a:cs typeface="+mn-cs"/>
              </a:rPr>
              <a:t>pompalayıcı</a:t>
            </a:r>
            <a:r>
              <a:rPr lang="tr-TR" sz="1200" b="0" i="0" u="none" strike="noStrike" kern="1200" baseline="-25000" dirty="0" smtClean="0">
                <a:solidFill>
                  <a:schemeClr val="tx1"/>
                </a:solidFill>
                <a:latin typeface="+mn-lt"/>
                <a:ea typeface="+mn-ea"/>
                <a:cs typeface="+mn-cs"/>
              </a:rPr>
              <a:t> etkisine bağlı olan [hidrostatik basınç ve 2. damar dışı sıvının tekrar </a:t>
            </a:r>
            <a:r>
              <a:rPr lang="tr-TR" sz="1200" b="0" i="0" u="none" strike="noStrike" kern="1200" baseline="-25000" dirty="0" err="1" smtClean="0">
                <a:solidFill>
                  <a:schemeClr val="tx1"/>
                </a:solidFill>
                <a:latin typeface="+mn-lt"/>
                <a:ea typeface="+mn-ea"/>
                <a:cs typeface="+mn-cs"/>
              </a:rPr>
              <a:t>emiiimini</a:t>
            </a:r>
            <a:r>
              <a:rPr lang="tr-TR" sz="1200" b="0" i="0" u="none" strike="noStrike" kern="1200" baseline="-25000" dirty="0" smtClean="0">
                <a:solidFill>
                  <a:schemeClr val="tx1"/>
                </a:solidFill>
                <a:latin typeface="+mn-lt"/>
                <a:ea typeface="+mn-ea"/>
                <a:cs typeface="+mn-cs"/>
              </a:rPr>
              <a:t> sağlayan, kan plazmasındaki [proteinlerden kaynaklanan </a:t>
            </a:r>
            <a:r>
              <a:rPr lang="tr-TR" sz="1200" b="0" i="0" u="none" strike="noStrike" kern="1200" baseline="-25000" dirty="0" err="1" smtClean="0">
                <a:solidFill>
                  <a:schemeClr val="tx1"/>
                </a:solidFill>
                <a:latin typeface="+mn-lt"/>
                <a:ea typeface="+mn-ea"/>
                <a:cs typeface="+mn-cs"/>
              </a:rPr>
              <a:t>kolloidal</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ozmotik</a:t>
            </a:r>
            <a:r>
              <a:rPr lang="tr-TR" sz="1200" b="0" i="0" u="none" strike="noStrike" kern="1200" baseline="-25000" dirty="0" smtClean="0">
                <a:solidFill>
                  <a:schemeClr val="tx1"/>
                </a:solidFill>
                <a:latin typeface="+mn-lt"/>
                <a:ea typeface="+mn-ea"/>
                <a:cs typeface="+mn-cs"/>
              </a:rPr>
              <a:t> basınç.</a:t>
            </a:r>
            <a:endParaRPr lang="tr-TR" sz="1200" b="0" i="0" u="none" strike="noStrike" kern="1200" baseline="0" dirty="0" smtClean="0">
              <a:solidFill>
                <a:schemeClr val="tx1"/>
              </a:solidFill>
              <a:latin typeface="+mn-lt"/>
              <a:ea typeface="+mn-ea"/>
              <a:cs typeface="+mn-cs"/>
            </a:endParaRPr>
          </a:p>
          <a:p>
            <a:r>
              <a:rPr lang="tr-TR" sz="1200" b="0" i="0" u="none" strike="noStrike" kern="1200" baseline="-25000" dirty="0" err="1" smtClean="0">
                <a:solidFill>
                  <a:schemeClr val="tx1"/>
                </a:solidFill>
                <a:latin typeface="+mn-lt"/>
                <a:ea typeface="+mn-ea"/>
                <a:cs typeface="+mn-cs"/>
              </a:rPr>
              <a:t>Kapillarlarm</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arteriel</a:t>
            </a:r>
            <a:r>
              <a:rPr lang="tr-TR" sz="1200" b="0" i="0" u="none" strike="noStrike" kern="1200" baseline="-25000" dirty="0" smtClean="0">
                <a:solidFill>
                  <a:schemeClr val="tx1"/>
                </a:solidFill>
                <a:latin typeface="+mn-lt"/>
                <a:ea typeface="+mn-ea"/>
                <a:cs typeface="+mn-cs"/>
              </a:rPr>
              <a:t> ucunda hidrostatik basınç </a:t>
            </a:r>
            <a:r>
              <a:rPr lang="tr-TR" sz="1200" b="0" i="0" u="none" strike="noStrike" kern="1200" baseline="-25000" dirty="0" err="1" smtClean="0">
                <a:solidFill>
                  <a:schemeClr val="tx1"/>
                </a:solidFill>
                <a:latin typeface="+mn-lt"/>
                <a:ea typeface="+mn-ea"/>
                <a:cs typeface="+mn-cs"/>
              </a:rPr>
              <a:t>ozmotik</a:t>
            </a:r>
            <a:r>
              <a:rPr lang="tr-TR" sz="1200" b="0" i="0" u="none" strike="noStrike" kern="1200" baseline="-25000" dirty="0" smtClean="0">
                <a:solidFill>
                  <a:schemeClr val="tx1"/>
                </a:solidFill>
                <a:latin typeface="+mn-lt"/>
                <a:ea typeface="+mn-ea"/>
                <a:cs typeface="+mn-cs"/>
              </a:rPr>
              <a:t> basınçtan daha yüksek oldu- </a:t>
            </a:r>
            <a:r>
              <a:rPr lang="tr-TR" sz="1200" b="0" i="0" u="none" strike="noStrike" kern="1200" baseline="-25000" dirty="0" err="1" smtClean="0">
                <a:solidFill>
                  <a:schemeClr val="tx1"/>
                </a:solidFill>
                <a:latin typeface="+mn-lt"/>
                <a:ea typeface="+mn-ea"/>
                <a:cs typeface="+mn-cs"/>
              </a:rPr>
              <a:t>Bfu</a:t>
            </a:r>
            <a:r>
              <a:rPr lang="tr-TR" sz="1200" b="0" i="0" u="none" strike="noStrike" kern="1200" baseline="-25000" dirty="0" smtClean="0">
                <a:solidFill>
                  <a:schemeClr val="tx1"/>
                </a:solidFill>
                <a:latin typeface="+mn-lt"/>
                <a:ea typeface="+mn-ea"/>
                <a:cs typeface="+mn-cs"/>
              </a:rPr>
              <a:t> için, normal olarak su, iyonlar ve küçük molekül ağırlıklı maddeler dışarı çıkarak doku [sıvısını oluştururlar. </a:t>
            </a:r>
            <a:r>
              <a:rPr lang="tr-TR" sz="1200" b="0" i="0" u="none" strike="noStrike" kern="1200" baseline="-25000" dirty="0" err="1" smtClean="0">
                <a:solidFill>
                  <a:schemeClr val="tx1"/>
                </a:solidFill>
                <a:latin typeface="+mn-lt"/>
                <a:ea typeface="+mn-ea"/>
                <a:cs typeface="+mn-cs"/>
              </a:rPr>
              <a:t>Kapilterlerîn</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venöz</a:t>
            </a:r>
            <a:r>
              <a:rPr lang="tr-TR" sz="1200" b="0" i="0" u="none" strike="noStrike" kern="1200" baseline="-25000" dirty="0" smtClean="0">
                <a:solidFill>
                  <a:schemeClr val="tx1"/>
                </a:solidFill>
                <a:latin typeface="+mn-lt"/>
                <a:ea typeface="+mn-ea"/>
                <a:cs typeface="+mn-cs"/>
              </a:rPr>
              <a:t> yarımlarında ise hidrostatik basınç düşük buna [karşın </a:t>
            </a:r>
            <a:r>
              <a:rPr lang="tr-TR" sz="1200" b="0" i="0" u="none" strike="noStrike" kern="1200" baseline="-25000" dirty="0" err="1" smtClean="0">
                <a:solidFill>
                  <a:schemeClr val="tx1"/>
                </a:solidFill>
                <a:latin typeface="+mn-lt"/>
                <a:ea typeface="+mn-ea"/>
                <a:cs typeface="+mn-cs"/>
              </a:rPr>
              <a:t>kolloidal</a:t>
            </a:r>
            <a:r>
              <a:rPr lang="tr-TR" sz="1200" b="0" i="0" u="none" strike="noStrike" kern="1200" baseline="-25000" dirty="0" smtClean="0">
                <a:solidFill>
                  <a:schemeClr val="tx1"/>
                </a:solidFill>
                <a:latin typeface="+mn-lt"/>
                <a:ea typeface="+mn-ea"/>
                <a:cs typeface="+mn-cs"/>
              </a:rPr>
              <a:t> </a:t>
            </a:r>
            <a:r>
              <a:rPr lang="tr-TR" sz="1200" b="0" i="0" u="none" strike="noStrike" kern="1200" baseline="-25000" dirty="0" err="1" smtClean="0">
                <a:solidFill>
                  <a:schemeClr val="tx1"/>
                </a:solidFill>
                <a:latin typeface="+mn-lt"/>
                <a:ea typeface="+mn-ea"/>
                <a:cs typeface="+mn-cs"/>
              </a:rPr>
              <a:t>ozmotik</a:t>
            </a:r>
            <a:r>
              <a:rPr lang="tr-TR" sz="1200" b="0" i="0" u="none" strike="noStrike" kern="1200" baseline="-25000" dirty="0" smtClean="0">
                <a:solidFill>
                  <a:schemeClr val="tx1"/>
                </a:solidFill>
                <a:latin typeface="+mn-lt"/>
                <a:ea typeface="+mn-ea"/>
                <a:cs typeface="+mn-cs"/>
              </a:rPr>
              <a:t> basınç yüksek olduğundan doku sıvısı tekrar damar içine çekilir. [Geri emilen su miktarı çıkandan daha azdır, geri kalan su ve diğer bazı maddeler ise lenf I kapı Harları yoluyla tekrar dolaşıma döner. Normal olarak çıkan ve geri dönen $u ve diğer [maddeler arasında denge mevcuttur. Bazı patolojik durumlarda doku sıvısı artarsa ödem </a:t>
            </a:r>
            <a:r>
              <a:rPr lang="tr-TR" sz="1200" b="0" i="0" u="none" strike="noStrike" kern="1200" baseline="-25000" dirty="0" err="1" smtClean="0">
                <a:solidFill>
                  <a:schemeClr val="tx1"/>
                </a:solidFill>
                <a:latin typeface="+mn-lt"/>
                <a:ea typeface="+mn-ea"/>
                <a:cs typeface="+mn-cs"/>
              </a:rPr>
              <a:t>bakilenir</a:t>
            </a:r>
            <a:r>
              <a:rPr lang="tr-TR" sz="1200" b="0" i="0" u="none" strike="noStrike" kern="1200" baseline="-25000" dirty="0" smtClean="0">
                <a:solidFill>
                  <a:schemeClr val="tx1"/>
                </a:solidFill>
                <a:latin typeface="+mn-lt"/>
                <a:ea typeface="+mn-ea"/>
                <a:cs typeface="+mn-cs"/>
              </a:rPr>
              <a:t>. Ödem; </a:t>
            </a:r>
            <a:r>
              <a:rPr lang="tr-TR" sz="1200" b="0" i="0" u="none" strike="noStrike" kern="1200" baseline="-25000" dirty="0" err="1" smtClean="0">
                <a:solidFill>
                  <a:schemeClr val="tx1"/>
                </a:solidFill>
                <a:latin typeface="+mn-lt"/>
                <a:ea typeface="+mn-ea"/>
                <a:cs typeface="+mn-cs"/>
              </a:rPr>
              <a:t>venöz</a:t>
            </a:r>
            <a:r>
              <a:rPr lang="tr-TR" sz="1200" b="0" i="0" u="none" strike="noStrike" kern="1200" baseline="-25000" dirty="0" smtClean="0">
                <a:solidFill>
                  <a:schemeClr val="tx1"/>
                </a:solidFill>
                <a:latin typeface="+mn-lt"/>
                <a:ea typeface="+mn-ea"/>
                <a:cs typeface="+mn-cs"/>
              </a:rPr>
              <a:t> veya lenf damarlarının tıkanmaları sonucu, kalp yetmezliği veya beslenme bozuklukları gibi çok çeşitli nedenlerle oluşabilir).</a:t>
            </a:r>
            <a:endParaRPr lang="tr-TR" sz="1200" b="0" i="0" u="none" strike="noStrike" kern="1200" baseline="0" dirty="0" smtClean="0">
              <a:solidFill>
                <a:schemeClr val="tx1"/>
              </a:solidFill>
              <a:latin typeface="+mn-lt"/>
              <a:ea typeface="+mn-ea"/>
              <a:cs typeface="+mn-cs"/>
            </a:endParaRPr>
          </a:p>
          <a:p>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12</a:t>
            </a:fld>
            <a:endParaRPr lang="tr-TR" dirty="0"/>
          </a:p>
        </p:txBody>
      </p:sp>
    </p:spTree>
    <p:extLst>
      <p:ext uri="{BB962C8B-B14F-4D97-AF65-F5344CB8AC3E}">
        <p14:creationId xmlns:p14="http://schemas.microsoft.com/office/powerpoint/2010/main" val="3312882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örneğin ayak bileği ekleminin hızlı </a:t>
            </a:r>
            <a:r>
              <a:rPr lang="tr-TR" dirty="0" err="1" smtClean="0"/>
              <a:t>dorsifleksiyonu</a:t>
            </a:r>
            <a:r>
              <a:rPr lang="tr-TR" dirty="0" smtClean="0"/>
              <a:t> </a:t>
            </a:r>
            <a:r>
              <a:rPr lang="tr-TR" dirty="0" err="1" smtClean="0"/>
              <a:t>gastrokinemıus</a:t>
            </a:r>
            <a:r>
              <a:rPr lang="tr-TR" dirty="0" smtClean="0"/>
              <a:t> ve </a:t>
            </a:r>
            <a:r>
              <a:rPr lang="tr-TR" dirty="0" err="1" smtClean="0"/>
              <a:t>soleus</a:t>
            </a:r>
            <a:r>
              <a:rPr lang="tr-TR" dirty="0" smtClean="0"/>
              <a:t> kaslarının refleks gevşemesine izin vermeyeceği için </a:t>
            </a:r>
            <a:r>
              <a:rPr lang="tr-TR" dirty="0" err="1" smtClean="0"/>
              <a:t>Aşil</a:t>
            </a:r>
            <a:r>
              <a:rPr lang="tr-TR" dirty="0" smtClean="0"/>
              <a:t> </a:t>
            </a:r>
            <a:r>
              <a:rPr lang="tr-TR" dirty="0" err="1" smtClean="0"/>
              <a:t>tendonuna</a:t>
            </a:r>
            <a:r>
              <a:rPr lang="tr-TR" dirty="0" smtClean="0"/>
              <a:t> biner? I </a:t>
            </a:r>
            <a:r>
              <a:rPr lang="tr-TR" dirty="0" err="1" smtClean="0"/>
              <a:t>geriKmi</a:t>
            </a:r>
            <a:r>
              <a:rPr lang="tr-TR" dirty="0" smtClean="0"/>
              <a:t> artırır, </a:t>
            </a:r>
            <a:endParaRPr lang="tr-TR" dirty="0"/>
          </a:p>
        </p:txBody>
      </p:sp>
      <p:sp>
        <p:nvSpPr>
          <p:cNvPr id="4" name="Slayt Numarası Yer Tutucusu 3"/>
          <p:cNvSpPr>
            <a:spLocks noGrp="1"/>
          </p:cNvSpPr>
          <p:nvPr>
            <p:ph type="sldNum" sz="quarter" idx="10"/>
          </p:nvPr>
        </p:nvSpPr>
        <p:spPr/>
        <p:txBody>
          <a:bodyPr/>
          <a:lstStyle/>
          <a:p>
            <a:fld id="{EEC77E37-B8BE-4297-AE30-B6744489E59F}" type="slidenum">
              <a:rPr lang="tr-TR" smtClean="0"/>
              <a:t>16</a:t>
            </a:fld>
            <a:endParaRPr lang="tr-TR" dirty="0"/>
          </a:p>
        </p:txBody>
      </p:sp>
    </p:spTree>
    <p:extLst>
      <p:ext uri="{BB962C8B-B14F-4D97-AF65-F5344CB8AC3E}">
        <p14:creationId xmlns:p14="http://schemas.microsoft.com/office/powerpoint/2010/main" val="2810197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B93D7A3-5C5B-4B7E-9390-FB1114E5AF17}" type="datetime1">
              <a:rPr lang="tr-TR" smtClean="0"/>
              <a:t>25.06.2018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2100473904"/>
      </p:ext>
    </p:extLst>
  </p:cSld>
  <p:clrMapOvr>
    <a:masterClrMapping/>
  </p:clrMapOvr>
  <p:transition spd="slow">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441D8E-D55D-4308-92A0-DF1F9E51A7BB}" type="datetime1">
              <a:rPr lang="tr-TR" smtClean="0"/>
              <a:t>25.06.2018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286124844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EBC1DE7-7BB5-4CA1-BAB6-4A0510B47DE6}" type="datetime1">
              <a:rPr lang="tr-TR" smtClean="0"/>
              <a:t>25.06.2018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3795317670"/>
      </p:ext>
    </p:extLst>
  </p:cSld>
  <p:clrMapOvr>
    <a:masterClrMapping/>
  </p:clrMapOvr>
  <p:transition spd="slow">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FD1B955-40A2-41B2-A3B6-BAB3ECE39759}" type="datetime1">
              <a:rPr lang="tr-TR" smtClean="0"/>
              <a:t>25.06.2018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4122089985"/>
      </p:ext>
    </p:extLst>
  </p:cSld>
  <p:clrMapOvr>
    <a:masterClrMapping/>
  </p:clrMapOvr>
  <p:transition spd="slow">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93609A6-950A-4733-9CD8-2CA563BC5156}" type="datetime1">
              <a:rPr lang="tr-TR" smtClean="0"/>
              <a:t>25.06.2018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3645624069"/>
      </p:ext>
    </p:extLst>
  </p:cSld>
  <p:clrMapOvr>
    <a:masterClrMapping/>
  </p:clrMapOvr>
  <p:transition spd="slow">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6E18D3-F70C-4555-A88B-CC01BCCFC3D9}" type="datetime1">
              <a:rPr lang="tr-TR" smtClean="0"/>
              <a:t>25.06.2018</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134913116"/>
      </p:ext>
    </p:extLst>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7BFE6F5-0067-48CC-A00D-CE2112BE8D1F}" type="datetime1">
              <a:rPr lang="tr-TR" smtClean="0"/>
              <a:t>25.06.2018</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2730876547"/>
      </p:ext>
    </p:extLst>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63F296B-C367-4B08-B495-F7C5FD83B9C2}" type="datetime1">
              <a:rPr lang="tr-TR" smtClean="0"/>
              <a:t>25.06.2018</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3930970778"/>
      </p:ext>
    </p:extLst>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AD108B4-8FB5-4D32-A924-E0D46B8E714D}" type="datetime1">
              <a:rPr lang="tr-TR" smtClean="0"/>
              <a:t>25.06.2018</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3832990494"/>
      </p:ext>
    </p:extLst>
  </p:cSld>
  <p:clrMapOvr>
    <a:masterClrMapping/>
  </p:clrMapOvr>
  <p:transition spd="slow">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C87D6D3-ABAF-43F1-A773-248BE3FB73B8}" type="datetime1">
              <a:rPr lang="tr-TR" smtClean="0"/>
              <a:t>25.06.2018</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2010492297"/>
      </p:ext>
    </p:extLst>
  </p:cSld>
  <p:clrMapOvr>
    <a:masterClrMapping/>
  </p:clrMapOvr>
  <p:transition spd="slow">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6DD700-8F14-40B7-AA44-1D2B2E863968}" type="datetime1">
              <a:rPr lang="tr-TR" smtClean="0"/>
              <a:t>25.06.2018</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3E7BA0F-E7F3-415C-A99F-80B6D4403345}" type="slidenum">
              <a:rPr lang="tr-TR" smtClean="0"/>
              <a:t>‹#›</a:t>
            </a:fld>
            <a:endParaRPr lang="tr-TR" dirty="0"/>
          </a:p>
        </p:txBody>
      </p:sp>
    </p:spTree>
    <p:extLst>
      <p:ext uri="{BB962C8B-B14F-4D97-AF65-F5344CB8AC3E}">
        <p14:creationId xmlns:p14="http://schemas.microsoft.com/office/powerpoint/2010/main" val="667084219"/>
      </p:ext>
    </p:extLst>
  </p:cSld>
  <p:clrMapOvr>
    <a:masterClrMapping/>
  </p:clrMapOvr>
  <p:transition spd="slow">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41D8E-D55D-4308-92A0-DF1F9E51A7BB}" type="datetime1">
              <a:rPr lang="tr-TR" smtClean="0"/>
              <a:t>25.06.2018</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7BA0F-E7F3-415C-A99F-80B6D4403345}" type="slidenum">
              <a:rPr lang="tr-TR" smtClean="0"/>
              <a:t>‹#›</a:t>
            </a:fld>
            <a:endParaRPr lang="tr-TR" dirty="0"/>
          </a:p>
        </p:txBody>
      </p:sp>
    </p:spTree>
    <p:extLst>
      <p:ext uri="{BB962C8B-B14F-4D97-AF65-F5344CB8AC3E}">
        <p14:creationId xmlns:p14="http://schemas.microsoft.com/office/powerpoint/2010/main" val="4213683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dir="r"/>
  </p:transition>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Unvan 1"/>
          <p:cNvSpPr>
            <a:spLocks noGrp="1"/>
          </p:cNvSpPr>
          <p:nvPr>
            <p:ph type="ctrTitle"/>
          </p:nvPr>
        </p:nvSpPr>
        <p:spPr/>
        <p:txBody>
          <a:bodyPr>
            <a:normAutofit/>
          </a:bodyPr>
          <a:lstStyle/>
          <a:p>
            <a:r>
              <a:rPr lang="tr-TR" sz="9600" baseline="-25000" dirty="0">
                <a:solidFill>
                  <a:srgbClr val="002060"/>
                </a:solidFill>
              </a:rPr>
              <a:t>BAĞ VE DESTEK DOKUSU</a:t>
            </a:r>
            <a:endParaRPr lang="tr-TR" sz="9600" dirty="0">
              <a:solidFill>
                <a:srgbClr val="002060"/>
              </a:solidFill>
            </a:endParaRPr>
          </a:p>
        </p:txBody>
      </p:sp>
      <p:sp>
        <p:nvSpPr>
          <p:cNvPr id="3" name="Alt Başlık 2"/>
          <p:cNvSpPr>
            <a:spLocks noGrp="1"/>
          </p:cNvSpPr>
          <p:nvPr>
            <p:ph type="subTitle" idx="1"/>
          </p:nvPr>
        </p:nvSpPr>
        <p:spPr>
          <a:xfrm>
            <a:off x="5004262" y="5322626"/>
            <a:ext cx="6428011" cy="579410"/>
          </a:xfrm>
        </p:spPr>
        <p:txBody>
          <a:bodyPr>
            <a:normAutofit/>
          </a:bodyPr>
          <a:lstStyle/>
          <a:p>
            <a:r>
              <a:rPr lang="tr-TR" dirty="0" err="1" smtClean="0">
                <a:solidFill>
                  <a:srgbClr val="002060"/>
                </a:solidFill>
              </a:rPr>
              <a:t>Fzt</a:t>
            </a:r>
            <a:r>
              <a:rPr lang="tr-TR" dirty="0" smtClean="0">
                <a:solidFill>
                  <a:srgbClr val="002060"/>
                </a:solidFill>
              </a:rPr>
              <a:t>. Seher </a:t>
            </a:r>
            <a:r>
              <a:rPr lang="tr-TR" dirty="0" smtClean="0">
                <a:solidFill>
                  <a:srgbClr val="002060"/>
                </a:solidFill>
              </a:rPr>
              <a:t>EROL ÇELİK</a:t>
            </a:r>
            <a:endParaRPr lang="tr-TR" dirty="0">
              <a:solidFill>
                <a:srgbClr val="002060"/>
              </a:solidFill>
            </a:endParaRPr>
          </a:p>
        </p:txBody>
      </p:sp>
      <p:sp>
        <p:nvSpPr>
          <p:cNvPr id="4" name="Slayt Numarası Yer Tutucusu 3"/>
          <p:cNvSpPr>
            <a:spLocks noGrp="1"/>
          </p:cNvSpPr>
          <p:nvPr>
            <p:ph type="sldNum" sz="quarter" idx="12"/>
          </p:nvPr>
        </p:nvSpPr>
        <p:spPr/>
        <p:txBody>
          <a:bodyPr/>
          <a:lstStyle/>
          <a:p>
            <a:fld id="{53E7BA0F-E7F3-415C-A99F-80B6D4403345}" type="slidenum">
              <a:rPr lang="tr-TR" smtClean="0"/>
              <a:t>1</a:t>
            </a:fld>
            <a:endParaRPr lang="tr-TR" dirty="0"/>
          </a:p>
        </p:txBody>
      </p:sp>
    </p:spTree>
    <p:extLst>
      <p:ext uri="{BB962C8B-B14F-4D97-AF65-F5344CB8AC3E}">
        <p14:creationId xmlns:p14="http://schemas.microsoft.com/office/powerpoint/2010/main" val="2961858872"/>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77390" y="952789"/>
            <a:ext cx="8801100" cy="4351338"/>
          </a:xfrm>
        </p:spPr>
        <p:txBody>
          <a:bodyPr>
            <a:normAutofit/>
          </a:bodyPr>
          <a:lstStyle/>
          <a:p>
            <a:pPr>
              <a:buFontTx/>
              <a:buChar char="-"/>
            </a:pPr>
            <a:r>
              <a:rPr lang="tr-TR" baseline="-25000" dirty="0" smtClean="0">
                <a:effectLst>
                  <a:outerShdw blurRad="38100" dist="38100" dir="2700000" algn="tl">
                    <a:srgbClr val="000000">
                      <a:alpha val="43137"/>
                    </a:srgbClr>
                  </a:outerShdw>
                </a:effectLst>
              </a:rPr>
              <a:t>ESM </a:t>
            </a:r>
            <a:r>
              <a:rPr lang="tr-TR" baseline="-25000" dirty="0" err="1">
                <a:effectLst>
                  <a:outerShdw blurRad="38100" dist="38100" dir="2700000" algn="tl">
                    <a:srgbClr val="000000">
                      <a:alpha val="43137"/>
                    </a:srgbClr>
                  </a:outerShdw>
                </a:effectLst>
              </a:rPr>
              <a:t>Komponentleri</a:t>
            </a:r>
            <a:r>
              <a:rPr lang="tr-TR" baseline="-25000" dirty="0">
                <a:effectLst>
                  <a:outerShdw blurRad="38100" dist="38100" dir="2700000" algn="tl">
                    <a:srgbClr val="000000">
                      <a:alpha val="43137"/>
                    </a:srgbClr>
                  </a:outerShdw>
                </a:effectLst>
              </a:rPr>
              <a:t>: </a:t>
            </a:r>
            <a:endParaRPr lang="tr-TR" baseline="-25000" dirty="0" smtClean="0">
              <a:effectLst>
                <a:outerShdw blurRad="38100" dist="38100" dir="2700000" algn="tl">
                  <a:srgbClr val="000000">
                    <a:alpha val="43137"/>
                  </a:srgbClr>
                </a:outerShdw>
              </a:effectLst>
            </a:endParaRPr>
          </a:p>
          <a:p>
            <a:pPr>
              <a:buFont typeface="Wingdings" panose="05000000000000000000" pitchFamily="2" charset="2"/>
              <a:buChar char="Ø"/>
            </a:pPr>
            <a:r>
              <a:rPr lang="tr-TR" baseline="-25000" dirty="0" err="1" smtClean="0"/>
              <a:t>Ekstraseliüler</a:t>
            </a:r>
            <a:r>
              <a:rPr lang="tr-TR" baseline="-25000" dirty="0" smtClean="0"/>
              <a:t> </a:t>
            </a:r>
            <a:r>
              <a:rPr lang="tr-TR" baseline="-25000" dirty="0" err="1"/>
              <a:t>matriksin</a:t>
            </a:r>
            <a:r>
              <a:rPr lang="tr-TR" baseline="-25000" dirty="0"/>
              <a:t> temel </a:t>
            </a:r>
            <a:r>
              <a:rPr lang="tr-TR" baseline="-25000" dirty="0" err="1"/>
              <a:t>komponentleri</a:t>
            </a:r>
            <a:r>
              <a:rPr lang="tr-TR" baseline="-25000" dirty="0"/>
              <a:t>: </a:t>
            </a:r>
            <a:endParaRPr lang="tr-TR" baseline="-25000" dirty="0" smtClean="0"/>
          </a:p>
          <a:p>
            <a:pPr marL="0" indent="0">
              <a:buNone/>
            </a:pPr>
            <a:endParaRPr lang="tr-TR" baseline="-25000" dirty="0" smtClean="0"/>
          </a:p>
          <a:p>
            <a:pPr marL="0" indent="0">
              <a:buNone/>
            </a:pPr>
            <a:r>
              <a:rPr lang="tr-TR" baseline="-25000" dirty="0" smtClean="0"/>
              <a:t>1) </a:t>
            </a:r>
            <a:r>
              <a:rPr lang="tr-TR" baseline="-25000" dirty="0" err="1" smtClean="0"/>
              <a:t>Kollajen</a:t>
            </a:r>
            <a:r>
              <a:rPr lang="tr-TR" baseline="-25000" dirty="0" smtClean="0"/>
              <a:t> </a:t>
            </a:r>
            <a:r>
              <a:rPr lang="tr-TR" baseline="-25000" dirty="0"/>
              <a:t>ve </a:t>
            </a:r>
            <a:r>
              <a:rPr lang="tr-TR" baseline="-25000" dirty="0" err="1"/>
              <a:t>elastin</a:t>
            </a:r>
            <a:r>
              <a:rPr lang="tr-TR" baseline="-25000" dirty="0"/>
              <a:t> gibi  </a:t>
            </a:r>
            <a:r>
              <a:rPr lang="tr-TR" baseline="-25000" dirty="0" err="1"/>
              <a:t>fibröz</a:t>
            </a:r>
            <a:r>
              <a:rPr lang="tr-TR" baseline="-25000" dirty="0"/>
              <a:t> yapı proteinleri. </a:t>
            </a:r>
            <a:endParaRPr lang="tr-TR" baseline="-25000" dirty="0" smtClean="0"/>
          </a:p>
          <a:p>
            <a:r>
              <a:rPr lang="tr-TR" baseline="-25000" dirty="0" smtClean="0"/>
              <a:t>Bunlar </a:t>
            </a:r>
            <a:r>
              <a:rPr lang="tr-TR" baseline="-25000" dirty="0"/>
              <a:t>kasılma ve </a:t>
            </a:r>
            <a:r>
              <a:rPr lang="tr-TR" baseline="-25000" dirty="0" smtClean="0"/>
              <a:t>gevşeme </a:t>
            </a:r>
            <a:r>
              <a:rPr lang="tr-TR" baseline="-25000" dirty="0"/>
              <a:t>gücünü </a:t>
            </a:r>
            <a:r>
              <a:rPr lang="tr-TR" baseline="-25000" dirty="0" smtClean="0"/>
              <a:t>sağlar.</a:t>
            </a:r>
          </a:p>
          <a:p>
            <a:endParaRPr lang="tr-TR" baseline="-25000" dirty="0"/>
          </a:p>
          <a:p>
            <a:pPr marL="0" indent="0">
              <a:buNone/>
            </a:pPr>
            <a:r>
              <a:rPr lang="tr-TR" baseline="-25000" dirty="0" smtClean="0"/>
              <a:t>2</a:t>
            </a:r>
            <a:r>
              <a:rPr lang="tr-TR" baseline="-25000" dirty="0"/>
              <a:t>) Kayganlığı ve esnekliği sağlayan </a:t>
            </a:r>
            <a:r>
              <a:rPr lang="tr-TR" baseline="-25000" dirty="0" err="1"/>
              <a:t>proteoglikanlar</a:t>
            </a:r>
            <a:r>
              <a:rPr lang="tr-TR" baseline="-25000" dirty="0"/>
              <a:t> ve </a:t>
            </a:r>
            <a:r>
              <a:rPr lang="tr-TR" baseline="-25000" dirty="0" err="1"/>
              <a:t>hyaluronandan</a:t>
            </a:r>
            <a:r>
              <a:rPr lang="tr-TR" baseline="-25000" dirty="0"/>
              <a:t> oluşan su içerikli jeller ve </a:t>
            </a:r>
            <a:r>
              <a:rPr lang="tr-TR" baseline="-25000" dirty="0" err="1" smtClean="0"/>
              <a:t>adhesif</a:t>
            </a:r>
            <a:r>
              <a:rPr lang="tr-TR" baseline="-25000" dirty="0" smtClean="0"/>
              <a:t> </a:t>
            </a:r>
            <a:r>
              <a:rPr lang="tr-TR" baseline="-25000" dirty="0" err="1"/>
              <a:t>glikoproteinlerdir</a:t>
            </a:r>
            <a:r>
              <a:rPr lang="tr-TR" baseline="-25000" dirty="0" smtClean="0"/>
              <a:t>.</a:t>
            </a:r>
          </a:p>
          <a:p>
            <a:r>
              <a:rPr lang="tr-TR" baseline="-25000" dirty="0" smtClean="0"/>
              <a:t>Bu </a:t>
            </a:r>
            <a:r>
              <a:rPr lang="tr-TR" baseline="-25000" dirty="0" err="1"/>
              <a:t>komponentler</a:t>
            </a:r>
            <a:r>
              <a:rPr lang="tr-TR" baseline="-25000" dirty="0"/>
              <a:t>, </a:t>
            </a:r>
            <a:r>
              <a:rPr lang="tr-TR" baseline="-25000" dirty="0" err="1"/>
              <a:t>matriks</a:t>
            </a:r>
            <a:r>
              <a:rPr lang="tr-TR" baseline="-25000" dirty="0"/>
              <a:t> elementlerini birbirine ve diğer hücrelere bağlar.</a:t>
            </a:r>
          </a:p>
        </p:txBody>
      </p:sp>
      <p:sp>
        <p:nvSpPr>
          <p:cNvPr id="4" name="Slayt Numarası Yer Tutucusu 3"/>
          <p:cNvSpPr>
            <a:spLocks noGrp="1"/>
          </p:cNvSpPr>
          <p:nvPr>
            <p:ph type="sldNum" sz="quarter" idx="12"/>
          </p:nvPr>
        </p:nvSpPr>
        <p:spPr/>
        <p:txBody>
          <a:bodyPr/>
          <a:lstStyle/>
          <a:p>
            <a:fld id="{53E7BA0F-E7F3-415C-A99F-80B6D4403345}" type="slidenum">
              <a:rPr lang="tr-TR" smtClean="0"/>
              <a:t>10</a:t>
            </a:fld>
            <a:endParaRPr lang="tr-TR" dirty="0"/>
          </a:p>
        </p:txBody>
      </p:sp>
    </p:spTree>
    <p:extLst>
      <p:ext uri="{BB962C8B-B14F-4D97-AF65-F5344CB8AC3E}">
        <p14:creationId xmlns:p14="http://schemas.microsoft.com/office/powerpoint/2010/main" val="3642333381"/>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baseline="-25000" dirty="0">
                <a:effectLst>
                  <a:outerShdw blurRad="38100" dist="38100" dir="2700000" algn="tl">
                    <a:srgbClr val="000000">
                      <a:alpha val="43137"/>
                    </a:srgbClr>
                  </a:outerShdw>
                </a:effectLst>
              </a:rPr>
              <a:t>TEMEL MADDE (AMORPHOUS </a:t>
            </a:r>
            <a:r>
              <a:rPr lang="tr-TR" sz="4000" b="1" baseline="-25000" dirty="0" smtClean="0">
                <a:effectLst>
                  <a:outerShdw blurRad="38100" dist="38100" dir="2700000" algn="tl">
                    <a:srgbClr val="000000">
                      <a:alpha val="43137"/>
                    </a:srgbClr>
                  </a:outerShdw>
                </a:effectLst>
              </a:rPr>
              <a:t>GROUND </a:t>
            </a:r>
            <a:r>
              <a:rPr lang="tr-TR" sz="4000" b="1" baseline="-25000" dirty="0">
                <a:effectLst>
                  <a:outerShdw blurRad="38100" dist="38100" dir="2700000" algn="tl">
                    <a:srgbClr val="000000">
                      <a:alpha val="43137"/>
                    </a:srgbClr>
                  </a:outerShdw>
                </a:effectLst>
              </a:rPr>
              <a:t>SUBSTANCE) </a:t>
            </a:r>
            <a:endParaRPr lang="tr-TR" sz="4000" dirty="0"/>
          </a:p>
        </p:txBody>
      </p:sp>
      <p:sp>
        <p:nvSpPr>
          <p:cNvPr id="3" name="İçerik Yer Tutucusu 2"/>
          <p:cNvSpPr>
            <a:spLocks noGrp="1"/>
          </p:cNvSpPr>
          <p:nvPr>
            <p:ph idx="1"/>
          </p:nvPr>
        </p:nvSpPr>
        <p:spPr/>
        <p:txBody>
          <a:bodyPr>
            <a:normAutofit/>
          </a:bodyPr>
          <a:lstStyle/>
          <a:p>
            <a:r>
              <a:rPr lang="tr-TR" baseline="-25000" dirty="0" smtClean="0"/>
              <a:t>Hücrelerin </a:t>
            </a:r>
            <a:r>
              <a:rPr lang="tr-TR" baseline="-25000" dirty="0"/>
              <a:t>yüzeyindeki reseptör proteinlerine ve diğer </a:t>
            </a:r>
            <a:r>
              <a:rPr lang="tr-TR" baseline="-25000" dirty="0" err="1"/>
              <a:t>matriks</a:t>
            </a:r>
            <a:r>
              <a:rPr lang="tr-TR" baseline="-25000" dirty="0"/>
              <a:t> bileşenlerine bağlanarak </a:t>
            </a:r>
            <a:r>
              <a:rPr lang="tr-TR" baseline="-25000" dirty="0" err="1"/>
              <a:t>matriksin</a:t>
            </a:r>
            <a:r>
              <a:rPr lang="tr-TR" baseline="-25000" dirty="0"/>
              <a:t> yumuşaklığı ve sertliğine katkıda bulunan </a:t>
            </a:r>
            <a:r>
              <a:rPr lang="tr-TR" baseline="-25000" dirty="0" err="1"/>
              <a:t>anyonik</a:t>
            </a:r>
            <a:r>
              <a:rPr lang="tr-TR" baseline="-25000" dirty="0"/>
              <a:t> </a:t>
            </a:r>
            <a:r>
              <a:rPr lang="tr-TR" baseline="-25000" dirty="0" err="1"/>
              <a:t>makromoleküller</a:t>
            </a:r>
            <a:r>
              <a:rPr lang="tr-TR" baseline="-25000" dirty="0"/>
              <a:t> (GAG) ve çoklu yapışkan </a:t>
            </a:r>
            <a:r>
              <a:rPr lang="tr-TR" baseline="-25000" dirty="0" err="1" smtClean="0"/>
              <a:t>glikoproteinlerden</a:t>
            </a:r>
            <a:r>
              <a:rPr lang="tr-TR" baseline="-25000" dirty="0" smtClean="0"/>
              <a:t> </a:t>
            </a:r>
            <a:r>
              <a:rPr lang="tr-TR" baseline="-25000" dirty="0"/>
              <a:t>ve sudan oluşan yüksek düzeyde su sever akışkan bir komplekstir. </a:t>
            </a:r>
            <a:endParaRPr lang="tr-TR" baseline="-25000" dirty="0" smtClean="0"/>
          </a:p>
          <a:p>
            <a:r>
              <a:rPr lang="tr-TR" baseline="-25000" dirty="0"/>
              <a:t>Bu moleküller yapısal işlevlerinin </a:t>
            </a:r>
            <a:r>
              <a:rPr lang="tr-TR" baseline="-25000" dirty="0" err="1"/>
              <a:t>yanısıra</a:t>
            </a:r>
            <a:r>
              <a:rPr lang="tr-TR" baseline="-25000" dirty="0"/>
              <a:t>, hücre çoğalmasını ve farklılaşmasını kontrol eden hormonlara yönelik bir depo oluşturmak gibi, başka önemli işlevleri de gerçekleştirir. </a:t>
            </a:r>
            <a:endParaRPr lang="tr-TR" baseline="-25000" dirty="0" smtClean="0"/>
          </a:p>
          <a:p>
            <a:r>
              <a:rPr lang="tr-TR" baseline="-25000" dirty="0" smtClean="0"/>
              <a:t>Bağ </a:t>
            </a:r>
            <a:r>
              <a:rPr lang="tr-TR" baseline="-25000" dirty="0"/>
              <a:t>doku hücrelerini ve liflerini sararak yapılar arası ilişkinin korunmasını ve yapıların </a:t>
            </a:r>
            <a:r>
              <a:rPr lang="tr-TR" baseline="-25000" dirty="0" err="1"/>
              <a:t>mobilitesini</a:t>
            </a:r>
            <a:r>
              <a:rPr lang="tr-TR" baseline="-25000" dirty="0"/>
              <a:t> sağlar.</a:t>
            </a:r>
          </a:p>
          <a:p>
            <a:pPr marL="0" indent="0">
              <a:buNone/>
            </a:pPr>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11</a:t>
            </a:fld>
            <a:endParaRPr lang="tr-TR" dirty="0"/>
          </a:p>
        </p:txBody>
      </p:sp>
    </p:spTree>
    <p:extLst>
      <p:ext uri="{BB962C8B-B14F-4D97-AF65-F5344CB8AC3E}">
        <p14:creationId xmlns:p14="http://schemas.microsoft.com/office/powerpoint/2010/main" val="1393158963"/>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Amorf M</a:t>
            </a:r>
            <a:r>
              <a:rPr lang="tr-TR" b="1" dirty="0" smtClean="0"/>
              <a:t>adde:</a:t>
            </a:r>
          </a:p>
          <a:p>
            <a:pPr marL="742950" indent="-742950">
              <a:buFont typeface="+mj-lt"/>
              <a:buAutoNum type="arabicPeriod"/>
            </a:pPr>
            <a:r>
              <a:rPr lang="tr-TR" dirty="0" err="1"/>
              <a:t>G</a:t>
            </a:r>
            <a:r>
              <a:rPr lang="tr-TR" dirty="0" err="1" smtClean="0"/>
              <a:t>lukozaminoglikanlar</a:t>
            </a:r>
            <a:r>
              <a:rPr lang="tr-TR" dirty="0" smtClean="0"/>
              <a:t> </a:t>
            </a:r>
            <a:endParaRPr lang="tr-TR" dirty="0"/>
          </a:p>
          <a:p>
            <a:pPr marL="742950" indent="-742950">
              <a:buFont typeface="+mj-lt"/>
              <a:buAutoNum type="arabicPeriod"/>
            </a:pPr>
            <a:r>
              <a:rPr lang="tr-TR" dirty="0" err="1" smtClean="0"/>
              <a:t>Glikoproteinler</a:t>
            </a:r>
            <a:r>
              <a:rPr lang="tr-TR" dirty="0" smtClean="0"/>
              <a:t> </a:t>
            </a:r>
            <a:endParaRPr lang="tr-TR" dirty="0"/>
          </a:p>
          <a:p>
            <a:pPr marL="742950" indent="-742950">
              <a:buFont typeface="+mj-lt"/>
              <a:buAutoNum type="arabicPeriod"/>
            </a:pPr>
            <a:r>
              <a:rPr lang="tr-TR" dirty="0" smtClean="0"/>
              <a:t>Doku </a:t>
            </a:r>
            <a:r>
              <a:rPr lang="tr-TR" dirty="0"/>
              <a:t>sıvısı</a:t>
            </a:r>
          </a:p>
          <a:p>
            <a:pPr marL="0" indent="0">
              <a:buNone/>
            </a:pPr>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12</a:t>
            </a:fld>
            <a:endParaRPr lang="tr-TR" dirty="0"/>
          </a:p>
        </p:txBody>
      </p:sp>
    </p:spTree>
    <p:extLst>
      <p:ext uri="{BB962C8B-B14F-4D97-AF65-F5344CB8AC3E}">
        <p14:creationId xmlns:p14="http://schemas.microsoft.com/office/powerpoint/2010/main" val="1133740301"/>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baseline="-25000" dirty="0"/>
              <a:t>KOLLAJEN DOKUNUN MEKANİK </a:t>
            </a:r>
            <a:r>
              <a:rPr lang="tr-TR" b="1" baseline="-25000" dirty="0" smtClean="0"/>
              <a:t>ÖZELLİKLERİ</a:t>
            </a:r>
          </a:p>
          <a:p>
            <a:pPr marL="0" indent="0">
              <a:buNone/>
            </a:pPr>
            <a:endParaRPr lang="tr-TR" dirty="0"/>
          </a:p>
          <a:p>
            <a:pPr marL="0" indent="0">
              <a:buNone/>
            </a:pPr>
            <a:r>
              <a:rPr lang="tr-TR" baseline="-25000" dirty="0" smtClean="0"/>
              <a:t>Yüklenme durumunda </a:t>
            </a:r>
            <a:r>
              <a:rPr lang="tr-TR" baseline="-25000" dirty="0"/>
              <a:t>doku cevabını belirleyen 3 faktör </a:t>
            </a:r>
            <a:r>
              <a:rPr lang="tr-TR" baseline="-25000" dirty="0" err="1"/>
              <a:t>vardir</a:t>
            </a:r>
            <a:r>
              <a:rPr lang="tr-TR" baseline="-25000" dirty="0" smtClean="0"/>
              <a:t>:</a:t>
            </a:r>
          </a:p>
          <a:p>
            <a:pPr marL="0" indent="0">
              <a:buNone/>
            </a:pPr>
            <a:endParaRPr lang="tr-TR" baseline="-25000" dirty="0"/>
          </a:p>
          <a:p>
            <a:r>
              <a:rPr lang="tr-TR" baseline="-25000" dirty="0"/>
              <a:t>Liflerin yapısal </a:t>
            </a:r>
            <a:r>
              <a:rPr lang="tr-TR" baseline="-25000" dirty="0" smtClean="0"/>
              <a:t>dizilimi</a:t>
            </a:r>
            <a:endParaRPr lang="tr-TR" baseline="-25000" dirty="0"/>
          </a:p>
          <a:p>
            <a:r>
              <a:rPr lang="tr-TR" baseline="-25000" dirty="0" err="1"/>
              <a:t>Kollajen</a:t>
            </a:r>
            <a:r>
              <a:rPr lang="tr-TR" baseline="-25000" dirty="0"/>
              <a:t> ve elastik liflerin özellikleri</a:t>
            </a:r>
          </a:p>
          <a:p>
            <a:r>
              <a:rPr lang="tr-TR" baseline="-25000" dirty="0" err="1"/>
              <a:t>Kollajen</a:t>
            </a:r>
            <a:r>
              <a:rPr lang="tr-TR" baseline="-25000" dirty="0"/>
              <a:t> ve elastik lifler arasındaki oran</a:t>
            </a:r>
          </a:p>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13</a:t>
            </a:fld>
            <a:endParaRPr lang="tr-TR" dirty="0"/>
          </a:p>
        </p:txBody>
      </p:sp>
    </p:spTree>
    <p:extLst>
      <p:ext uri="{BB962C8B-B14F-4D97-AF65-F5344CB8AC3E}">
        <p14:creationId xmlns:p14="http://schemas.microsoft.com/office/powerpoint/2010/main" val="3681276304"/>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2700" y="1339019"/>
            <a:ext cx="8801100" cy="5928990"/>
          </a:xfrm>
        </p:spPr>
        <p:txBody>
          <a:bodyPr>
            <a:normAutofit/>
          </a:bodyPr>
          <a:lstStyle/>
          <a:p>
            <a:pPr marL="0" indent="0">
              <a:buNone/>
            </a:pPr>
            <a:r>
              <a:rPr lang="tr-TR" b="1" baseline="-25000" dirty="0" smtClean="0"/>
              <a:t>TENDON </a:t>
            </a:r>
            <a:r>
              <a:rPr lang="tr-TR" b="1" baseline="-25000" dirty="0"/>
              <a:t>VE LİGAMENTLERİN KUVVETİ</a:t>
            </a:r>
            <a:endParaRPr lang="tr-TR" dirty="0"/>
          </a:p>
          <a:p>
            <a:pPr marL="0" indent="0">
              <a:buNone/>
            </a:pPr>
            <a:r>
              <a:rPr lang="tr-TR" baseline="-25000" dirty="0" err="1"/>
              <a:t>Tendonun</a:t>
            </a:r>
            <a:r>
              <a:rPr lang="tr-TR" baseline="-25000" dirty="0"/>
              <a:t> görevi gerilim kuvvetini kastan kemiğe veya kastan </a:t>
            </a:r>
            <a:r>
              <a:rPr lang="tr-TR" baseline="-25000" dirty="0" err="1"/>
              <a:t>fasyaya</a:t>
            </a:r>
            <a:r>
              <a:rPr lang="tr-TR" baseline="-25000" dirty="0"/>
              <a:t> nakletmektir; </a:t>
            </a:r>
            <a:r>
              <a:rPr lang="tr-TR" baseline="-25000" dirty="0" err="1" smtClean="0"/>
              <a:t>Tendonlar</a:t>
            </a:r>
            <a:r>
              <a:rPr lang="tr-TR" baseline="-25000" dirty="0" smtClean="0"/>
              <a:t> </a:t>
            </a:r>
            <a:r>
              <a:rPr lang="tr-TR" baseline="-25000" dirty="0"/>
              <a:t>2’ye ayrılır;</a:t>
            </a:r>
          </a:p>
          <a:p>
            <a:r>
              <a:rPr lang="tr-TR" baseline="-25000" dirty="0"/>
              <a:t>Kılıfı olan </a:t>
            </a:r>
            <a:r>
              <a:rPr lang="tr-TR" baseline="-25000" dirty="0" err="1"/>
              <a:t>tendonlar</a:t>
            </a:r>
            <a:r>
              <a:rPr lang="tr-TR" baseline="-25000" dirty="0"/>
              <a:t> </a:t>
            </a:r>
          </a:p>
          <a:p>
            <a:r>
              <a:rPr lang="tr-TR" baseline="-25000" dirty="0"/>
              <a:t>Kılıfı olamayan </a:t>
            </a:r>
            <a:r>
              <a:rPr lang="tr-TR" baseline="-25000" dirty="0" err="1" smtClean="0"/>
              <a:t>tendonlar</a:t>
            </a:r>
            <a:endParaRPr lang="tr-TR" baseline="-25000" dirty="0"/>
          </a:p>
        </p:txBody>
      </p:sp>
      <p:sp>
        <p:nvSpPr>
          <p:cNvPr id="2" name="Slayt Numarası Yer Tutucusu 1"/>
          <p:cNvSpPr>
            <a:spLocks noGrp="1"/>
          </p:cNvSpPr>
          <p:nvPr>
            <p:ph type="sldNum" sz="quarter" idx="12"/>
          </p:nvPr>
        </p:nvSpPr>
        <p:spPr/>
        <p:txBody>
          <a:bodyPr/>
          <a:lstStyle/>
          <a:p>
            <a:fld id="{53E7BA0F-E7F3-415C-A99F-80B6D4403345}" type="slidenum">
              <a:rPr lang="tr-TR" smtClean="0"/>
              <a:t>14</a:t>
            </a:fld>
            <a:endParaRPr lang="tr-TR" dirty="0"/>
          </a:p>
        </p:txBody>
      </p:sp>
    </p:spTree>
    <p:extLst>
      <p:ext uri="{BB962C8B-B14F-4D97-AF65-F5344CB8AC3E}">
        <p14:creationId xmlns:p14="http://schemas.microsoft.com/office/powerpoint/2010/main" val="4001290874"/>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aseline="-25000" dirty="0"/>
              <a:t>Aşırı friksiyon kuvvetine maruz kalan </a:t>
            </a:r>
            <a:r>
              <a:rPr lang="tr-TR" baseline="-25000" dirty="0" err="1"/>
              <a:t>tendonlar</a:t>
            </a:r>
            <a:r>
              <a:rPr lang="tr-TR" baseline="-25000" dirty="0"/>
              <a:t> (elde, parmaklarda ve dirsekte) bir kılıfla çevrelenmiştir</a:t>
            </a:r>
            <a:r>
              <a:rPr lang="tr-TR" baseline="-25000" dirty="0" smtClean="0"/>
              <a:t>.</a:t>
            </a:r>
          </a:p>
          <a:p>
            <a:r>
              <a:rPr lang="tr-TR" baseline="-25000" dirty="0" smtClean="0"/>
              <a:t> </a:t>
            </a:r>
            <a:r>
              <a:rPr lang="tr-TR" baseline="-25000" dirty="0" err="1"/>
              <a:t>Tendon</a:t>
            </a:r>
            <a:r>
              <a:rPr lang="tr-TR" baseline="-25000" dirty="0"/>
              <a:t> kılıfı </a:t>
            </a:r>
            <a:r>
              <a:rPr lang="tr-TR" baseline="-25000" dirty="0" err="1"/>
              <a:t>fibröz</a:t>
            </a:r>
            <a:r>
              <a:rPr lang="tr-TR" baseline="-25000" dirty="0"/>
              <a:t> tabaka ve </a:t>
            </a:r>
            <a:r>
              <a:rPr lang="tr-TR" baseline="-25000" dirty="0" err="1"/>
              <a:t>parietal</a:t>
            </a:r>
            <a:r>
              <a:rPr lang="tr-TR" baseline="-25000" dirty="0"/>
              <a:t> </a:t>
            </a:r>
            <a:r>
              <a:rPr lang="tr-TR" baseline="-25000" dirty="0" err="1"/>
              <a:t>sinovial</a:t>
            </a:r>
            <a:r>
              <a:rPr lang="tr-TR" baseline="-25000" dirty="0"/>
              <a:t> tabakadan oluşmuştur. </a:t>
            </a:r>
            <a:endParaRPr lang="tr-TR" baseline="-25000" dirty="0" smtClean="0"/>
          </a:p>
          <a:p>
            <a:r>
              <a:rPr lang="tr-TR" baseline="-25000" dirty="0" err="1" smtClean="0"/>
              <a:t>Sinovial</a:t>
            </a:r>
            <a:r>
              <a:rPr lang="tr-TR" baseline="-25000" dirty="0" smtClean="0"/>
              <a:t> </a:t>
            </a:r>
            <a:r>
              <a:rPr lang="tr-TR" baseline="-25000" dirty="0"/>
              <a:t>hücreler tarafından yapılan </a:t>
            </a:r>
            <a:r>
              <a:rPr lang="tr-TR" baseline="-25000" dirty="0" err="1"/>
              <a:t>sinovial</a:t>
            </a:r>
            <a:r>
              <a:rPr lang="tr-TR" baseline="-25000" dirty="0"/>
              <a:t> sıvı </a:t>
            </a:r>
            <a:r>
              <a:rPr lang="tr-TR" baseline="-25000" dirty="0" err="1"/>
              <a:t>tendonun</a:t>
            </a:r>
            <a:r>
              <a:rPr lang="tr-TR" baseline="-25000" dirty="0"/>
              <a:t> kaymasını sağlar. </a:t>
            </a:r>
            <a:endParaRPr lang="tr-TR" baseline="-25000" dirty="0" smtClean="0"/>
          </a:p>
          <a:p>
            <a:r>
              <a:rPr lang="tr-TR" baseline="-25000" dirty="0" smtClean="0"/>
              <a:t>Daha </a:t>
            </a:r>
            <a:r>
              <a:rPr lang="tr-TR" baseline="-25000" dirty="0"/>
              <a:t>az sürtünmeyle karşı karşıya kalan bölgelerdeki </a:t>
            </a:r>
            <a:r>
              <a:rPr lang="tr-TR" baseline="-25000" dirty="0" err="1"/>
              <a:t>tendonlar</a:t>
            </a:r>
            <a:r>
              <a:rPr lang="tr-TR" baseline="-25000" dirty="0"/>
              <a:t> gevşek bir </a:t>
            </a:r>
            <a:r>
              <a:rPr lang="tr-TR" baseline="-25000" dirty="0" err="1"/>
              <a:t>konnektif</a:t>
            </a:r>
            <a:r>
              <a:rPr lang="tr-TR" baseline="-25000" dirty="0"/>
              <a:t> doku olan </a:t>
            </a:r>
            <a:r>
              <a:rPr lang="tr-TR" b="1" baseline="-25000" dirty="0" err="1"/>
              <a:t>paratenon</a:t>
            </a:r>
            <a:r>
              <a:rPr lang="tr-TR" baseline="-25000" dirty="0"/>
              <a:t> ile çevrelenmiştir. </a:t>
            </a:r>
            <a:endParaRPr lang="tr-TR" baseline="-25000" dirty="0" smtClean="0"/>
          </a:p>
          <a:p>
            <a:r>
              <a:rPr lang="tr-TR" baseline="-25000" dirty="0" err="1" smtClean="0"/>
              <a:t>Tendonların</a:t>
            </a:r>
            <a:r>
              <a:rPr lang="tr-TR" baseline="-25000" dirty="0" smtClean="0"/>
              <a:t> </a:t>
            </a:r>
            <a:r>
              <a:rPr lang="tr-TR" baseline="-25000" dirty="0"/>
              <a:t>yüklenmeye verdiği cevap </a:t>
            </a:r>
            <a:r>
              <a:rPr lang="tr-TR" baseline="-25000" dirty="0" err="1"/>
              <a:t>ligamentlerdeki</a:t>
            </a:r>
            <a:r>
              <a:rPr lang="tr-TR" baseline="-25000" dirty="0"/>
              <a:t> gibidir. </a:t>
            </a:r>
            <a:endParaRPr lang="tr-TR" baseline="-25000" dirty="0" smtClean="0"/>
          </a:p>
          <a:p>
            <a:r>
              <a:rPr lang="tr-TR" baseline="-25000" dirty="0" err="1" smtClean="0"/>
              <a:t>Tendonun</a:t>
            </a:r>
            <a:r>
              <a:rPr lang="tr-TR" baseline="-25000" dirty="0" smtClean="0"/>
              <a:t> </a:t>
            </a:r>
            <a:r>
              <a:rPr lang="tr-TR" baseline="-25000" dirty="0"/>
              <a:t>kuvveti; </a:t>
            </a:r>
            <a:r>
              <a:rPr lang="tr-TR" baseline="-25000" dirty="0" err="1"/>
              <a:t>tendonun</a:t>
            </a:r>
            <a:r>
              <a:rPr lang="tr-TR" baseline="-25000" dirty="0"/>
              <a:t> boyutlarına ve yüklenmenin hızına göre değişir. </a:t>
            </a:r>
            <a:endParaRPr lang="tr-TR" baseline="-25000" dirty="0" smtClean="0"/>
          </a:p>
          <a:p>
            <a:r>
              <a:rPr lang="tr-TR" baseline="-25000" dirty="0" err="1" smtClean="0"/>
              <a:t>Tendonların</a:t>
            </a:r>
            <a:r>
              <a:rPr lang="tr-TR" baseline="-25000" dirty="0" smtClean="0"/>
              <a:t> </a:t>
            </a:r>
            <a:r>
              <a:rPr lang="tr-TR" baseline="-25000" dirty="0"/>
              <a:t>da kuvveti bağlarda olduğu gibi enine kesit alanı ve yüklenme hızı faktörleri tarafından belirlenir. </a:t>
            </a:r>
            <a:endParaRPr lang="tr-TR" dirty="0"/>
          </a:p>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15</a:t>
            </a:fld>
            <a:endParaRPr lang="tr-TR" dirty="0"/>
          </a:p>
        </p:txBody>
      </p:sp>
    </p:spTree>
    <p:extLst>
      <p:ext uri="{BB962C8B-B14F-4D97-AF65-F5344CB8AC3E}">
        <p14:creationId xmlns:p14="http://schemas.microsoft.com/office/powerpoint/2010/main" val="2655780214"/>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2700" y="1055956"/>
            <a:ext cx="9639300" cy="5665519"/>
          </a:xfrm>
        </p:spPr>
        <p:txBody>
          <a:bodyPr>
            <a:normAutofit/>
          </a:bodyPr>
          <a:lstStyle/>
          <a:p>
            <a:pPr marL="0" indent="0">
              <a:buNone/>
            </a:pPr>
            <a:r>
              <a:rPr lang="tr-TR" dirty="0" err="1"/>
              <a:t>Tendona</a:t>
            </a:r>
            <a:r>
              <a:rPr lang="tr-TR" dirty="0"/>
              <a:t> etki eden </a:t>
            </a:r>
            <a:r>
              <a:rPr lang="tr-TR" dirty="0" err="1" smtClean="0"/>
              <a:t>stress</a:t>
            </a:r>
            <a:r>
              <a:rPr lang="tr-TR" dirty="0" smtClean="0"/>
              <a:t> </a:t>
            </a:r>
            <a:r>
              <a:rPr lang="tr-TR" dirty="0"/>
              <a:t>miktarı iki temel faktörden etkilenir</a:t>
            </a:r>
            <a:r>
              <a:rPr lang="tr-TR" dirty="0" smtClean="0"/>
              <a:t>.</a:t>
            </a:r>
          </a:p>
          <a:p>
            <a:pPr marL="0" indent="0">
              <a:buNone/>
            </a:pPr>
            <a:endParaRPr lang="tr-TR" dirty="0"/>
          </a:p>
          <a:p>
            <a:pPr marL="0" indent="0">
              <a:buNone/>
            </a:pPr>
            <a:r>
              <a:rPr lang="tr-TR" dirty="0" smtClean="0"/>
              <a:t>1</a:t>
            </a:r>
            <a:r>
              <a:rPr lang="tr-TR" dirty="0"/>
              <a:t>. </a:t>
            </a:r>
            <a:r>
              <a:rPr lang="tr-TR" dirty="0" err="1"/>
              <a:t>Tendonun</a:t>
            </a:r>
            <a:r>
              <a:rPr lang="tr-TR" dirty="0"/>
              <a:t> bağlantılı olduğu kasın </a:t>
            </a:r>
            <a:r>
              <a:rPr lang="tr-TR" dirty="0" err="1"/>
              <a:t>kontraksiyon</a:t>
            </a:r>
            <a:r>
              <a:rPr lang="tr-TR" dirty="0"/>
              <a:t> miktar</a:t>
            </a:r>
          </a:p>
          <a:p>
            <a:pPr marL="0" indent="0">
              <a:buNone/>
            </a:pPr>
            <a:r>
              <a:rPr lang="tr-TR" dirty="0"/>
              <a:t>2. </a:t>
            </a:r>
            <a:r>
              <a:rPr lang="tr-TR" dirty="0" err="1" smtClean="0"/>
              <a:t>Tendonun</a:t>
            </a:r>
            <a:r>
              <a:rPr lang="tr-TR" dirty="0" smtClean="0"/>
              <a:t> </a:t>
            </a:r>
            <a:r>
              <a:rPr lang="tr-TR" dirty="0"/>
              <a:t>boyutları </a:t>
            </a:r>
            <a:r>
              <a:rPr lang="tr-TR" dirty="0" smtClean="0"/>
              <a:t>ile </a:t>
            </a:r>
            <a:r>
              <a:rPr lang="tr-TR" dirty="0"/>
              <a:t>kasın boyutları arasındaki ilişki</a:t>
            </a:r>
          </a:p>
          <a:p>
            <a:pPr marL="0" indent="0">
              <a:buNone/>
            </a:pPr>
            <a:endParaRPr lang="tr-TR" dirty="0"/>
          </a:p>
          <a:p>
            <a:endParaRPr lang="tr-TR" dirty="0"/>
          </a:p>
        </p:txBody>
      </p:sp>
      <p:sp>
        <p:nvSpPr>
          <p:cNvPr id="2" name="Slayt Numarası Yer Tutucusu 1"/>
          <p:cNvSpPr>
            <a:spLocks noGrp="1"/>
          </p:cNvSpPr>
          <p:nvPr>
            <p:ph type="sldNum" sz="quarter" idx="12"/>
          </p:nvPr>
        </p:nvSpPr>
        <p:spPr/>
        <p:txBody>
          <a:bodyPr/>
          <a:lstStyle/>
          <a:p>
            <a:fld id="{53E7BA0F-E7F3-415C-A99F-80B6D4403345}" type="slidenum">
              <a:rPr lang="tr-TR" smtClean="0"/>
              <a:t>16</a:t>
            </a:fld>
            <a:endParaRPr lang="tr-TR" dirty="0"/>
          </a:p>
        </p:txBody>
      </p:sp>
    </p:spTree>
    <p:extLst>
      <p:ext uri="{BB962C8B-B14F-4D97-AF65-F5344CB8AC3E}">
        <p14:creationId xmlns:p14="http://schemas.microsoft.com/office/powerpoint/2010/main" val="146880450"/>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2700" y="666427"/>
            <a:ext cx="8801100" cy="5510536"/>
          </a:xfrm>
        </p:spPr>
        <p:txBody>
          <a:bodyPr>
            <a:normAutofit/>
          </a:bodyPr>
          <a:lstStyle/>
          <a:p>
            <a:pPr marL="0" indent="0">
              <a:buNone/>
            </a:pPr>
            <a:r>
              <a:rPr lang="tr-TR" dirty="0" err="1" smtClean="0"/>
              <a:t>Tendon</a:t>
            </a:r>
            <a:r>
              <a:rPr lang="tr-TR" dirty="0" smtClean="0"/>
              <a:t> ve </a:t>
            </a:r>
            <a:r>
              <a:rPr lang="tr-TR" dirty="0" err="1" smtClean="0"/>
              <a:t>Ligamentlerin</a:t>
            </a:r>
            <a:r>
              <a:rPr lang="tr-TR" dirty="0" smtClean="0"/>
              <a:t> </a:t>
            </a:r>
            <a:r>
              <a:rPr lang="tr-TR" dirty="0" err="1" smtClean="0"/>
              <a:t>İnsersiyo</a:t>
            </a:r>
            <a:r>
              <a:rPr lang="tr-TR" dirty="0" smtClean="0"/>
              <a:t> Yapıları Benzerdir ve 4 Bölümden Oluşur;</a:t>
            </a:r>
          </a:p>
          <a:p>
            <a:pPr>
              <a:buFontTx/>
              <a:buChar char="-"/>
            </a:pPr>
            <a:r>
              <a:rPr lang="tr-TR" dirty="0" smtClean="0"/>
              <a:t>Paralel </a:t>
            </a:r>
            <a:r>
              <a:rPr lang="tr-TR" dirty="0" err="1"/>
              <a:t>kollajen</a:t>
            </a:r>
            <a:r>
              <a:rPr lang="tr-TR" dirty="0"/>
              <a:t> lifler </a:t>
            </a:r>
            <a:endParaRPr lang="tr-TR" dirty="0" smtClean="0"/>
          </a:p>
          <a:p>
            <a:pPr>
              <a:buFontTx/>
              <a:buChar char="-"/>
            </a:pPr>
            <a:r>
              <a:rPr lang="tr-TR" dirty="0" err="1" smtClean="0"/>
              <a:t>Fibrokartilaj</a:t>
            </a:r>
            <a:r>
              <a:rPr lang="tr-TR" dirty="0" smtClean="0"/>
              <a:t> </a:t>
            </a:r>
          </a:p>
          <a:p>
            <a:pPr>
              <a:buFontTx/>
              <a:buChar char="-"/>
            </a:pPr>
            <a:r>
              <a:rPr lang="tr-TR" dirty="0" err="1" smtClean="0"/>
              <a:t>Mineralize</a:t>
            </a:r>
            <a:r>
              <a:rPr lang="tr-TR" dirty="0" smtClean="0"/>
              <a:t> </a:t>
            </a:r>
            <a:r>
              <a:rPr lang="tr-TR" dirty="0" err="1" smtClean="0"/>
              <a:t>fibrokartilaj</a:t>
            </a:r>
            <a:r>
              <a:rPr lang="tr-TR" dirty="0" smtClean="0"/>
              <a:t> </a:t>
            </a:r>
            <a:endParaRPr lang="tr-TR" dirty="0"/>
          </a:p>
          <a:p>
            <a:pPr>
              <a:buFontTx/>
              <a:buChar char="-"/>
            </a:pPr>
            <a:r>
              <a:rPr lang="tr-TR" dirty="0" err="1" smtClean="0"/>
              <a:t>Kortikal</a:t>
            </a:r>
            <a:r>
              <a:rPr lang="tr-TR" dirty="0" smtClean="0"/>
              <a:t> kemik </a:t>
            </a:r>
          </a:p>
          <a:p>
            <a:pPr>
              <a:buFontTx/>
              <a:buChar char="-"/>
            </a:pPr>
            <a:endParaRPr lang="tr-TR" dirty="0" smtClean="0"/>
          </a:p>
        </p:txBody>
      </p:sp>
      <p:sp>
        <p:nvSpPr>
          <p:cNvPr id="2" name="Slayt Numarası Yer Tutucusu 1"/>
          <p:cNvSpPr>
            <a:spLocks noGrp="1"/>
          </p:cNvSpPr>
          <p:nvPr>
            <p:ph type="sldNum" sz="quarter" idx="12"/>
          </p:nvPr>
        </p:nvSpPr>
        <p:spPr/>
        <p:txBody>
          <a:bodyPr/>
          <a:lstStyle/>
          <a:p>
            <a:fld id="{53E7BA0F-E7F3-415C-A99F-80B6D4403345}" type="slidenum">
              <a:rPr lang="tr-TR" smtClean="0"/>
              <a:t>17</a:t>
            </a:fld>
            <a:endParaRPr lang="tr-TR" dirty="0"/>
          </a:p>
        </p:txBody>
      </p:sp>
    </p:spTree>
    <p:extLst>
      <p:ext uri="{BB962C8B-B14F-4D97-AF65-F5344CB8AC3E}">
        <p14:creationId xmlns:p14="http://schemas.microsoft.com/office/powerpoint/2010/main" val="3370464330"/>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2700" y="371959"/>
            <a:ext cx="8801100" cy="5805004"/>
          </a:xfrm>
        </p:spPr>
        <p:txBody>
          <a:bodyPr>
            <a:normAutofit/>
          </a:bodyPr>
          <a:lstStyle/>
          <a:p>
            <a:pPr marL="0" indent="0">
              <a:buNone/>
            </a:pPr>
            <a:r>
              <a:rPr lang="tr-TR" sz="4000" baseline="-25000" dirty="0"/>
              <a:t>KOLLAJEN LİF</a:t>
            </a:r>
            <a:endParaRPr lang="tr-TR" sz="4000" dirty="0"/>
          </a:p>
          <a:p>
            <a:r>
              <a:rPr lang="tr-TR" sz="4000" baseline="-25000" dirty="0"/>
              <a:t>Kırılgan Değil</a:t>
            </a:r>
          </a:p>
          <a:p>
            <a:r>
              <a:rPr lang="tr-TR" sz="4000" baseline="-25000" dirty="0"/>
              <a:t>Kuvvetli</a:t>
            </a:r>
          </a:p>
          <a:p>
            <a:pPr marL="0" indent="0">
              <a:buNone/>
            </a:pPr>
            <a:r>
              <a:rPr lang="tr-TR" sz="4000" baseline="-25000" dirty="0" err="1"/>
              <a:t>Örn</a:t>
            </a:r>
            <a:r>
              <a:rPr lang="tr-TR" sz="4000" baseline="-25000" dirty="0"/>
              <a:t>: </a:t>
            </a:r>
            <a:r>
              <a:rPr lang="tr-TR" sz="4000" baseline="-25000" dirty="0" err="1"/>
              <a:t>Kortikal</a:t>
            </a:r>
            <a:r>
              <a:rPr lang="tr-TR" sz="4000" baseline="-25000" dirty="0"/>
              <a:t> kemiğe uygulanan gerilim stresinin 1/2 sini karşılar</a:t>
            </a:r>
            <a:r>
              <a:rPr lang="tr-TR" sz="4000" baseline="-25000" dirty="0" smtClean="0"/>
              <a:t>.</a:t>
            </a:r>
          </a:p>
          <a:p>
            <a:pPr marL="0" indent="0">
              <a:buNone/>
            </a:pPr>
            <a:endParaRPr lang="tr-TR" sz="4000" dirty="0"/>
          </a:p>
          <a:p>
            <a:pPr marL="0" indent="0">
              <a:buNone/>
            </a:pPr>
            <a:r>
              <a:rPr lang="tr-TR" sz="4000" baseline="-25000" dirty="0"/>
              <a:t>ELASTİK LİF</a:t>
            </a:r>
            <a:endParaRPr lang="tr-TR" sz="4000" dirty="0"/>
          </a:p>
          <a:p>
            <a:r>
              <a:rPr lang="tr-TR" sz="4000" baseline="-25000" dirty="0"/>
              <a:t>Kırılgan</a:t>
            </a:r>
          </a:p>
          <a:p>
            <a:r>
              <a:rPr lang="tr-TR" sz="4000" baseline="-25000" dirty="0"/>
              <a:t>Zayıf</a:t>
            </a:r>
          </a:p>
          <a:p>
            <a:pPr marL="0" indent="0">
              <a:buNone/>
            </a:pPr>
            <a:r>
              <a:rPr lang="tr-TR" sz="4000" baseline="-25000" dirty="0" err="1"/>
              <a:t>Örn</a:t>
            </a:r>
            <a:r>
              <a:rPr lang="tr-TR" sz="4000" baseline="-25000" dirty="0"/>
              <a:t>: </a:t>
            </a:r>
            <a:r>
              <a:rPr lang="tr-TR" sz="4000" baseline="-25000" dirty="0" err="1"/>
              <a:t>Kortikal</a:t>
            </a:r>
            <a:r>
              <a:rPr lang="tr-TR" sz="4000" baseline="-25000" dirty="0"/>
              <a:t> kemiğe uygulanan gerilim stresinin sadece 1/10'unu karşılar</a:t>
            </a:r>
          </a:p>
          <a:p>
            <a:pPr marL="0" indent="0">
              <a:buNone/>
            </a:pPr>
            <a:endParaRPr lang="tr-TR" dirty="0"/>
          </a:p>
        </p:txBody>
      </p:sp>
      <p:sp>
        <p:nvSpPr>
          <p:cNvPr id="2" name="Slayt Numarası Yer Tutucusu 1"/>
          <p:cNvSpPr>
            <a:spLocks noGrp="1"/>
          </p:cNvSpPr>
          <p:nvPr>
            <p:ph type="sldNum" sz="quarter" idx="12"/>
          </p:nvPr>
        </p:nvSpPr>
        <p:spPr/>
        <p:txBody>
          <a:bodyPr/>
          <a:lstStyle/>
          <a:p>
            <a:fld id="{53E7BA0F-E7F3-415C-A99F-80B6D4403345}" type="slidenum">
              <a:rPr lang="tr-TR" smtClean="0"/>
              <a:t>18</a:t>
            </a:fld>
            <a:endParaRPr lang="tr-TR" dirty="0"/>
          </a:p>
        </p:txBody>
      </p:sp>
    </p:spTree>
    <p:extLst>
      <p:ext uri="{BB962C8B-B14F-4D97-AF65-F5344CB8AC3E}">
        <p14:creationId xmlns:p14="http://schemas.microsoft.com/office/powerpoint/2010/main" val="1269586230"/>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2700" y="449451"/>
            <a:ext cx="8801100" cy="5727512"/>
          </a:xfrm>
        </p:spPr>
        <p:txBody>
          <a:bodyPr>
            <a:normAutofit/>
          </a:bodyPr>
          <a:lstStyle/>
          <a:p>
            <a:pPr marL="0" indent="0">
              <a:buNone/>
            </a:pPr>
            <a:r>
              <a:rPr lang="tr-TR" baseline="-25000" dirty="0" err="1"/>
              <a:t>Kollajen</a:t>
            </a:r>
            <a:r>
              <a:rPr lang="tr-TR" baseline="-25000" dirty="0"/>
              <a:t> ve Elastik Liflerin </a:t>
            </a:r>
            <a:r>
              <a:rPr lang="tr-TR" baseline="-25000" dirty="0" smtClean="0"/>
              <a:t>Özellikleri;</a:t>
            </a:r>
          </a:p>
          <a:p>
            <a:r>
              <a:rPr lang="tr-TR" baseline="-25000" dirty="0" err="1" smtClean="0"/>
              <a:t>Kollajen</a:t>
            </a:r>
            <a:r>
              <a:rPr lang="tr-TR" baseline="-25000" dirty="0" smtClean="0"/>
              <a:t> </a:t>
            </a:r>
            <a:r>
              <a:rPr lang="tr-TR" baseline="-25000" dirty="0"/>
              <a:t>liflere gerilim stresi uygulandığında, başlangıçta </a:t>
            </a:r>
            <a:r>
              <a:rPr lang="tr-TR" baseline="-25000" dirty="0" smtClean="0"/>
              <a:t>lifler </a:t>
            </a:r>
            <a:r>
              <a:rPr lang="tr-TR" baseline="-25000" dirty="0"/>
              <a:t>hafifçe bir uzama gösterir, ancak yük </a:t>
            </a:r>
            <a:r>
              <a:rPr lang="tr-TR" baseline="-25000" dirty="0" smtClean="0"/>
              <a:t>arttırıldığında </a:t>
            </a:r>
            <a:r>
              <a:rPr lang="tr-TR" baseline="-25000" dirty="0"/>
              <a:t>kırılma noktasına ulaşmadan önce ani bir </a:t>
            </a:r>
            <a:r>
              <a:rPr lang="tr-TR" baseline="-25000" dirty="0" smtClean="0"/>
              <a:t>sertliğe </a:t>
            </a:r>
            <a:r>
              <a:rPr lang="tr-TR" baseline="-25000" dirty="0"/>
              <a:t>uğrar. </a:t>
            </a:r>
            <a:endParaRPr lang="tr-TR" baseline="-25000" dirty="0" smtClean="0"/>
          </a:p>
          <a:p>
            <a:pPr marL="0" indent="0">
              <a:buNone/>
            </a:pPr>
            <a:r>
              <a:rPr lang="tr-TR" baseline="-25000" dirty="0" smtClean="0"/>
              <a:t>Takiben </a:t>
            </a:r>
            <a:r>
              <a:rPr lang="tr-TR" baseline="-25000" dirty="0"/>
              <a:t>yetersizlik noktasından önce </a:t>
            </a:r>
            <a:r>
              <a:rPr lang="tr-TR" baseline="-25000" dirty="0" err="1"/>
              <a:t>nonelastik</a:t>
            </a:r>
            <a:r>
              <a:rPr lang="tr-TR" baseline="-25000" dirty="0"/>
              <a:t> deformasyon </a:t>
            </a:r>
            <a:r>
              <a:rPr lang="tr-TR" baseline="-25000" dirty="0" smtClean="0"/>
              <a:t>gelişir.</a:t>
            </a:r>
          </a:p>
          <a:p>
            <a:pPr marL="0" indent="0">
              <a:buNone/>
            </a:pPr>
            <a:r>
              <a:rPr lang="tr-TR" baseline="-25000" dirty="0" smtClean="0"/>
              <a:t> </a:t>
            </a:r>
          </a:p>
          <a:p>
            <a:r>
              <a:rPr lang="tr-TR" baseline="-25000" dirty="0" smtClean="0"/>
              <a:t>Elastik </a:t>
            </a:r>
            <a:r>
              <a:rPr lang="tr-TR" baseline="-25000" dirty="0"/>
              <a:t>liflerde ise gerilim stresi altında önemli miktarda uzama meydana </a:t>
            </a:r>
            <a:r>
              <a:rPr lang="tr-TR" baseline="-25000" dirty="0" smtClean="0"/>
              <a:t>gelir. </a:t>
            </a:r>
          </a:p>
          <a:p>
            <a:r>
              <a:rPr lang="tr-TR" baseline="-25000" dirty="0" smtClean="0"/>
              <a:t>Ancak </a:t>
            </a:r>
            <a:r>
              <a:rPr lang="tr-TR" baseline="-25000" dirty="0"/>
              <a:t>yük arttırıldığında aniden sertleşerek </a:t>
            </a:r>
            <a:r>
              <a:rPr lang="tr-TR" baseline="-25000" dirty="0" smtClean="0"/>
              <a:t>deformasyona </a:t>
            </a:r>
            <a:r>
              <a:rPr lang="tr-TR" baseline="-25000" dirty="0"/>
              <a:t>uğramadan kopma ortaya </a:t>
            </a:r>
            <a:r>
              <a:rPr lang="tr-TR" baseline="-25000" dirty="0" smtClean="0"/>
              <a:t>çıkar.</a:t>
            </a:r>
            <a:endParaRPr lang="tr-TR" baseline="-25000" dirty="0"/>
          </a:p>
          <a:p>
            <a:pPr marL="0" indent="0">
              <a:buNone/>
            </a:pPr>
            <a:endParaRPr lang="tr-TR" baseline="-25000" dirty="0"/>
          </a:p>
          <a:p>
            <a:pPr marL="0" indent="0">
              <a:buNone/>
            </a:pPr>
            <a:r>
              <a:rPr lang="tr-TR" baseline="-25000" dirty="0" err="1" smtClean="0"/>
              <a:t>Kollajen</a:t>
            </a:r>
            <a:r>
              <a:rPr lang="tr-TR" baseline="-25000" dirty="0" smtClean="0"/>
              <a:t> </a:t>
            </a:r>
            <a:r>
              <a:rPr lang="tr-TR" baseline="-25000" dirty="0"/>
              <a:t>lif </a:t>
            </a:r>
            <a:r>
              <a:rPr lang="tr-TR" baseline="-25000" dirty="0" err="1" smtClean="0"/>
              <a:t>hüzmeleri</a:t>
            </a:r>
            <a:r>
              <a:rPr lang="tr-TR" baseline="-25000" dirty="0" smtClean="0"/>
              <a:t> </a:t>
            </a:r>
            <a:r>
              <a:rPr lang="tr-TR" baseline="-25000" dirty="0"/>
              <a:t>kuvvetlidir ve gerilim sırasında </a:t>
            </a:r>
            <a:r>
              <a:rPr lang="tr-TR" baseline="-25000" dirty="0" err="1"/>
              <a:t>kortikal</a:t>
            </a:r>
            <a:r>
              <a:rPr lang="tr-TR" baseline="-25000" dirty="0"/>
              <a:t> kemiğe etkiyen yüklerin </a:t>
            </a:r>
            <a:r>
              <a:rPr lang="tr-TR" baseline="-25000" dirty="0" smtClean="0"/>
              <a:t>yarısını </a:t>
            </a:r>
            <a:r>
              <a:rPr lang="tr-TR" baseline="-25000" dirty="0"/>
              <a:t>karşılar. Elastik lifler ise zayıftır ve </a:t>
            </a:r>
            <a:r>
              <a:rPr lang="tr-TR" baseline="-25000" dirty="0" err="1"/>
              <a:t>kortikal</a:t>
            </a:r>
            <a:r>
              <a:rPr lang="tr-TR" baseline="-25000" dirty="0"/>
              <a:t> kemiğe etkiyen kuvvetin sadece </a:t>
            </a:r>
            <a:r>
              <a:rPr lang="tr-TR" baseline="-25000" dirty="0" smtClean="0"/>
              <a:t>onda birini </a:t>
            </a:r>
            <a:r>
              <a:rPr lang="tr-TR" baseline="-25000" dirty="0"/>
              <a:t>karşılar.</a:t>
            </a:r>
          </a:p>
          <a:p>
            <a:pPr marL="0" indent="0">
              <a:buNone/>
            </a:pPr>
            <a:endParaRPr lang="tr-TR" dirty="0"/>
          </a:p>
          <a:p>
            <a:endParaRPr lang="tr-TR" dirty="0"/>
          </a:p>
        </p:txBody>
      </p:sp>
      <p:sp>
        <p:nvSpPr>
          <p:cNvPr id="2" name="Slayt Numarası Yer Tutucusu 1"/>
          <p:cNvSpPr>
            <a:spLocks noGrp="1"/>
          </p:cNvSpPr>
          <p:nvPr>
            <p:ph type="sldNum" sz="quarter" idx="12"/>
          </p:nvPr>
        </p:nvSpPr>
        <p:spPr/>
        <p:txBody>
          <a:bodyPr/>
          <a:lstStyle/>
          <a:p>
            <a:fld id="{53E7BA0F-E7F3-415C-A99F-80B6D4403345}" type="slidenum">
              <a:rPr lang="tr-TR" smtClean="0"/>
              <a:t>19</a:t>
            </a:fld>
            <a:endParaRPr lang="tr-TR" dirty="0"/>
          </a:p>
        </p:txBody>
      </p:sp>
    </p:spTree>
    <p:extLst>
      <p:ext uri="{BB962C8B-B14F-4D97-AF65-F5344CB8AC3E}">
        <p14:creationId xmlns:p14="http://schemas.microsoft.com/office/powerpoint/2010/main" val="812226396"/>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0141" y="1233799"/>
            <a:ext cx="9426632" cy="3188103"/>
          </a:xfrm>
        </p:spPr>
        <p:txBody>
          <a:bodyPr>
            <a:normAutofit/>
          </a:bodyPr>
          <a:lstStyle/>
          <a:p>
            <a:pPr>
              <a:spcBef>
                <a:spcPts val="0"/>
              </a:spcBef>
            </a:pPr>
            <a:r>
              <a:rPr lang="tr-TR" sz="4000" baseline="-25000" dirty="0"/>
              <a:t>Hücre sayısı </a:t>
            </a:r>
            <a:r>
              <a:rPr lang="tr-TR" sz="4000" baseline="-25000" dirty="0" smtClean="0"/>
              <a:t>az, </a:t>
            </a:r>
            <a:r>
              <a:rPr lang="tr-TR" sz="4000" baseline="-25000" dirty="0"/>
              <a:t>hücreler arası maddesi çok olan ve genel olarak diğer dokuları birbirine bağlayarak destek görevi </a:t>
            </a:r>
            <a:r>
              <a:rPr lang="tr-TR" sz="4000" baseline="-25000" dirty="0" smtClean="0"/>
              <a:t>yapan</a:t>
            </a:r>
            <a:r>
              <a:rPr lang="tr-TR" sz="4000" dirty="0" smtClean="0"/>
              <a:t> </a:t>
            </a:r>
          </a:p>
          <a:p>
            <a:pPr marL="0" indent="0">
              <a:spcBef>
                <a:spcPts val="0"/>
              </a:spcBef>
              <a:buNone/>
            </a:pPr>
            <a:r>
              <a:rPr lang="tr-TR" sz="2800" dirty="0" smtClean="0"/>
              <a:t>doku </a:t>
            </a:r>
            <a:r>
              <a:rPr lang="tr-TR" sz="2800" dirty="0" err="1" smtClean="0"/>
              <a:t>çeşitidir</a:t>
            </a:r>
            <a:r>
              <a:rPr lang="tr-TR" sz="3200" dirty="0" smtClean="0"/>
              <a:t>.</a:t>
            </a:r>
          </a:p>
          <a:p>
            <a:pPr marL="0" indent="0">
              <a:spcBef>
                <a:spcPts val="0"/>
              </a:spcBef>
              <a:buNone/>
            </a:pPr>
            <a:endParaRPr lang="tr-TR" sz="2800" dirty="0" smtClean="0"/>
          </a:p>
          <a:p>
            <a:pPr>
              <a:spcBef>
                <a:spcPts val="0"/>
              </a:spcBef>
            </a:pPr>
            <a:r>
              <a:rPr lang="tr-TR" sz="4000" baseline="-25000" dirty="0" smtClean="0"/>
              <a:t>Kökünü </a:t>
            </a:r>
            <a:r>
              <a:rPr lang="tr-TR" sz="4000" baseline="-25000" dirty="0"/>
              <a:t>embriyonun </a:t>
            </a:r>
            <a:r>
              <a:rPr lang="tr-TR" sz="4000" baseline="-25000" dirty="0" err="1"/>
              <a:t>mezenşim</a:t>
            </a:r>
            <a:r>
              <a:rPr lang="tr-TR" sz="4000" baseline="-25000" dirty="0"/>
              <a:t> hücrelerinden </a:t>
            </a:r>
            <a:r>
              <a:rPr lang="tr-TR" sz="4000" baseline="-25000" dirty="0" smtClean="0"/>
              <a:t>alır.</a:t>
            </a:r>
          </a:p>
        </p:txBody>
      </p:sp>
      <p:sp>
        <p:nvSpPr>
          <p:cNvPr id="2" name="Slayt Numarası Yer Tutucusu 1"/>
          <p:cNvSpPr>
            <a:spLocks noGrp="1"/>
          </p:cNvSpPr>
          <p:nvPr>
            <p:ph type="sldNum" sz="quarter" idx="12"/>
          </p:nvPr>
        </p:nvSpPr>
        <p:spPr/>
        <p:txBody>
          <a:bodyPr/>
          <a:lstStyle/>
          <a:p>
            <a:fld id="{53E7BA0F-E7F3-415C-A99F-80B6D4403345}" type="slidenum">
              <a:rPr lang="tr-TR" smtClean="0"/>
              <a:t>2</a:t>
            </a:fld>
            <a:endParaRPr lang="tr-TR" dirty="0"/>
          </a:p>
        </p:txBody>
      </p:sp>
    </p:spTree>
    <p:extLst>
      <p:ext uri="{BB962C8B-B14F-4D97-AF65-F5344CB8AC3E}">
        <p14:creationId xmlns:p14="http://schemas.microsoft.com/office/powerpoint/2010/main" val="1636224893"/>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400" b="1" baseline="-25000" dirty="0" smtClean="0"/>
              <a:t>LİGAMENTLER</a:t>
            </a:r>
            <a:endParaRPr lang="tr-TR" dirty="0"/>
          </a:p>
        </p:txBody>
      </p:sp>
      <p:sp>
        <p:nvSpPr>
          <p:cNvPr id="3" name="İçerik Yer Tutucusu 2"/>
          <p:cNvSpPr>
            <a:spLocks noGrp="1"/>
          </p:cNvSpPr>
          <p:nvPr>
            <p:ph idx="1"/>
          </p:nvPr>
        </p:nvSpPr>
        <p:spPr>
          <a:xfrm>
            <a:off x="2220191" y="1690688"/>
            <a:ext cx="8801100" cy="4351338"/>
          </a:xfrm>
        </p:spPr>
        <p:txBody>
          <a:bodyPr>
            <a:normAutofit/>
          </a:bodyPr>
          <a:lstStyle/>
          <a:p>
            <a:r>
              <a:rPr lang="tr-TR" baseline="-25000" dirty="0" smtClean="0"/>
              <a:t>Anatomik </a:t>
            </a:r>
            <a:r>
              <a:rPr lang="tr-TR" baseline="-25000" dirty="0"/>
              <a:t>yapıları ve yerleşim şekilleri dolayısıyla, </a:t>
            </a:r>
            <a:r>
              <a:rPr lang="tr-TR" baseline="-25000" dirty="0" err="1"/>
              <a:t>ligamentler</a:t>
            </a:r>
            <a:r>
              <a:rPr lang="tr-TR" baseline="-25000" dirty="0"/>
              <a:t>, üzerlerine binen kuvvetlere ve yüklere üç ayrı şekilde cevap verirler. </a:t>
            </a:r>
            <a:endParaRPr lang="tr-TR" baseline="-25000" dirty="0" smtClean="0"/>
          </a:p>
          <a:p>
            <a:r>
              <a:rPr lang="tr-TR" baseline="-25000" dirty="0" smtClean="0"/>
              <a:t>Bunlar</a:t>
            </a:r>
            <a:r>
              <a:rPr lang="tr-TR" baseline="-25000" dirty="0"/>
              <a:t>, </a:t>
            </a:r>
            <a:r>
              <a:rPr lang="tr-TR" b="1" baseline="-25000" dirty="0"/>
              <a:t>boyutlarına, içeriklerine ve </a:t>
            </a:r>
            <a:r>
              <a:rPr lang="tr-TR" b="1" baseline="-25000" dirty="0" err="1"/>
              <a:t>viskoelastik</a:t>
            </a:r>
            <a:r>
              <a:rPr lang="tr-TR" b="1" baseline="-25000" dirty="0"/>
              <a:t> özelliklerine </a:t>
            </a:r>
            <a:r>
              <a:rPr lang="tr-TR" baseline="-25000" dirty="0"/>
              <a:t>bağlı olarak ortaya çıkan davranışlarıdır. </a:t>
            </a:r>
          </a:p>
          <a:p>
            <a:r>
              <a:rPr lang="tr-TR" baseline="-25000" dirty="0" err="1"/>
              <a:t>Ligamentierin</a:t>
            </a:r>
            <a:r>
              <a:rPr lang="tr-TR" baseline="-25000" dirty="0"/>
              <a:t> içeriklerine göre davranışları sayesinde üzerlerine binen yüklere ve gerim kuvvetine karşı kuvvet uygularlar ve esneyerek boylarını uzatırlar. </a:t>
            </a:r>
            <a:endParaRPr lang="tr-TR" baseline="-25000" dirty="0" smtClean="0"/>
          </a:p>
          <a:p>
            <a:r>
              <a:rPr lang="tr-TR" baseline="-25000" dirty="0" smtClean="0"/>
              <a:t>Kuvvetin </a:t>
            </a:r>
            <a:r>
              <a:rPr lang="tr-TR" baseline="-25000" dirty="0"/>
              <a:t>büyüklüğü veya uygulama süresi arttıkça </a:t>
            </a:r>
            <a:r>
              <a:rPr lang="tr-TR" baseline="-25000" dirty="0" err="1"/>
              <a:t>ligament</a:t>
            </a:r>
            <a:r>
              <a:rPr lang="tr-TR" baseline="-25000" dirty="0"/>
              <a:t> zorlanacak ve karşı koyamayarak deforme olacaktır. </a:t>
            </a:r>
            <a:endParaRPr lang="tr-TR" baseline="-25000" dirty="0" smtClean="0"/>
          </a:p>
          <a:p>
            <a:r>
              <a:rPr lang="tr-TR" baseline="-25000" dirty="0" smtClean="0"/>
              <a:t>Bu </a:t>
            </a:r>
            <a:r>
              <a:rPr lang="tr-TR" baseline="-25000" dirty="0"/>
              <a:t>deformasyon eski boyuna geri dönememe veya bütünlüğünün bozulması yani kopması şeklinde de </a:t>
            </a:r>
            <a:r>
              <a:rPr lang="tr-TR" baseline="-25000" dirty="0" smtClean="0"/>
              <a:t>görülebilecektir.</a:t>
            </a:r>
          </a:p>
          <a:p>
            <a:r>
              <a:rPr lang="tr-TR" baseline="-25000" dirty="0" smtClean="0"/>
              <a:t>Binen </a:t>
            </a:r>
            <a:r>
              <a:rPr lang="tr-TR" baseline="-25000" dirty="0"/>
              <a:t>yükler düşük düzeyde tutulursa </a:t>
            </a:r>
            <a:r>
              <a:rPr lang="tr-TR" baseline="-25000" dirty="0" err="1"/>
              <a:t>visköz</a:t>
            </a:r>
            <a:r>
              <a:rPr lang="tr-TR" baseline="-25000" dirty="0"/>
              <a:t> özellikleri dolayısıyla </a:t>
            </a:r>
            <a:r>
              <a:rPr lang="tr-TR" baseline="-25000" dirty="0" err="1"/>
              <a:t>ligamentler</a:t>
            </a:r>
            <a:r>
              <a:rPr lang="tr-TR" baseline="-25000" dirty="0"/>
              <a:t> esneyerek cevap verirlerken gerilime uyum göstermektedirler. </a:t>
            </a:r>
          </a:p>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20</a:t>
            </a:fld>
            <a:endParaRPr lang="tr-TR" dirty="0"/>
          </a:p>
        </p:txBody>
      </p:sp>
    </p:spTree>
    <p:extLst>
      <p:ext uri="{BB962C8B-B14F-4D97-AF65-F5344CB8AC3E}">
        <p14:creationId xmlns:p14="http://schemas.microsoft.com/office/powerpoint/2010/main" val="2209288794"/>
      </p:ext>
    </p:extLst>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aseline="-25000" dirty="0"/>
              <a:t>Yüklenmeler altında </a:t>
            </a:r>
            <a:r>
              <a:rPr lang="tr-TR" baseline="-25000" dirty="0" err="1"/>
              <a:t>lîgament</a:t>
            </a:r>
            <a:r>
              <a:rPr lang="tr-TR" baseline="-25000" dirty="0"/>
              <a:t> kuvvetini temel olarak 2 faktör etkiler;</a:t>
            </a:r>
          </a:p>
          <a:p>
            <a:pPr marL="0" indent="0">
              <a:buNone/>
            </a:pPr>
            <a:r>
              <a:rPr lang="tr-TR" b="1" baseline="-25000" dirty="0" smtClean="0"/>
              <a:t>Bağın </a:t>
            </a:r>
            <a:r>
              <a:rPr lang="tr-TR" b="1" baseline="-25000" dirty="0"/>
              <a:t>enine kesit alanı ve liflerin dizilimi</a:t>
            </a:r>
            <a:r>
              <a:rPr lang="tr-TR" baseline="-25000" dirty="0"/>
              <a:t>; </a:t>
            </a:r>
            <a:endParaRPr lang="tr-TR" baseline="-25000" dirty="0" smtClean="0"/>
          </a:p>
          <a:p>
            <a:pPr marL="0" indent="0">
              <a:buNone/>
            </a:pPr>
            <a:endParaRPr lang="tr-TR" baseline="-25000" dirty="0" smtClean="0"/>
          </a:p>
          <a:p>
            <a:r>
              <a:rPr lang="tr-TR" baseline="-25000" dirty="0" smtClean="0"/>
              <a:t>Bağ </a:t>
            </a:r>
            <a:r>
              <a:rPr lang="tr-TR" baseline="-25000" dirty="0"/>
              <a:t>ne kadar kalın ve uygulanan kuvvet yönündeki lif sayısı ne kadar fazla ise bağ o kadar kuvvetli davranır.</a:t>
            </a:r>
          </a:p>
          <a:p>
            <a:r>
              <a:rPr lang="tr-TR" baseline="-25000" dirty="0" smtClean="0"/>
              <a:t>Yüklenmenin </a:t>
            </a:r>
            <a:r>
              <a:rPr lang="tr-TR" baseline="-25000" dirty="0"/>
              <a:t>hızı; Kemikte olduğu gibi yüklenmenin hızı arttıkça bağların kuvveti de artış gösterir.</a:t>
            </a:r>
          </a:p>
          <a:p>
            <a:r>
              <a:rPr lang="tr-TR" baseline="-25000" dirty="0"/>
              <a:t>Bağların enine kesit alanı kuvveti etkilemektedir. </a:t>
            </a:r>
            <a:endParaRPr lang="tr-TR" baseline="-25000" dirty="0" smtClean="0"/>
          </a:p>
          <a:p>
            <a:r>
              <a:rPr lang="tr-TR" baseline="-25000" dirty="0" smtClean="0"/>
              <a:t>Kuvvet </a:t>
            </a:r>
            <a:r>
              <a:rPr lang="tr-TR" baseline="-25000" dirty="0" err="1"/>
              <a:t>île</a:t>
            </a:r>
            <a:r>
              <a:rPr lang="tr-TR" baseline="-25000" dirty="0"/>
              <a:t> aynı yöndeki lif sayısı ne kadar fazla ise, lifler ne kadar geniş ve kalın ise bağ o kadar kuvvetlidir. </a:t>
            </a:r>
            <a:endParaRPr lang="tr-TR" baseline="-25000" dirty="0" smtClean="0"/>
          </a:p>
          <a:p>
            <a:r>
              <a:rPr lang="tr-TR" baseline="-25000" dirty="0" smtClean="0"/>
              <a:t>Kemikte </a:t>
            </a:r>
            <a:r>
              <a:rPr lang="tr-TR" baseline="-25000" dirty="0"/>
              <a:t>olduğu gibi bağlarda da yüklenme hızı arttıkça kuvvet ve dayanıklılık da artar.</a:t>
            </a:r>
          </a:p>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21</a:t>
            </a:fld>
            <a:endParaRPr lang="tr-TR" dirty="0"/>
          </a:p>
        </p:txBody>
      </p:sp>
    </p:spTree>
    <p:extLst>
      <p:ext uri="{BB962C8B-B14F-4D97-AF65-F5344CB8AC3E}">
        <p14:creationId xmlns:p14="http://schemas.microsoft.com/office/powerpoint/2010/main" val="2926996309"/>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baseline="-25000" dirty="0" smtClean="0"/>
              <a:t>LİGAMENTLERDE REMODELLİNG</a:t>
            </a:r>
            <a:endParaRPr lang="tr-TR" dirty="0"/>
          </a:p>
        </p:txBody>
      </p:sp>
      <p:sp>
        <p:nvSpPr>
          <p:cNvPr id="3" name="İçerik Yer Tutucusu 2"/>
          <p:cNvSpPr>
            <a:spLocks noGrp="1"/>
          </p:cNvSpPr>
          <p:nvPr>
            <p:ph idx="1"/>
          </p:nvPr>
        </p:nvSpPr>
        <p:spPr/>
        <p:txBody>
          <a:bodyPr>
            <a:noAutofit/>
          </a:bodyPr>
          <a:lstStyle/>
          <a:p>
            <a:r>
              <a:rPr lang="tr-TR" sz="2800" dirty="0" smtClean="0"/>
              <a:t>Kemikteki </a:t>
            </a:r>
            <a:r>
              <a:rPr lang="tr-TR" sz="2800" dirty="0"/>
              <a:t>gibi </a:t>
            </a:r>
            <a:r>
              <a:rPr lang="tr-TR" sz="2800" dirty="0" smtClean="0"/>
              <a:t>bağlar da </a:t>
            </a:r>
            <a:r>
              <a:rPr lang="tr-TR" sz="2800" dirty="0"/>
              <a:t>artmış strese cevaben daha kuvvetli ve dayanıklı duruma </a:t>
            </a:r>
            <a:r>
              <a:rPr lang="tr-TR" sz="2800" dirty="0" smtClean="0"/>
              <a:t>gelmekte, </a:t>
            </a:r>
            <a:r>
              <a:rPr lang="tr-TR" sz="2800" dirty="0"/>
              <a:t>stres azaldığında ise zayıf ve daha dayanıksız olmaktadırlar.</a:t>
            </a:r>
          </a:p>
          <a:p>
            <a:pPr marL="0" indent="0">
              <a:buNone/>
            </a:pPr>
            <a:endParaRPr lang="tr-TR" sz="2800" dirty="0" smtClean="0"/>
          </a:p>
          <a:p>
            <a:r>
              <a:rPr lang="tr-TR" sz="2800" b="1" dirty="0" err="1"/>
              <a:t>İ</a:t>
            </a:r>
            <a:r>
              <a:rPr lang="tr-TR" sz="2800" b="1" dirty="0" err="1" smtClean="0"/>
              <a:t>mmobilizasyon</a:t>
            </a:r>
            <a:r>
              <a:rPr lang="tr-TR" sz="2800" b="1" dirty="0" smtClean="0"/>
              <a:t> </a:t>
            </a:r>
            <a:r>
              <a:rPr lang="tr-TR" sz="2800" dirty="0"/>
              <a:t>sonucu bağlarda uzama meydana gelmekte, kuvvet ve </a:t>
            </a:r>
            <a:r>
              <a:rPr lang="tr-TR" sz="2800" dirty="0" smtClean="0"/>
              <a:t>dayanıklılık </a:t>
            </a:r>
            <a:r>
              <a:rPr lang="tr-TR" sz="2800" dirty="0"/>
              <a:t>azalmaktadır. </a:t>
            </a:r>
            <a:endParaRPr lang="tr-TR" sz="2800" dirty="0" smtClean="0"/>
          </a:p>
          <a:p>
            <a:r>
              <a:rPr lang="tr-TR" sz="2800" dirty="0" smtClean="0"/>
              <a:t>Herhangi </a:t>
            </a:r>
            <a:r>
              <a:rPr lang="tr-TR" sz="2800" dirty="0"/>
              <a:t>bir eklemde kısmi veya tam </a:t>
            </a:r>
            <a:r>
              <a:rPr lang="tr-TR" sz="2800" dirty="0" err="1" smtClean="0"/>
              <a:t>immobilizasyonu</a:t>
            </a:r>
            <a:r>
              <a:rPr lang="tr-TR" sz="2800" dirty="0" smtClean="0"/>
              <a:t> </a:t>
            </a:r>
            <a:r>
              <a:rPr lang="tr-TR" sz="2800" dirty="0"/>
              <a:t>takiben, </a:t>
            </a:r>
            <a:r>
              <a:rPr lang="tr-TR" sz="2800" dirty="0" smtClean="0"/>
              <a:t>bağın </a:t>
            </a:r>
            <a:r>
              <a:rPr lang="tr-TR" sz="2800" dirty="0"/>
              <a:t>dayanıklılığını kazanması için uzun bir sürenin geçmesi gerekir </a:t>
            </a:r>
            <a:r>
              <a:rPr lang="tr-TR" sz="2800" dirty="0" smtClean="0"/>
              <a:t>. </a:t>
            </a:r>
            <a:endParaRPr lang="tr-TR" sz="2800"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22</a:t>
            </a:fld>
            <a:endParaRPr lang="tr-TR" dirty="0"/>
          </a:p>
        </p:txBody>
      </p:sp>
    </p:spTree>
    <p:extLst>
      <p:ext uri="{BB962C8B-B14F-4D97-AF65-F5344CB8AC3E}">
        <p14:creationId xmlns:p14="http://schemas.microsoft.com/office/powerpoint/2010/main" val="3286626164"/>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baseline="-25000" dirty="0"/>
              <a:t>KOLLAJEN DOKU YAPISINI ETKİLEYEN FAKTÖRLER</a:t>
            </a:r>
            <a:endParaRPr lang="tr-TR" dirty="0"/>
          </a:p>
          <a:p>
            <a:pPr marL="0" indent="0">
              <a:buNone/>
            </a:pPr>
            <a:r>
              <a:rPr lang="tr-TR" baseline="-25000" dirty="0" smtClean="0"/>
              <a:t>- </a:t>
            </a:r>
            <a:r>
              <a:rPr lang="tr-TR" baseline="-25000" dirty="0" err="1" smtClean="0"/>
              <a:t>Mobilizasyon</a:t>
            </a:r>
            <a:r>
              <a:rPr lang="tr-TR" baseline="-25000" dirty="0" smtClean="0"/>
              <a:t> </a:t>
            </a:r>
            <a:r>
              <a:rPr lang="tr-TR" baseline="-25000" dirty="0"/>
              <a:t>ve </a:t>
            </a:r>
            <a:r>
              <a:rPr lang="tr-TR" baseline="-25000" dirty="0" err="1"/>
              <a:t>İ</a:t>
            </a:r>
            <a:r>
              <a:rPr lang="tr-TR" baseline="-25000" smtClean="0"/>
              <a:t>mmobiiizasyon</a:t>
            </a:r>
            <a:endParaRPr lang="tr-TR" baseline="-25000" dirty="0"/>
          </a:p>
          <a:p>
            <a:pPr marL="0" indent="0">
              <a:buNone/>
            </a:pPr>
            <a:r>
              <a:rPr lang="tr-TR" baseline="-25000" dirty="0" smtClean="0"/>
              <a:t>- Yaş</a:t>
            </a:r>
            <a:endParaRPr lang="tr-TR" baseline="-25000" dirty="0"/>
          </a:p>
          <a:p>
            <a:pPr marL="0" indent="0">
              <a:buNone/>
            </a:pPr>
            <a:r>
              <a:rPr lang="tr-TR" baseline="-25000" dirty="0" smtClean="0"/>
              <a:t>- Gebelik</a:t>
            </a:r>
            <a:endParaRPr lang="tr-TR" baseline="-25000" dirty="0"/>
          </a:p>
          <a:p>
            <a:pPr marL="0" indent="0">
              <a:buNone/>
            </a:pPr>
            <a:r>
              <a:rPr lang="tr-TR" baseline="-25000" dirty="0" smtClean="0"/>
              <a:t>- İlaç </a:t>
            </a:r>
            <a:r>
              <a:rPr lang="tr-TR" baseline="-25000" dirty="0"/>
              <a:t>Kullanımı</a:t>
            </a:r>
          </a:p>
          <a:p>
            <a:pPr marL="0" indent="0">
              <a:buNone/>
            </a:pPr>
            <a:r>
              <a:rPr lang="tr-TR" baseline="-25000" dirty="0" smtClean="0"/>
              <a:t>- Böbrek </a:t>
            </a:r>
            <a:r>
              <a:rPr lang="tr-TR" baseline="-25000" dirty="0"/>
              <a:t>Yetmezliği</a:t>
            </a:r>
            <a:endParaRPr lang="tr-TR" dirty="0"/>
          </a:p>
          <a:p>
            <a:pPr marL="0" indent="0">
              <a:buNone/>
            </a:pPr>
            <a:r>
              <a:rPr lang="tr-TR" baseline="-25000" dirty="0" smtClean="0"/>
              <a:t>- </a:t>
            </a:r>
            <a:r>
              <a:rPr lang="tr-TR" baseline="-25000" dirty="0" err="1" smtClean="0"/>
              <a:t>Greftler</a:t>
            </a:r>
            <a:endParaRPr lang="tr-TR" baseline="-25000" dirty="0"/>
          </a:p>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23</a:t>
            </a:fld>
            <a:endParaRPr lang="tr-TR" dirty="0"/>
          </a:p>
        </p:txBody>
      </p:sp>
    </p:spTree>
    <p:extLst>
      <p:ext uri="{BB962C8B-B14F-4D97-AF65-F5344CB8AC3E}">
        <p14:creationId xmlns:p14="http://schemas.microsoft.com/office/powerpoint/2010/main" val="3654728351"/>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3080" y="1000071"/>
            <a:ext cx="9890759" cy="5521870"/>
          </a:xfrm>
        </p:spPr>
        <p:txBody>
          <a:bodyPr>
            <a:normAutofit/>
          </a:bodyPr>
          <a:lstStyle/>
          <a:p>
            <a:pPr marL="0" indent="0">
              <a:buNone/>
            </a:pPr>
            <a:r>
              <a:rPr lang="tr-TR" sz="3600" baseline="-25000" dirty="0" smtClean="0"/>
              <a:t>Embriyoda </a:t>
            </a:r>
            <a:r>
              <a:rPr lang="tr-TR" sz="3600" baseline="-25000" dirty="0"/>
              <a:t>organ taslaklarının arasını dolduran köken dokusu diğer dokulara </a:t>
            </a:r>
            <a:r>
              <a:rPr lang="tr-TR" sz="3600" u="sng" baseline="-25000" dirty="0"/>
              <a:t>farklılaşma</a:t>
            </a:r>
            <a:r>
              <a:rPr lang="tr-TR" sz="3600" baseline="-25000" dirty="0"/>
              <a:t> gücünde olan bir doku olduğundan, söz konusu </a:t>
            </a:r>
            <a:r>
              <a:rPr lang="tr-TR" sz="3600" u="sng" baseline="-25000" dirty="0"/>
              <a:t>organın göreceği fonksiyona göre değişen </a:t>
            </a:r>
            <a:r>
              <a:rPr lang="tr-TR" sz="3600" baseline="-25000" dirty="0"/>
              <a:t>bağ doku çeşitlerini oluşturmaktadır. </a:t>
            </a:r>
          </a:p>
        </p:txBody>
      </p:sp>
      <p:sp>
        <p:nvSpPr>
          <p:cNvPr id="2" name="Slayt Numarası Yer Tutucusu 1"/>
          <p:cNvSpPr>
            <a:spLocks noGrp="1"/>
          </p:cNvSpPr>
          <p:nvPr>
            <p:ph type="sldNum" sz="quarter" idx="12"/>
          </p:nvPr>
        </p:nvSpPr>
        <p:spPr/>
        <p:txBody>
          <a:bodyPr/>
          <a:lstStyle/>
          <a:p>
            <a:fld id="{53E7BA0F-E7F3-415C-A99F-80B6D4403345}" type="slidenum">
              <a:rPr lang="tr-TR" smtClean="0"/>
              <a:t>3</a:t>
            </a:fld>
            <a:endParaRPr lang="tr-TR" dirty="0"/>
          </a:p>
        </p:txBody>
      </p:sp>
    </p:spTree>
    <p:extLst>
      <p:ext uri="{BB962C8B-B14F-4D97-AF65-F5344CB8AC3E}">
        <p14:creationId xmlns:p14="http://schemas.microsoft.com/office/powerpoint/2010/main" val="3158512575"/>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12346" y="1604215"/>
            <a:ext cx="8858573" cy="5603526"/>
          </a:xfrm>
        </p:spPr>
        <p:txBody>
          <a:bodyPr>
            <a:normAutofit/>
          </a:bodyPr>
          <a:lstStyle/>
          <a:p>
            <a:r>
              <a:rPr lang="tr-TR" sz="3600" baseline="-25000" dirty="0"/>
              <a:t>Bağ ve destek dokular, (bağ dokusu, kıkırdak dokusu, kemik dokusu) organizmanın derin kısımlarına yerleşerek onu dış ortamdan gelecek basınçlara karşı dirençli kılar.  </a:t>
            </a:r>
            <a:endParaRPr lang="tr-TR" baseline="-25000" dirty="0"/>
          </a:p>
          <a:p>
            <a:r>
              <a:rPr lang="tr-TR" sz="3600" baseline="-25000" dirty="0" smtClean="0"/>
              <a:t>Bağ </a:t>
            </a:r>
            <a:r>
              <a:rPr lang="tr-TR" sz="3600" baseline="-25000" dirty="0"/>
              <a:t>ve destek dokular iki önemli ortak özellik taşırlar</a:t>
            </a:r>
            <a:r>
              <a:rPr lang="tr-TR" sz="3600" baseline="-25000" dirty="0" smtClean="0"/>
              <a:t>:</a:t>
            </a:r>
          </a:p>
          <a:p>
            <a:pPr marL="0" indent="0">
              <a:buNone/>
            </a:pPr>
            <a:endParaRPr lang="tr-TR" sz="3600" baseline="-25000" dirty="0"/>
          </a:p>
          <a:p>
            <a:pPr marL="0" indent="0">
              <a:buNone/>
            </a:pPr>
            <a:r>
              <a:rPr lang="tr-TR" sz="3600" baseline="-25000" dirty="0"/>
              <a:t>1.	</a:t>
            </a:r>
            <a:r>
              <a:rPr lang="tr-TR" sz="3600" baseline="-25000" dirty="0" err="1"/>
              <a:t>Mezenşim</a:t>
            </a:r>
            <a:r>
              <a:rPr lang="tr-TR" sz="3600" baseline="-25000" dirty="0"/>
              <a:t> kökenlidirler,</a:t>
            </a:r>
          </a:p>
          <a:p>
            <a:pPr marL="0" indent="0">
              <a:buNone/>
            </a:pPr>
            <a:r>
              <a:rPr lang="tr-TR" sz="3600" baseline="-25000" dirty="0"/>
              <a:t>2.	Hücrelerarası maddeleri boldur (</a:t>
            </a:r>
            <a:r>
              <a:rPr lang="tr-TR" sz="3600" baseline="-25000" dirty="0" err="1"/>
              <a:t>fundamental</a:t>
            </a:r>
            <a:r>
              <a:rPr lang="tr-TR" sz="3600" baseline="-25000" dirty="0"/>
              <a:t> </a:t>
            </a:r>
            <a:r>
              <a:rPr lang="tr-TR" sz="3600" baseline="-25000" dirty="0" err="1"/>
              <a:t>substans</a:t>
            </a:r>
            <a:r>
              <a:rPr lang="tr-TR" sz="3600" baseline="-25000" dirty="0"/>
              <a:t>, temel madde).</a:t>
            </a:r>
          </a:p>
          <a:p>
            <a:endParaRPr lang="tr-TR" sz="3600" dirty="0"/>
          </a:p>
        </p:txBody>
      </p:sp>
      <p:sp>
        <p:nvSpPr>
          <p:cNvPr id="2" name="Slayt Numarası Yer Tutucusu 1"/>
          <p:cNvSpPr>
            <a:spLocks noGrp="1"/>
          </p:cNvSpPr>
          <p:nvPr>
            <p:ph type="sldNum" sz="quarter" idx="12"/>
          </p:nvPr>
        </p:nvSpPr>
        <p:spPr/>
        <p:txBody>
          <a:bodyPr/>
          <a:lstStyle/>
          <a:p>
            <a:fld id="{53E7BA0F-E7F3-415C-A99F-80B6D4403345}" type="slidenum">
              <a:rPr lang="tr-TR" smtClean="0"/>
              <a:t>4</a:t>
            </a:fld>
            <a:endParaRPr lang="tr-TR" dirty="0"/>
          </a:p>
        </p:txBody>
      </p:sp>
    </p:spTree>
    <p:extLst>
      <p:ext uri="{BB962C8B-B14F-4D97-AF65-F5344CB8AC3E}">
        <p14:creationId xmlns:p14="http://schemas.microsoft.com/office/powerpoint/2010/main" val="3210207733"/>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6000" baseline="-25000" dirty="0" smtClean="0"/>
              <a:t>BAĞ DOKUSU</a:t>
            </a:r>
            <a:endParaRPr lang="tr-TR" sz="6000" dirty="0"/>
          </a:p>
        </p:txBody>
      </p:sp>
      <p:sp>
        <p:nvSpPr>
          <p:cNvPr id="3" name="İçerik Yer Tutucusu 2"/>
          <p:cNvSpPr>
            <a:spLocks noGrp="1"/>
          </p:cNvSpPr>
          <p:nvPr>
            <p:ph idx="1"/>
          </p:nvPr>
        </p:nvSpPr>
        <p:spPr>
          <a:xfrm>
            <a:off x="1309255" y="1825625"/>
            <a:ext cx="10461567" cy="4351338"/>
          </a:xfrm>
        </p:spPr>
        <p:txBody>
          <a:bodyPr/>
          <a:lstStyle/>
          <a:p>
            <a:r>
              <a:rPr lang="tr-TR" baseline="-25000" dirty="0" smtClean="0"/>
              <a:t>Vücudumuzda </a:t>
            </a:r>
            <a:r>
              <a:rPr lang="tr-TR" baseline="-25000" dirty="0"/>
              <a:t>en çok bulunan dokulardandır. </a:t>
            </a:r>
            <a:endParaRPr lang="tr-TR" baseline="-25000" dirty="0" smtClean="0"/>
          </a:p>
          <a:p>
            <a:r>
              <a:rPr lang="tr-TR" baseline="-25000" dirty="0" smtClean="0"/>
              <a:t>Mezodermden </a:t>
            </a:r>
            <a:r>
              <a:rPr lang="tr-TR" baseline="-25000" dirty="0"/>
              <a:t>gelişen bağ dokusu embriyolojik gelişim süresince diğer iki </a:t>
            </a:r>
            <a:r>
              <a:rPr lang="tr-TR" baseline="-25000" dirty="0" err="1"/>
              <a:t>germ</a:t>
            </a:r>
            <a:r>
              <a:rPr lang="tr-TR" baseline="-25000" dirty="0"/>
              <a:t> yaprağı üzerine (içine) çoğalarak organların şekillenmesini, onların </a:t>
            </a:r>
            <a:r>
              <a:rPr lang="tr-TR" baseline="-25000" dirty="0" err="1"/>
              <a:t>stroma</a:t>
            </a:r>
            <a:r>
              <a:rPr lang="tr-TR" baseline="-25000" dirty="0"/>
              <a:t>, </a:t>
            </a:r>
            <a:r>
              <a:rPr lang="tr-TR" baseline="-25000" dirty="0" err="1"/>
              <a:t>kapsüla</a:t>
            </a:r>
            <a:r>
              <a:rPr lang="tr-TR" baseline="-25000" dirty="0"/>
              <a:t> ve çevre örtülerinin oluşmasını sağlar</a:t>
            </a:r>
            <a:r>
              <a:rPr lang="tr-TR" baseline="-25000" dirty="0" smtClean="0"/>
              <a:t>.</a:t>
            </a:r>
          </a:p>
          <a:p>
            <a:endParaRPr lang="tr-TR" baseline="-25000" dirty="0"/>
          </a:p>
          <a:p>
            <a:r>
              <a:rPr lang="tr-TR" baseline="-25000" dirty="0" smtClean="0"/>
              <a:t>Diğer </a:t>
            </a:r>
            <a:r>
              <a:rPr lang="tr-TR" baseline="-25000" dirty="0"/>
              <a:t>dokuların aksine bol damar ve sinir içerir. </a:t>
            </a:r>
            <a:endParaRPr lang="tr-TR" baseline="-25000" dirty="0" smtClean="0"/>
          </a:p>
          <a:p>
            <a:r>
              <a:rPr lang="tr-TR" baseline="-25000" dirty="0" smtClean="0"/>
              <a:t>Tüm </a:t>
            </a:r>
            <a:r>
              <a:rPr lang="tr-TR" baseline="-25000" dirty="0"/>
              <a:t>damar ve sinirler bağ dokusuna </a:t>
            </a:r>
            <a:r>
              <a:rPr lang="tr-TR" baseline="-25000" dirty="0" smtClean="0"/>
              <a:t>ve </a:t>
            </a:r>
            <a:r>
              <a:rPr lang="tr-TR" baseline="-25000" dirty="0"/>
              <a:t>vücudumuza dağılırlar</a:t>
            </a:r>
            <a:r>
              <a:rPr lang="tr-TR" baseline="-25000" dirty="0" smtClean="0"/>
              <a:t>.</a:t>
            </a:r>
          </a:p>
          <a:p>
            <a:r>
              <a:rPr lang="tr-TR" baseline="-25000" dirty="0" smtClean="0"/>
              <a:t>Bağ </a:t>
            </a:r>
            <a:r>
              <a:rPr lang="tr-TR" baseline="-25000" dirty="0"/>
              <a:t>dokusu hücreleri </a:t>
            </a:r>
            <a:r>
              <a:rPr lang="tr-TR" baseline="-25000" dirty="0" err="1"/>
              <a:t>epitel</a:t>
            </a:r>
            <a:r>
              <a:rPr lang="tr-TR" baseline="-25000" dirty="0"/>
              <a:t> dokusu hücreleri gibi sıkı bir birlik oluşturmazlar, birbirleri arasında geniş mesafeler bulunur. </a:t>
            </a:r>
            <a:r>
              <a:rPr lang="tr-TR" baseline="-25000" dirty="0" smtClean="0">
                <a:sym typeface="Wingdings" panose="05000000000000000000" pitchFamily="2" charset="2"/>
              </a:rPr>
              <a:t> </a:t>
            </a:r>
            <a:r>
              <a:rPr lang="tr-TR" baseline="-25000" dirty="0" smtClean="0"/>
              <a:t> </a:t>
            </a:r>
            <a:r>
              <a:rPr lang="tr-TR" baseline="-25000" dirty="0"/>
              <a:t>hücrelerarası maddesi </a:t>
            </a:r>
            <a:r>
              <a:rPr lang="tr-TR" baseline="-25000" dirty="0" smtClean="0"/>
              <a:t>boldur.</a:t>
            </a:r>
            <a:endParaRPr lang="tr-TR" baseline="-25000" dirty="0"/>
          </a:p>
          <a:p>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5</a:t>
            </a:fld>
            <a:endParaRPr lang="tr-TR" dirty="0"/>
          </a:p>
        </p:txBody>
      </p:sp>
    </p:spTree>
    <p:extLst>
      <p:ext uri="{BB962C8B-B14F-4D97-AF65-F5344CB8AC3E}">
        <p14:creationId xmlns:p14="http://schemas.microsoft.com/office/powerpoint/2010/main" val="2988260894"/>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57221" y="349627"/>
            <a:ext cx="8812078" cy="1325563"/>
          </a:xfrm>
        </p:spPr>
        <p:txBody>
          <a:bodyPr>
            <a:normAutofit fontScale="90000"/>
          </a:bodyPr>
          <a:lstStyle/>
          <a:p>
            <a:r>
              <a:rPr lang="tr-TR" sz="5400" dirty="0">
                <a:solidFill>
                  <a:srgbClr val="002060"/>
                </a:solidFill>
              </a:rPr>
              <a:t>BAĞ DOKUSUNUN ANA FONKSİYONLARI:</a:t>
            </a:r>
            <a:endParaRPr lang="tr-TR" dirty="0"/>
          </a:p>
        </p:txBody>
      </p:sp>
      <p:sp>
        <p:nvSpPr>
          <p:cNvPr id="3" name="İçerik Yer Tutucusu 2"/>
          <p:cNvSpPr>
            <a:spLocks noGrp="1"/>
          </p:cNvSpPr>
          <p:nvPr>
            <p:ph sz="half" idx="1"/>
          </p:nvPr>
        </p:nvSpPr>
        <p:spPr>
          <a:xfrm>
            <a:off x="1729047" y="1825625"/>
            <a:ext cx="4935225" cy="4351338"/>
          </a:xfrm>
        </p:spPr>
        <p:txBody>
          <a:bodyPr>
            <a:noAutofit/>
          </a:bodyPr>
          <a:lstStyle/>
          <a:p>
            <a:pPr lvl="0"/>
            <a:r>
              <a:rPr lang="tr-TR" sz="2400" dirty="0">
                <a:solidFill>
                  <a:srgbClr val="002060"/>
                </a:solidFill>
              </a:rPr>
              <a:t>Hücreleri çeşitli ve birbirinden ayrı duran bir özellik gösterir.</a:t>
            </a:r>
          </a:p>
          <a:p>
            <a:pPr lvl="0"/>
            <a:r>
              <a:rPr lang="tr-TR" sz="2400" dirty="0">
                <a:solidFill>
                  <a:srgbClr val="002060"/>
                </a:solidFill>
              </a:rPr>
              <a:t>Hareketli ve hareketsiz olabilir.</a:t>
            </a:r>
          </a:p>
          <a:p>
            <a:pPr lvl="0"/>
            <a:r>
              <a:rPr lang="tr-TR" sz="2400" dirty="0">
                <a:solidFill>
                  <a:srgbClr val="002060"/>
                </a:solidFill>
              </a:rPr>
              <a:t>Ara madde bol olarak bulunur.</a:t>
            </a:r>
          </a:p>
          <a:p>
            <a:pPr lvl="0"/>
            <a:r>
              <a:rPr lang="tr-TR" sz="2400" dirty="0" smtClean="0">
                <a:solidFill>
                  <a:srgbClr val="002060"/>
                </a:solidFill>
              </a:rPr>
              <a:t>Diğer </a:t>
            </a:r>
            <a:r>
              <a:rPr lang="tr-TR" sz="2400" dirty="0">
                <a:solidFill>
                  <a:srgbClr val="002060"/>
                </a:solidFill>
              </a:rPr>
              <a:t>dokuları desteklemek (</a:t>
            </a:r>
            <a:r>
              <a:rPr lang="tr-TR" sz="2400" dirty="0" err="1">
                <a:solidFill>
                  <a:srgbClr val="002060"/>
                </a:solidFill>
              </a:rPr>
              <a:t>stroma</a:t>
            </a:r>
            <a:r>
              <a:rPr lang="tr-TR" sz="2400" dirty="0">
                <a:solidFill>
                  <a:srgbClr val="002060"/>
                </a:solidFill>
              </a:rPr>
              <a:t> vasıtasıyla),</a:t>
            </a:r>
          </a:p>
          <a:p>
            <a:pPr lvl="0"/>
            <a:r>
              <a:rPr lang="tr-TR" sz="2400" dirty="0" smtClean="0">
                <a:solidFill>
                  <a:srgbClr val="002060"/>
                </a:solidFill>
              </a:rPr>
              <a:t>Paketleme </a:t>
            </a:r>
            <a:r>
              <a:rPr lang="tr-TR" sz="2400" dirty="0">
                <a:solidFill>
                  <a:srgbClr val="002060"/>
                </a:solidFill>
              </a:rPr>
              <a:t>(organ kapsülleri vasıtasıyla),</a:t>
            </a:r>
          </a:p>
          <a:p>
            <a:pPr lvl="0"/>
            <a:r>
              <a:rPr lang="tr-TR" sz="2400" dirty="0" err="1" smtClean="0">
                <a:solidFill>
                  <a:srgbClr val="002060"/>
                </a:solidFill>
              </a:rPr>
              <a:t>Epitelin</a:t>
            </a:r>
            <a:r>
              <a:rPr lang="tr-TR" sz="2400" dirty="0" smtClean="0">
                <a:solidFill>
                  <a:srgbClr val="002060"/>
                </a:solidFill>
              </a:rPr>
              <a:t> </a:t>
            </a:r>
            <a:r>
              <a:rPr lang="tr-TR" sz="2400" dirty="0">
                <a:solidFill>
                  <a:srgbClr val="002060"/>
                </a:solidFill>
              </a:rPr>
              <a:t>beslenmesi için ortam olur.</a:t>
            </a:r>
          </a:p>
          <a:p>
            <a:r>
              <a:rPr lang="tr-TR" sz="2400" dirty="0" smtClean="0">
                <a:solidFill>
                  <a:srgbClr val="002060"/>
                </a:solidFill>
              </a:rPr>
              <a:t>Yedek enerji deposu olarak görevi vardır (yağ dokusu).</a:t>
            </a:r>
            <a:endParaRPr lang="tr-TR" sz="2400" dirty="0">
              <a:solidFill>
                <a:srgbClr val="002060"/>
              </a:solidFill>
            </a:endParaRPr>
          </a:p>
        </p:txBody>
      </p:sp>
      <p:sp>
        <p:nvSpPr>
          <p:cNvPr id="4" name="İçerik Yer Tutucusu 3"/>
          <p:cNvSpPr>
            <a:spLocks noGrp="1"/>
          </p:cNvSpPr>
          <p:nvPr>
            <p:ph sz="half" idx="2"/>
          </p:nvPr>
        </p:nvSpPr>
        <p:spPr>
          <a:xfrm>
            <a:off x="7082726" y="1825624"/>
            <a:ext cx="4920852" cy="4891059"/>
          </a:xfrm>
        </p:spPr>
        <p:txBody>
          <a:bodyPr>
            <a:noAutofit/>
          </a:bodyPr>
          <a:lstStyle/>
          <a:p>
            <a:pPr lvl="0"/>
            <a:r>
              <a:rPr lang="tr-TR" sz="2400" dirty="0">
                <a:solidFill>
                  <a:srgbClr val="002060"/>
                </a:solidFill>
              </a:rPr>
              <a:t>Bağlama; Kemiği kemiğe, kemiği kasa, kası kasa bağlama (</a:t>
            </a:r>
            <a:r>
              <a:rPr lang="tr-TR" sz="2400" dirty="0" err="1">
                <a:solidFill>
                  <a:srgbClr val="002060"/>
                </a:solidFill>
              </a:rPr>
              <a:t>ligament</a:t>
            </a:r>
            <a:r>
              <a:rPr lang="tr-TR" sz="2400" dirty="0">
                <a:solidFill>
                  <a:srgbClr val="002060"/>
                </a:solidFill>
              </a:rPr>
              <a:t>, </a:t>
            </a:r>
            <a:r>
              <a:rPr lang="tr-TR" sz="2400" dirty="0" err="1">
                <a:solidFill>
                  <a:srgbClr val="002060"/>
                </a:solidFill>
              </a:rPr>
              <a:t>tendon</a:t>
            </a:r>
            <a:r>
              <a:rPr lang="tr-TR" sz="2400" dirty="0">
                <a:solidFill>
                  <a:srgbClr val="002060"/>
                </a:solidFill>
              </a:rPr>
              <a:t> ve </a:t>
            </a:r>
            <a:r>
              <a:rPr lang="tr-TR" sz="2400" dirty="0" err="1" smtClean="0">
                <a:solidFill>
                  <a:srgbClr val="002060"/>
                </a:solidFill>
              </a:rPr>
              <a:t>aponörozlar</a:t>
            </a:r>
            <a:r>
              <a:rPr lang="tr-TR" sz="2400" dirty="0" smtClean="0">
                <a:solidFill>
                  <a:srgbClr val="002060"/>
                </a:solidFill>
              </a:rPr>
              <a:t> </a:t>
            </a:r>
            <a:r>
              <a:rPr lang="tr-TR" sz="2400" dirty="0">
                <a:solidFill>
                  <a:srgbClr val="002060"/>
                </a:solidFill>
              </a:rPr>
              <a:t>vasıtasıyla).</a:t>
            </a:r>
          </a:p>
          <a:p>
            <a:pPr lvl="0"/>
            <a:r>
              <a:rPr lang="tr-TR" sz="2400" dirty="0" smtClean="0">
                <a:solidFill>
                  <a:srgbClr val="002060"/>
                </a:solidFill>
              </a:rPr>
              <a:t>Organizmadaki </a:t>
            </a:r>
            <a:r>
              <a:rPr lang="tr-TR" sz="2400" dirty="0">
                <a:solidFill>
                  <a:srgbClr val="002060"/>
                </a:solidFill>
              </a:rPr>
              <a:t>doku kayıplarını önlemek (</a:t>
            </a:r>
            <a:r>
              <a:rPr lang="tr-TR" sz="2400" dirty="0" err="1">
                <a:solidFill>
                  <a:srgbClr val="002060"/>
                </a:solidFill>
              </a:rPr>
              <a:t>repairing</a:t>
            </a:r>
            <a:r>
              <a:rPr lang="tr-TR" sz="2400" dirty="0">
                <a:solidFill>
                  <a:srgbClr val="002060"/>
                </a:solidFill>
              </a:rPr>
              <a:t>).</a:t>
            </a:r>
          </a:p>
          <a:p>
            <a:pPr lvl="0"/>
            <a:r>
              <a:rPr lang="tr-TR" sz="2400" dirty="0" smtClean="0">
                <a:solidFill>
                  <a:srgbClr val="002060"/>
                </a:solidFill>
              </a:rPr>
              <a:t>Besleme</a:t>
            </a:r>
            <a:r>
              <a:rPr lang="tr-TR" sz="2400" dirty="0">
                <a:solidFill>
                  <a:srgbClr val="002060"/>
                </a:solidFill>
              </a:rPr>
              <a:t>: Doku sıvısı aracılığıyla hem kendi hücrelerini hem </a:t>
            </a:r>
            <a:r>
              <a:rPr lang="tr-TR" sz="2400" dirty="0" err="1">
                <a:solidFill>
                  <a:srgbClr val="002060"/>
                </a:solidFill>
              </a:rPr>
              <a:t>dediğer</a:t>
            </a:r>
            <a:r>
              <a:rPr lang="tr-TR" sz="2400" dirty="0">
                <a:solidFill>
                  <a:srgbClr val="002060"/>
                </a:solidFill>
              </a:rPr>
              <a:t> dokuları </a:t>
            </a:r>
            <a:r>
              <a:rPr lang="tr-TR" sz="2400" dirty="0" smtClean="0">
                <a:solidFill>
                  <a:srgbClr val="002060"/>
                </a:solidFill>
              </a:rPr>
              <a:t>besler.</a:t>
            </a:r>
          </a:p>
          <a:p>
            <a:pPr lvl="0"/>
            <a:r>
              <a:rPr lang="tr-TR" sz="2400" dirty="0" smtClean="0">
                <a:solidFill>
                  <a:srgbClr val="002060"/>
                </a:solidFill>
              </a:rPr>
              <a:t>Vücut savunması</a:t>
            </a:r>
            <a:endParaRPr lang="tr-TR" sz="2400" dirty="0">
              <a:solidFill>
                <a:srgbClr val="002060"/>
              </a:solidFill>
            </a:endParaRPr>
          </a:p>
          <a:p>
            <a:endParaRPr lang="tr-TR" sz="2400" dirty="0"/>
          </a:p>
        </p:txBody>
      </p:sp>
      <p:sp>
        <p:nvSpPr>
          <p:cNvPr id="6" name="Slayt Numarası Yer Tutucusu 5"/>
          <p:cNvSpPr>
            <a:spLocks noGrp="1"/>
          </p:cNvSpPr>
          <p:nvPr>
            <p:ph type="sldNum" sz="quarter" idx="12"/>
          </p:nvPr>
        </p:nvSpPr>
        <p:spPr/>
        <p:txBody>
          <a:bodyPr/>
          <a:lstStyle/>
          <a:p>
            <a:fld id="{53E7BA0F-E7F3-415C-A99F-80B6D4403345}" type="slidenum">
              <a:rPr lang="tr-TR" smtClean="0"/>
              <a:t>6</a:t>
            </a:fld>
            <a:endParaRPr lang="tr-TR" dirty="0"/>
          </a:p>
        </p:txBody>
      </p:sp>
      <p:sp>
        <p:nvSpPr>
          <p:cNvPr id="5" name="İçerik Yer Tutucusu 3"/>
          <p:cNvSpPr txBox="1">
            <a:spLocks/>
          </p:cNvSpPr>
          <p:nvPr/>
        </p:nvSpPr>
        <p:spPr>
          <a:xfrm>
            <a:off x="7066100" y="1825625"/>
            <a:ext cx="4920852" cy="48910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lumMod val="95000"/>
                  </a:schemeClr>
                </a:solidFill>
                <a:latin typeface="Californian FB" panose="0207040306080B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lumMod val="95000"/>
                  </a:schemeClr>
                </a:solidFill>
                <a:latin typeface="Californian FB" panose="0207040306080B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lumMod val="95000"/>
                  </a:schemeClr>
                </a:solidFill>
                <a:latin typeface="Californian FB" panose="0207040306080B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lumMod val="95000"/>
                  </a:schemeClr>
                </a:solidFill>
                <a:latin typeface="Californian FB" panose="0207040306080B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lumMod val="95000"/>
                  </a:schemeClr>
                </a:solidFill>
                <a:latin typeface="Californian FB" panose="0207040306080B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2400" dirty="0" smtClean="0">
                <a:solidFill>
                  <a:srgbClr val="002060"/>
                </a:solidFill>
              </a:rPr>
              <a:t>Bağlama; Kemiği kemiğe, kemiği kasa, kası kasa bağlama (</a:t>
            </a:r>
            <a:r>
              <a:rPr lang="tr-TR" sz="2400" dirty="0" err="1" smtClean="0">
                <a:solidFill>
                  <a:srgbClr val="002060"/>
                </a:solidFill>
              </a:rPr>
              <a:t>ligament</a:t>
            </a:r>
            <a:r>
              <a:rPr lang="tr-TR" sz="2400" dirty="0" smtClean="0">
                <a:solidFill>
                  <a:srgbClr val="002060"/>
                </a:solidFill>
              </a:rPr>
              <a:t>, </a:t>
            </a:r>
            <a:r>
              <a:rPr lang="tr-TR" sz="2400" dirty="0" err="1" smtClean="0">
                <a:solidFill>
                  <a:srgbClr val="002060"/>
                </a:solidFill>
              </a:rPr>
              <a:t>tendon</a:t>
            </a:r>
            <a:r>
              <a:rPr lang="tr-TR" sz="2400" dirty="0" smtClean="0">
                <a:solidFill>
                  <a:srgbClr val="002060"/>
                </a:solidFill>
              </a:rPr>
              <a:t> ve </a:t>
            </a:r>
            <a:r>
              <a:rPr lang="tr-TR" sz="2400" dirty="0" err="1" smtClean="0">
                <a:solidFill>
                  <a:srgbClr val="002060"/>
                </a:solidFill>
              </a:rPr>
              <a:t>aponörozlar</a:t>
            </a:r>
            <a:r>
              <a:rPr lang="tr-TR" sz="2400" dirty="0" smtClean="0">
                <a:solidFill>
                  <a:srgbClr val="002060"/>
                </a:solidFill>
              </a:rPr>
              <a:t> vasıtasıyla).</a:t>
            </a:r>
          </a:p>
          <a:p>
            <a:r>
              <a:rPr lang="tr-TR" sz="2400" dirty="0" smtClean="0">
                <a:solidFill>
                  <a:srgbClr val="002060"/>
                </a:solidFill>
              </a:rPr>
              <a:t>Organizmadaki doku kayıplarını önlemek (</a:t>
            </a:r>
            <a:r>
              <a:rPr lang="tr-TR" sz="2400" dirty="0" err="1" smtClean="0">
                <a:solidFill>
                  <a:srgbClr val="002060"/>
                </a:solidFill>
              </a:rPr>
              <a:t>repairing</a:t>
            </a:r>
            <a:r>
              <a:rPr lang="tr-TR" sz="2400" dirty="0" smtClean="0">
                <a:solidFill>
                  <a:srgbClr val="002060"/>
                </a:solidFill>
              </a:rPr>
              <a:t>).</a:t>
            </a:r>
          </a:p>
          <a:p>
            <a:r>
              <a:rPr lang="tr-TR" sz="2400" dirty="0" smtClean="0">
                <a:solidFill>
                  <a:srgbClr val="002060"/>
                </a:solidFill>
              </a:rPr>
              <a:t>Besleme: Doku sıvısı aracılığıyla hem kendi hücrelerini hem de diğer dokuları besler.</a:t>
            </a:r>
          </a:p>
          <a:p>
            <a:r>
              <a:rPr lang="tr-TR" sz="2400" dirty="0" smtClean="0">
                <a:solidFill>
                  <a:srgbClr val="002060"/>
                </a:solidFill>
              </a:rPr>
              <a:t>Vücut savunması</a:t>
            </a:r>
          </a:p>
          <a:p>
            <a:endParaRPr lang="tr-TR" sz="2400" dirty="0"/>
          </a:p>
        </p:txBody>
      </p:sp>
    </p:spTree>
    <p:extLst>
      <p:ext uri="{BB962C8B-B14F-4D97-AF65-F5344CB8AC3E}">
        <p14:creationId xmlns:p14="http://schemas.microsoft.com/office/powerpoint/2010/main" val="122892259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52700" y="194645"/>
            <a:ext cx="8801100" cy="1029722"/>
          </a:xfrm>
        </p:spPr>
        <p:txBody>
          <a:bodyPr/>
          <a:lstStyle/>
          <a:p>
            <a:pPr algn="ctr"/>
            <a:r>
              <a:rPr lang="tr-TR" b="1" baseline="-25000" dirty="0" smtClean="0">
                <a:effectLst>
                  <a:outerShdw blurRad="38100" dist="38100" dir="2700000" algn="tl">
                    <a:srgbClr val="000000">
                      <a:alpha val="43137"/>
                    </a:srgbClr>
                  </a:outerShdw>
                </a:effectLst>
              </a:rPr>
              <a:t>BAĞ DOKUSU</a:t>
            </a:r>
            <a:endParaRPr lang="tr-TR" b="1" dirty="0">
              <a:effectLst>
                <a:outerShdw blurRad="38100" dist="38100" dir="2700000" algn="tl">
                  <a:srgbClr val="000000">
                    <a:alpha val="43137"/>
                  </a:srgbClr>
                </a:outerShdw>
              </a:effectLst>
            </a:endParaRPr>
          </a:p>
        </p:txBody>
      </p:sp>
      <p:sp>
        <p:nvSpPr>
          <p:cNvPr id="3" name="Slayt Numarası Yer Tutucusu 2"/>
          <p:cNvSpPr>
            <a:spLocks noGrp="1"/>
          </p:cNvSpPr>
          <p:nvPr>
            <p:ph type="sldNum" sz="quarter" idx="12"/>
          </p:nvPr>
        </p:nvSpPr>
        <p:spPr/>
        <p:txBody>
          <a:bodyPr/>
          <a:lstStyle/>
          <a:p>
            <a:fld id="{53E7BA0F-E7F3-415C-A99F-80B6D4403345}" type="slidenum">
              <a:rPr lang="tr-TR" smtClean="0"/>
              <a:t>7</a:t>
            </a:fld>
            <a:endParaRPr lang="tr-TR" dirty="0"/>
          </a:p>
        </p:txBody>
      </p:sp>
      <p:cxnSp>
        <p:nvCxnSpPr>
          <p:cNvPr id="9" name="Düz Ok Bağlayıcısı 8"/>
          <p:cNvCxnSpPr/>
          <p:nvPr/>
        </p:nvCxnSpPr>
        <p:spPr>
          <a:xfrm>
            <a:off x="8105614" y="1224367"/>
            <a:ext cx="1053884" cy="5269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Metin kutusu 10"/>
          <p:cNvSpPr txBox="1"/>
          <p:nvPr/>
        </p:nvSpPr>
        <p:spPr>
          <a:xfrm>
            <a:off x="2399091" y="1813302"/>
            <a:ext cx="2069797" cy="523220"/>
          </a:xfrm>
          <a:prstGeom prst="rect">
            <a:avLst/>
          </a:prstGeom>
          <a:noFill/>
        </p:spPr>
        <p:txBody>
          <a:bodyPr wrap="none" rtlCol="0">
            <a:spAutoFit/>
          </a:bodyPr>
          <a:lstStyle/>
          <a:p>
            <a:r>
              <a:rPr lang="tr-TR" sz="2800" dirty="0" smtClean="0">
                <a:solidFill>
                  <a:srgbClr val="002060"/>
                </a:solidFill>
                <a:effectLst>
                  <a:outerShdw blurRad="38100" dist="38100" dir="2700000" algn="tl">
                    <a:srgbClr val="000000">
                      <a:alpha val="43137"/>
                    </a:srgbClr>
                  </a:outerShdw>
                </a:effectLst>
                <a:latin typeface="Californian FB" panose="0207040306080B030204" pitchFamily="18" charset="0"/>
              </a:rPr>
              <a:t>HÜCRELER</a:t>
            </a:r>
            <a:endParaRPr lang="tr-TR" sz="2800" dirty="0">
              <a:solidFill>
                <a:srgbClr val="002060"/>
              </a:solidFill>
              <a:effectLst>
                <a:outerShdw blurRad="38100" dist="38100" dir="2700000" algn="tl">
                  <a:srgbClr val="000000">
                    <a:alpha val="43137"/>
                  </a:srgbClr>
                </a:outerShdw>
              </a:effectLst>
              <a:latin typeface="Californian FB" panose="0207040306080B030204" pitchFamily="18" charset="0"/>
            </a:endParaRPr>
          </a:p>
        </p:txBody>
      </p:sp>
      <p:sp>
        <p:nvSpPr>
          <p:cNvPr id="12" name="Metin kutusu 11"/>
          <p:cNvSpPr txBox="1"/>
          <p:nvPr/>
        </p:nvSpPr>
        <p:spPr>
          <a:xfrm>
            <a:off x="7111266" y="1813302"/>
            <a:ext cx="4653838" cy="523220"/>
          </a:xfrm>
          <a:prstGeom prst="rect">
            <a:avLst/>
          </a:prstGeom>
          <a:noFill/>
        </p:spPr>
        <p:txBody>
          <a:bodyPr wrap="none" rtlCol="0">
            <a:spAutoFit/>
          </a:bodyPr>
          <a:lstStyle/>
          <a:p>
            <a:r>
              <a:rPr lang="tr-TR" sz="2800" dirty="0" smtClean="0">
                <a:solidFill>
                  <a:srgbClr val="002060"/>
                </a:solidFill>
                <a:effectLst>
                  <a:outerShdw blurRad="38100" dist="38100" dir="2700000" algn="tl">
                    <a:srgbClr val="000000">
                      <a:alpha val="43137"/>
                    </a:srgbClr>
                  </a:outerShdw>
                </a:effectLst>
                <a:latin typeface="Californian FB" panose="0207040306080B030204" pitchFamily="18" charset="0"/>
              </a:rPr>
              <a:t>EKSTRASELÜLER MATRİKS</a:t>
            </a:r>
            <a:endParaRPr lang="tr-TR" sz="2800" dirty="0">
              <a:solidFill>
                <a:srgbClr val="002060"/>
              </a:solidFill>
              <a:effectLst>
                <a:outerShdw blurRad="38100" dist="38100" dir="2700000" algn="tl">
                  <a:srgbClr val="000000">
                    <a:alpha val="43137"/>
                  </a:srgbClr>
                </a:outerShdw>
              </a:effectLst>
              <a:latin typeface="Californian FB" panose="0207040306080B030204" pitchFamily="18" charset="0"/>
            </a:endParaRPr>
          </a:p>
        </p:txBody>
      </p:sp>
      <p:sp>
        <p:nvSpPr>
          <p:cNvPr id="13" name="Metin kutusu 12"/>
          <p:cNvSpPr txBox="1"/>
          <p:nvPr/>
        </p:nvSpPr>
        <p:spPr>
          <a:xfrm>
            <a:off x="1851664" y="2402237"/>
            <a:ext cx="3357009" cy="4201150"/>
          </a:xfrm>
          <a:prstGeom prst="rect">
            <a:avLst/>
          </a:prstGeom>
          <a:noFill/>
        </p:spPr>
        <p:txBody>
          <a:bodyPr wrap="none" rtlCol="0">
            <a:spAutoFit/>
          </a:bodyPr>
          <a:lstStyle/>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Mezenkim</a:t>
            </a:r>
            <a:r>
              <a:rPr lang="tr-TR" sz="3200" baseline="-25000" dirty="0" smtClean="0">
                <a:solidFill>
                  <a:srgbClr val="002060"/>
                </a:solidFill>
                <a:latin typeface="Californian FB" panose="0207040306080B030204" pitchFamily="18" charset="0"/>
              </a:rPr>
              <a:t> Hücresi	</a:t>
            </a:r>
          </a:p>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Retikulum</a:t>
            </a:r>
            <a:r>
              <a:rPr lang="tr-TR" sz="3200" baseline="-25000" dirty="0" smtClean="0">
                <a:solidFill>
                  <a:srgbClr val="002060"/>
                </a:solidFill>
                <a:latin typeface="Californian FB" panose="0207040306080B030204" pitchFamily="18" charset="0"/>
              </a:rPr>
              <a:t> Hücresi</a:t>
            </a:r>
          </a:p>
          <a:p>
            <a:pPr>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Fibroblast</a:t>
            </a:r>
            <a:endParaRPr lang="tr-TR" sz="3200" baseline="-25000" dirty="0" smtClean="0">
              <a:solidFill>
                <a:srgbClr val="002060"/>
              </a:solidFill>
              <a:latin typeface="Californian FB" panose="0207040306080B030204" pitchFamily="18" charset="0"/>
            </a:endParaRPr>
          </a:p>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Plasma</a:t>
            </a:r>
            <a:r>
              <a:rPr lang="tr-TR" sz="3200" baseline="-25000" dirty="0" smtClean="0">
                <a:solidFill>
                  <a:srgbClr val="002060"/>
                </a:solidFill>
                <a:latin typeface="Californian FB" panose="0207040306080B030204" pitchFamily="18" charset="0"/>
              </a:rPr>
              <a:t> Hücresi</a:t>
            </a:r>
          </a:p>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Makrofaj</a:t>
            </a:r>
            <a:endParaRPr lang="tr-TR" sz="3200" baseline="-25000" dirty="0" smtClean="0">
              <a:solidFill>
                <a:srgbClr val="002060"/>
              </a:solidFill>
              <a:latin typeface="Californian FB" panose="0207040306080B030204" pitchFamily="18" charset="0"/>
            </a:endParaRPr>
          </a:p>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Mastosit</a:t>
            </a:r>
            <a:endParaRPr lang="tr-TR" sz="3200" baseline="-25000" dirty="0" smtClean="0">
              <a:solidFill>
                <a:srgbClr val="002060"/>
              </a:solidFill>
              <a:latin typeface="Californian FB" panose="0207040306080B030204" pitchFamily="18" charset="0"/>
            </a:endParaRPr>
          </a:p>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Uposit</a:t>
            </a:r>
            <a:endParaRPr lang="tr-TR" sz="3200" baseline="-25000" dirty="0" smtClean="0">
              <a:solidFill>
                <a:srgbClr val="002060"/>
              </a:solidFill>
              <a:latin typeface="Californian FB" panose="0207040306080B030204" pitchFamily="18" charset="0"/>
            </a:endParaRPr>
          </a:p>
          <a:p>
            <a:pPr lvl="0">
              <a:lnSpc>
                <a:spcPct val="90000"/>
              </a:lnSpc>
              <a:spcBef>
                <a:spcPts val="1000"/>
              </a:spcBef>
            </a:pP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Melonosit</a:t>
            </a:r>
            <a:endParaRPr lang="tr-TR" sz="3200" baseline="-25000" dirty="0" smtClean="0">
              <a:solidFill>
                <a:srgbClr val="002060"/>
              </a:solidFill>
              <a:latin typeface="Californian FB" panose="0207040306080B030204" pitchFamily="18" charset="0"/>
            </a:endParaRPr>
          </a:p>
          <a:p>
            <a:pPr lvl="0">
              <a:lnSpc>
                <a:spcPct val="90000"/>
              </a:lnSpc>
              <a:spcBef>
                <a:spcPts val="1000"/>
              </a:spcBef>
            </a:pPr>
            <a:r>
              <a:rPr lang="tr-TR" sz="3200" baseline="-25000" dirty="0" smtClean="0">
                <a:solidFill>
                  <a:srgbClr val="002060"/>
                </a:solidFill>
                <a:latin typeface="Californian FB" panose="0207040306080B030204" pitchFamily="18" charset="0"/>
              </a:rPr>
              <a:t>* Kan Hücreleri</a:t>
            </a:r>
          </a:p>
          <a:p>
            <a:pPr lvl="0">
              <a:lnSpc>
                <a:spcPct val="90000"/>
              </a:lnSpc>
              <a:spcBef>
                <a:spcPts val="1000"/>
              </a:spcBef>
            </a:pPr>
            <a:r>
              <a:rPr lang="tr-TR" sz="3200" baseline="-25000" dirty="0" smtClean="0">
                <a:solidFill>
                  <a:srgbClr val="002060"/>
                </a:solidFill>
                <a:latin typeface="Californian FB" panose="0207040306080B030204" pitchFamily="18" charset="0"/>
              </a:rPr>
              <a:t>* Lenfosit, </a:t>
            </a:r>
            <a:r>
              <a:rPr lang="tr-TR" sz="3200" baseline="-25000" dirty="0" err="1" smtClean="0">
                <a:solidFill>
                  <a:srgbClr val="002060"/>
                </a:solidFill>
                <a:latin typeface="Californian FB" panose="0207040306080B030204" pitchFamily="18" charset="0"/>
              </a:rPr>
              <a:t>Monosit</a:t>
            </a:r>
            <a:r>
              <a:rPr lang="tr-TR" sz="3200" baseline="-25000" dirty="0" smtClean="0">
                <a:solidFill>
                  <a:srgbClr val="002060"/>
                </a:solidFill>
                <a:latin typeface="Californian FB" panose="0207040306080B030204" pitchFamily="18" charset="0"/>
              </a:rPr>
              <a:t>, </a:t>
            </a:r>
            <a:r>
              <a:rPr lang="tr-TR" sz="3200" baseline="-25000" dirty="0" err="1" smtClean="0">
                <a:solidFill>
                  <a:srgbClr val="002060"/>
                </a:solidFill>
                <a:latin typeface="Californian FB" panose="0207040306080B030204" pitchFamily="18" charset="0"/>
              </a:rPr>
              <a:t>Nötrofil</a:t>
            </a:r>
            <a:endParaRPr lang="tr-TR" sz="3200" baseline="-25000" dirty="0">
              <a:solidFill>
                <a:srgbClr val="002060"/>
              </a:solidFill>
              <a:latin typeface="Californian FB" panose="0207040306080B030204" pitchFamily="18" charset="0"/>
            </a:endParaRPr>
          </a:p>
        </p:txBody>
      </p:sp>
      <p:cxnSp>
        <p:nvCxnSpPr>
          <p:cNvPr id="15" name="Düz Ok Bağlayıcısı 14"/>
          <p:cNvCxnSpPr>
            <a:endCxn id="11" idx="0"/>
          </p:cNvCxnSpPr>
          <p:nvPr/>
        </p:nvCxnSpPr>
        <p:spPr>
          <a:xfrm flipH="1">
            <a:off x="3433990" y="1224367"/>
            <a:ext cx="2300383" cy="5889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a:stCxn id="12" idx="2"/>
          </p:cNvCxnSpPr>
          <p:nvPr/>
        </p:nvCxnSpPr>
        <p:spPr>
          <a:xfrm flipH="1">
            <a:off x="6953250" y="2336522"/>
            <a:ext cx="2484935" cy="8561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a:stCxn id="12" idx="2"/>
          </p:cNvCxnSpPr>
          <p:nvPr/>
        </p:nvCxnSpPr>
        <p:spPr>
          <a:xfrm>
            <a:off x="9438185" y="2336522"/>
            <a:ext cx="1581110" cy="7476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Metin kutusu 20"/>
          <p:cNvSpPr txBox="1"/>
          <p:nvPr/>
        </p:nvSpPr>
        <p:spPr>
          <a:xfrm>
            <a:off x="5503293" y="3192651"/>
            <a:ext cx="2954655" cy="1797415"/>
          </a:xfrm>
          <a:prstGeom prst="rect">
            <a:avLst/>
          </a:prstGeom>
          <a:noFill/>
        </p:spPr>
        <p:txBody>
          <a:bodyPr wrap="none" rtlCol="0">
            <a:spAutoFit/>
          </a:bodyPr>
          <a:lstStyle/>
          <a:p>
            <a:pPr lvl="0">
              <a:lnSpc>
                <a:spcPct val="90000"/>
              </a:lnSpc>
              <a:spcBef>
                <a:spcPts val="1000"/>
              </a:spcBef>
            </a:pPr>
            <a:r>
              <a:rPr lang="tr-TR" sz="4400" b="1" baseline="-25000" dirty="0">
                <a:solidFill>
                  <a:srgbClr val="002060"/>
                </a:solidFill>
                <a:effectLst>
                  <a:outerShdw blurRad="38100" dist="38100" dir="2700000" algn="tl">
                    <a:srgbClr val="000000">
                      <a:alpha val="43137"/>
                    </a:srgbClr>
                  </a:outerShdw>
                </a:effectLst>
                <a:latin typeface="Californian FB" panose="0207040306080B030204" pitchFamily="18" charset="0"/>
              </a:rPr>
              <a:t>Amorf </a:t>
            </a:r>
            <a:r>
              <a:rPr lang="tr-TR" sz="4400" b="1" baseline="-25000" dirty="0" smtClean="0">
                <a:solidFill>
                  <a:srgbClr val="002060"/>
                </a:solidFill>
                <a:effectLst>
                  <a:outerShdw blurRad="38100" dist="38100" dir="2700000" algn="tl">
                    <a:srgbClr val="000000">
                      <a:alpha val="43137"/>
                    </a:srgbClr>
                  </a:outerShdw>
                </a:effectLst>
                <a:latin typeface="Californian FB" panose="0207040306080B030204" pitchFamily="18" charset="0"/>
              </a:rPr>
              <a:t>Kısım</a:t>
            </a:r>
            <a:r>
              <a:rPr lang="tr-TR" sz="3300" baseline="-25000" dirty="0">
                <a:solidFill>
                  <a:srgbClr val="002060"/>
                </a:solidFill>
                <a:latin typeface="Californian FB" panose="0207040306080B030204" pitchFamily="18" charset="0"/>
              </a:rPr>
              <a:t>	</a:t>
            </a:r>
          </a:p>
          <a:p>
            <a:pPr lvl="0">
              <a:lnSpc>
                <a:spcPct val="90000"/>
              </a:lnSpc>
              <a:spcBef>
                <a:spcPts val="1000"/>
              </a:spcBef>
            </a:pPr>
            <a:r>
              <a:rPr lang="tr-TR" sz="3300" baseline="-25000" dirty="0" smtClean="0">
                <a:solidFill>
                  <a:srgbClr val="002060"/>
                </a:solidFill>
                <a:latin typeface="Californian FB" panose="0207040306080B030204" pitchFamily="18" charset="0"/>
              </a:rPr>
              <a:t>* </a:t>
            </a:r>
            <a:r>
              <a:rPr lang="tr-TR" sz="3300" baseline="-25000" dirty="0" err="1" smtClean="0">
                <a:solidFill>
                  <a:srgbClr val="002060"/>
                </a:solidFill>
                <a:latin typeface="Californian FB" panose="0207040306080B030204" pitchFamily="18" charset="0"/>
              </a:rPr>
              <a:t>Glikozamînoglikanlar</a:t>
            </a:r>
            <a:endParaRPr lang="tr-TR" sz="3300" baseline="-25000" dirty="0">
              <a:solidFill>
                <a:srgbClr val="002060"/>
              </a:solidFill>
              <a:latin typeface="Californian FB" panose="0207040306080B030204" pitchFamily="18" charset="0"/>
            </a:endParaRPr>
          </a:p>
          <a:p>
            <a:pPr lvl="0">
              <a:lnSpc>
                <a:spcPct val="90000"/>
              </a:lnSpc>
              <a:spcBef>
                <a:spcPts val="1000"/>
              </a:spcBef>
            </a:pPr>
            <a:r>
              <a:rPr lang="tr-TR" sz="3300" baseline="-25000" dirty="0" smtClean="0">
                <a:solidFill>
                  <a:srgbClr val="002060"/>
                </a:solidFill>
                <a:latin typeface="Californian FB" panose="0207040306080B030204" pitchFamily="18" charset="0"/>
              </a:rPr>
              <a:t>* </a:t>
            </a:r>
            <a:r>
              <a:rPr lang="tr-TR" sz="3300" baseline="-25000" dirty="0" err="1" smtClean="0">
                <a:solidFill>
                  <a:srgbClr val="002060"/>
                </a:solidFill>
                <a:latin typeface="Californian FB" panose="0207040306080B030204" pitchFamily="18" charset="0"/>
              </a:rPr>
              <a:t>Glikoproteinler</a:t>
            </a:r>
            <a:endParaRPr lang="tr-TR" sz="3300" baseline="-25000" dirty="0">
              <a:solidFill>
                <a:srgbClr val="002060"/>
              </a:solidFill>
              <a:latin typeface="Californian FB" panose="0207040306080B030204" pitchFamily="18" charset="0"/>
            </a:endParaRPr>
          </a:p>
          <a:p>
            <a:pPr lvl="0">
              <a:lnSpc>
                <a:spcPct val="90000"/>
              </a:lnSpc>
              <a:spcBef>
                <a:spcPts val="1000"/>
              </a:spcBef>
            </a:pPr>
            <a:r>
              <a:rPr lang="tr-TR" sz="3300" baseline="-25000" dirty="0" smtClean="0">
                <a:solidFill>
                  <a:srgbClr val="002060"/>
                </a:solidFill>
                <a:latin typeface="Californian FB" panose="0207040306080B030204" pitchFamily="18" charset="0"/>
              </a:rPr>
              <a:t>* Doku </a:t>
            </a:r>
            <a:r>
              <a:rPr lang="tr-TR" sz="3300" baseline="-25000" dirty="0">
                <a:solidFill>
                  <a:srgbClr val="002060"/>
                </a:solidFill>
                <a:latin typeface="Californian FB" panose="0207040306080B030204" pitchFamily="18" charset="0"/>
              </a:rPr>
              <a:t>sıvısı</a:t>
            </a:r>
          </a:p>
        </p:txBody>
      </p:sp>
      <p:sp>
        <p:nvSpPr>
          <p:cNvPr id="22" name="Metin kutusu 21"/>
          <p:cNvSpPr txBox="1"/>
          <p:nvPr/>
        </p:nvSpPr>
        <p:spPr>
          <a:xfrm>
            <a:off x="9883407" y="3192651"/>
            <a:ext cx="2271776" cy="2005677"/>
          </a:xfrm>
          <a:prstGeom prst="rect">
            <a:avLst/>
          </a:prstGeom>
          <a:noFill/>
        </p:spPr>
        <p:txBody>
          <a:bodyPr wrap="none" rtlCol="0">
            <a:spAutoFit/>
          </a:bodyPr>
          <a:lstStyle/>
          <a:p>
            <a:r>
              <a:rPr lang="tr-TR" sz="4400" b="1" baseline="-25000" dirty="0" err="1">
                <a:solidFill>
                  <a:srgbClr val="002060"/>
                </a:solidFill>
                <a:effectLst>
                  <a:outerShdw blurRad="38100" dist="38100" dir="2700000" algn="tl">
                    <a:srgbClr val="000000">
                      <a:alpha val="43137"/>
                    </a:srgbClr>
                  </a:outerShdw>
                </a:effectLst>
                <a:latin typeface="Californian FB" panose="0207040306080B030204" pitchFamily="18" charset="0"/>
              </a:rPr>
              <a:t>Fibröz</a:t>
            </a:r>
            <a:r>
              <a:rPr lang="tr-TR" sz="4400" b="1" baseline="-25000" dirty="0">
                <a:solidFill>
                  <a:srgbClr val="002060"/>
                </a:solidFill>
                <a:effectLst>
                  <a:outerShdw blurRad="38100" dist="38100" dir="2700000" algn="tl">
                    <a:srgbClr val="000000">
                      <a:alpha val="43137"/>
                    </a:srgbClr>
                  </a:outerShdw>
                </a:effectLst>
                <a:latin typeface="Californian FB" panose="0207040306080B030204" pitchFamily="18" charset="0"/>
              </a:rPr>
              <a:t> </a:t>
            </a:r>
            <a:r>
              <a:rPr lang="tr-TR" sz="4400" b="1" baseline="-25000" dirty="0" smtClean="0">
                <a:solidFill>
                  <a:srgbClr val="002060"/>
                </a:solidFill>
                <a:effectLst>
                  <a:outerShdw blurRad="38100" dist="38100" dir="2700000" algn="tl">
                    <a:srgbClr val="000000">
                      <a:alpha val="43137"/>
                    </a:srgbClr>
                  </a:outerShdw>
                </a:effectLst>
                <a:latin typeface="Californian FB" panose="0207040306080B030204" pitchFamily="18" charset="0"/>
              </a:rPr>
              <a:t>Kısım</a:t>
            </a:r>
            <a:endParaRPr lang="tr-TR" sz="4400" b="1" baseline="-25000" dirty="0">
              <a:solidFill>
                <a:srgbClr val="002060"/>
              </a:solidFill>
              <a:effectLst>
                <a:outerShdw blurRad="38100" dist="38100" dir="2700000" algn="tl">
                  <a:srgbClr val="000000">
                    <a:alpha val="43137"/>
                  </a:srgbClr>
                </a:outerShdw>
              </a:effectLst>
              <a:latin typeface="Californian FB" panose="0207040306080B030204" pitchFamily="18" charset="0"/>
            </a:endParaRPr>
          </a:p>
          <a:p>
            <a:r>
              <a:rPr lang="tr-TR" sz="3300" baseline="-25000" dirty="0" smtClean="0">
                <a:solidFill>
                  <a:srgbClr val="002060"/>
                </a:solidFill>
                <a:latin typeface="Californian FB" panose="0207040306080B030204" pitchFamily="18" charset="0"/>
              </a:rPr>
              <a:t>*</a:t>
            </a:r>
            <a:r>
              <a:rPr lang="tr-TR" sz="3300" dirty="0" smtClean="0">
                <a:solidFill>
                  <a:srgbClr val="002060"/>
                </a:solidFill>
                <a:latin typeface="Californian FB" panose="0207040306080B030204" pitchFamily="18" charset="0"/>
              </a:rPr>
              <a:t> </a:t>
            </a:r>
            <a:r>
              <a:rPr lang="tr-TR" sz="3300" baseline="-25000" dirty="0" err="1" smtClean="0">
                <a:solidFill>
                  <a:srgbClr val="002060"/>
                </a:solidFill>
                <a:latin typeface="Californian FB" panose="0207040306080B030204" pitchFamily="18" charset="0"/>
              </a:rPr>
              <a:t>Kollagen</a:t>
            </a:r>
            <a:endParaRPr lang="tr-TR" sz="3300" baseline="-25000" dirty="0">
              <a:solidFill>
                <a:srgbClr val="002060"/>
              </a:solidFill>
              <a:latin typeface="Californian FB" panose="0207040306080B030204" pitchFamily="18" charset="0"/>
            </a:endParaRPr>
          </a:p>
          <a:p>
            <a:r>
              <a:rPr lang="tr-TR" sz="3300" baseline="-25000" dirty="0" smtClean="0">
                <a:solidFill>
                  <a:srgbClr val="002060"/>
                </a:solidFill>
                <a:latin typeface="Californian FB" panose="0207040306080B030204" pitchFamily="18" charset="0"/>
              </a:rPr>
              <a:t>* </a:t>
            </a:r>
            <a:r>
              <a:rPr lang="tr-TR" sz="3300" baseline="-25000" dirty="0" err="1" smtClean="0">
                <a:solidFill>
                  <a:srgbClr val="002060"/>
                </a:solidFill>
                <a:latin typeface="Californian FB" panose="0207040306080B030204" pitchFamily="18" charset="0"/>
              </a:rPr>
              <a:t>Retikülin</a:t>
            </a:r>
            <a:endParaRPr lang="tr-TR" sz="3300" baseline="-25000" dirty="0" smtClean="0">
              <a:solidFill>
                <a:srgbClr val="002060"/>
              </a:solidFill>
              <a:latin typeface="Californian FB" panose="0207040306080B030204" pitchFamily="18" charset="0"/>
            </a:endParaRPr>
          </a:p>
          <a:p>
            <a:r>
              <a:rPr lang="tr-TR" sz="3300" baseline="-25000" dirty="0" smtClean="0">
                <a:solidFill>
                  <a:srgbClr val="002060"/>
                </a:solidFill>
                <a:latin typeface="Californian FB" panose="0207040306080B030204" pitchFamily="18" charset="0"/>
              </a:rPr>
              <a:t>* Elastik</a:t>
            </a:r>
            <a:endParaRPr lang="tr-TR" sz="3300" baseline="-25000" dirty="0">
              <a:solidFill>
                <a:srgbClr val="002060"/>
              </a:solidFill>
              <a:latin typeface="Californian FB" panose="0207040306080B030204" pitchFamily="18" charset="0"/>
            </a:endParaRPr>
          </a:p>
          <a:p>
            <a:r>
              <a:rPr lang="tr-TR" baseline="-25000" dirty="0" smtClean="0"/>
              <a:t>	</a:t>
            </a:r>
            <a:endParaRPr lang="tr-TR" dirty="0"/>
          </a:p>
        </p:txBody>
      </p:sp>
    </p:spTree>
    <p:extLst>
      <p:ext uri="{BB962C8B-B14F-4D97-AF65-F5344CB8AC3E}">
        <p14:creationId xmlns:p14="http://schemas.microsoft.com/office/powerpoint/2010/main" val="304628665"/>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9482" y="433953"/>
            <a:ext cx="10543250" cy="5743010"/>
          </a:xfrm>
        </p:spPr>
        <p:txBody>
          <a:bodyPr>
            <a:normAutofit/>
          </a:bodyPr>
          <a:lstStyle/>
          <a:p>
            <a:pPr marL="0" indent="0">
              <a:buNone/>
            </a:pPr>
            <a:r>
              <a:rPr lang="tr-TR" b="1" baseline="-25000" dirty="0" smtClean="0"/>
              <a:t>-</a:t>
            </a:r>
            <a:r>
              <a:rPr lang="tr-TR" b="1" baseline="-25000" dirty="0"/>
              <a:t> </a:t>
            </a:r>
            <a:r>
              <a:rPr lang="tr-TR" b="1" baseline="-25000" dirty="0" smtClean="0"/>
              <a:t>EKSTRASELÜLER </a:t>
            </a:r>
            <a:r>
              <a:rPr lang="tr-TR" b="1" baseline="-25000" dirty="0"/>
              <a:t>MATRİKS (ESM)</a:t>
            </a:r>
            <a:endParaRPr lang="tr-TR" dirty="0"/>
          </a:p>
          <a:p>
            <a:r>
              <a:rPr lang="tr-TR" baseline="-25000" dirty="0"/>
              <a:t>Bağ dokusu hücreleri tarafından sentezlenen ESM, şeffaf, şekilsiz bir ağ sistemidir. </a:t>
            </a:r>
            <a:endParaRPr lang="tr-TR" baseline="-25000" dirty="0" smtClean="0"/>
          </a:p>
          <a:p>
            <a:r>
              <a:rPr lang="tr-TR" baseline="-25000" dirty="0" smtClean="0"/>
              <a:t>Tüm </a:t>
            </a:r>
            <a:r>
              <a:rPr lang="tr-TR" baseline="-25000" dirty="0" err="1"/>
              <a:t>dokulann</a:t>
            </a:r>
            <a:r>
              <a:rPr lang="tr-TR" baseline="-25000" dirty="0"/>
              <a:t> dinamik ve fizyolojik olarak aktif bir parçasıdır ve dokulara  mekanik destek sağlamaktan dokular arası sinyal iletimine kadar çok çeşitli görevleri vardır. </a:t>
            </a:r>
            <a:endParaRPr lang="tr-TR" baseline="-25000" dirty="0" smtClean="0"/>
          </a:p>
          <a:p>
            <a:r>
              <a:rPr lang="tr-TR" baseline="-25000" dirty="0" smtClean="0"/>
              <a:t>Kas </a:t>
            </a:r>
            <a:r>
              <a:rPr lang="tr-TR" baseline="-25000" dirty="0"/>
              <a:t>ve </a:t>
            </a:r>
            <a:r>
              <a:rPr lang="tr-TR" baseline="-25000" dirty="0" err="1"/>
              <a:t>tendon</a:t>
            </a:r>
            <a:r>
              <a:rPr lang="tr-TR" baseline="-25000" dirty="0"/>
              <a:t> açısından </a:t>
            </a:r>
            <a:r>
              <a:rPr lang="tr-TR" baseline="-25000" dirty="0" err="1"/>
              <a:t>ESM'nin</a:t>
            </a:r>
            <a:r>
              <a:rPr lang="tr-TR" baseline="-25000" dirty="0"/>
              <a:t> ilk görevi iskelet kası hücresi ile kemik yapı arasında bağlantı teşkil etmek ve gereken biyokimyasal ve fiziksel olaylarda aktif rol almaktır. </a:t>
            </a:r>
            <a:endParaRPr lang="tr-TR" baseline="-25000" dirty="0" smtClean="0"/>
          </a:p>
          <a:p>
            <a:r>
              <a:rPr lang="tr-TR" baseline="-25000" dirty="0" smtClean="0"/>
              <a:t>ESM </a:t>
            </a:r>
            <a:r>
              <a:rPr lang="tr-TR" baseline="-25000" dirty="0"/>
              <a:t>ayrıca adezyon için yapı iskeleti oluşturur ve bu yapıyı da yine kendi içinde barındırdığı moleküllerle düzenler.</a:t>
            </a:r>
          </a:p>
          <a:p>
            <a:endParaRPr lang="tr-TR" dirty="0"/>
          </a:p>
        </p:txBody>
      </p:sp>
      <p:sp>
        <p:nvSpPr>
          <p:cNvPr id="2" name="Slayt Numarası Yer Tutucusu 1"/>
          <p:cNvSpPr>
            <a:spLocks noGrp="1"/>
          </p:cNvSpPr>
          <p:nvPr>
            <p:ph type="sldNum" sz="quarter" idx="12"/>
          </p:nvPr>
        </p:nvSpPr>
        <p:spPr/>
        <p:txBody>
          <a:bodyPr/>
          <a:lstStyle/>
          <a:p>
            <a:fld id="{53E7BA0F-E7F3-415C-A99F-80B6D4403345}" type="slidenum">
              <a:rPr lang="tr-TR" smtClean="0"/>
              <a:t>8</a:t>
            </a:fld>
            <a:endParaRPr lang="tr-TR" dirty="0"/>
          </a:p>
        </p:txBody>
      </p:sp>
    </p:spTree>
    <p:extLst>
      <p:ext uri="{BB962C8B-B14F-4D97-AF65-F5344CB8AC3E}">
        <p14:creationId xmlns:p14="http://schemas.microsoft.com/office/powerpoint/2010/main" val="1024712935"/>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3227" y="1067089"/>
            <a:ext cx="10335491" cy="4351338"/>
          </a:xfrm>
        </p:spPr>
        <p:txBody>
          <a:bodyPr>
            <a:normAutofit/>
          </a:bodyPr>
          <a:lstStyle/>
          <a:p>
            <a:r>
              <a:rPr lang="tr-TR" baseline="-25000" dirty="0" err="1"/>
              <a:t>Ekstraselüler</a:t>
            </a:r>
            <a:r>
              <a:rPr lang="tr-TR" baseline="-25000" dirty="0"/>
              <a:t> </a:t>
            </a:r>
            <a:r>
              <a:rPr lang="tr-TR" baseline="-25000" dirty="0" err="1"/>
              <a:t>matriks</a:t>
            </a:r>
            <a:r>
              <a:rPr lang="tr-TR" baseline="-25000" dirty="0"/>
              <a:t> (ESM), bağ </a:t>
            </a:r>
            <a:r>
              <a:rPr lang="tr-TR" baseline="-25000" dirty="0" err="1"/>
              <a:t>dokulann</a:t>
            </a:r>
            <a:r>
              <a:rPr lang="tr-TR" baseline="-25000" dirty="0"/>
              <a:t> en önemli bölümünü </a:t>
            </a:r>
            <a:r>
              <a:rPr lang="tr-TR" baseline="-25000" dirty="0" smtClean="0"/>
              <a:t>oluşturur.</a:t>
            </a:r>
          </a:p>
          <a:p>
            <a:r>
              <a:rPr lang="tr-TR" baseline="-25000" dirty="0" smtClean="0"/>
              <a:t>Her </a:t>
            </a:r>
            <a:r>
              <a:rPr lang="tr-TR" baseline="-25000" dirty="0"/>
              <a:t>dokuda farklı oranlarda </a:t>
            </a:r>
            <a:r>
              <a:rPr lang="tr-TR" baseline="-25000" dirty="0" smtClean="0"/>
              <a:t>bulunur.</a:t>
            </a:r>
          </a:p>
          <a:p>
            <a:r>
              <a:rPr lang="tr-TR" baseline="-25000" dirty="0" smtClean="0"/>
              <a:t>Kemiğin </a:t>
            </a:r>
            <a:r>
              <a:rPr lang="tr-TR" baseline="-25000" dirty="0"/>
              <a:t>sert ve katılığını, yumuşak dokuların yoğunluk ve gerginliğini sağlama ötesinde; hücrelerin içinde farklılaşabileceği, büyüyüp gelişebileceği, tutunabileceği ve hareket edebileceği bir ortamı sağlar. </a:t>
            </a:r>
            <a:endParaRPr lang="tr-TR" baseline="-25000" dirty="0" smtClean="0"/>
          </a:p>
          <a:p>
            <a:r>
              <a:rPr lang="tr-TR" baseline="-25000" dirty="0" err="1" smtClean="0"/>
              <a:t>Matriksteki</a:t>
            </a:r>
            <a:r>
              <a:rPr lang="tr-TR" baseline="-25000" dirty="0" smtClean="0"/>
              <a:t> </a:t>
            </a:r>
            <a:r>
              <a:rPr lang="tr-TR" baseline="-25000" dirty="0" err="1"/>
              <a:t>labil</a:t>
            </a:r>
            <a:r>
              <a:rPr lang="tr-TR" baseline="-25000" dirty="0"/>
              <a:t> ve stabil hücreler tamamen </a:t>
            </a:r>
            <a:r>
              <a:rPr lang="tr-TR" baseline="-25000" dirty="0" err="1" smtClean="0"/>
              <a:t>rejenere</a:t>
            </a:r>
            <a:r>
              <a:rPr lang="tr-TR" baseline="-25000" dirty="0" smtClean="0"/>
              <a:t> </a:t>
            </a:r>
            <a:r>
              <a:rPr lang="tr-TR" baseline="-25000" dirty="0"/>
              <a:t>olabilme yeteneğindedir; fakat normal yapıyı yeniden oluşturmada mutlak </a:t>
            </a:r>
            <a:r>
              <a:rPr lang="tr-TR" baseline="-25000" dirty="0" err="1"/>
              <a:t>intakt</a:t>
            </a:r>
            <a:r>
              <a:rPr lang="tr-TR" baseline="-25000" dirty="0"/>
              <a:t> bir </a:t>
            </a:r>
            <a:r>
              <a:rPr lang="tr-TR" baseline="-25000" dirty="0" err="1"/>
              <a:t>ESM'e</a:t>
            </a:r>
            <a:r>
              <a:rPr lang="tr-TR" baseline="-25000" dirty="0"/>
              <a:t> gereksinim vardır. </a:t>
            </a:r>
            <a:endParaRPr lang="tr-TR" baseline="-25000" dirty="0" smtClean="0"/>
          </a:p>
          <a:p>
            <a:r>
              <a:rPr lang="tr-TR" baseline="-25000" dirty="0" smtClean="0"/>
              <a:t>ESM</a:t>
            </a:r>
            <a:r>
              <a:rPr lang="tr-TR" baseline="-25000" dirty="0"/>
              <a:t>, birbirinden farklı iki temel yapıdan </a:t>
            </a:r>
            <a:r>
              <a:rPr lang="tr-TR" baseline="-25000" dirty="0" smtClean="0"/>
              <a:t>oluşmuştur;</a:t>
            </a:r>
            <a:endParaRPr lang="tr-TR" baseline="-25000" dirty="0"/>
          </a:p>
          <a:p>
            <a:endParaRPr lang="tr-TR" baseline="-25000" dirty="0" smtClean="0"/>
          </a:p>
          <a:p>
            <a:pPr marL="0" indent="0">
              <a:buNone/>
            </a:pPr>
            <a:r>
              <a:rPr lang="tr-TR" baseline="-25000" dirty="0" smtClean="0"/>
              <a:t>1</a:t>
            </a:r>
            <a:r>
              <a:rPr lang="tr-TR" baseline="-25000" dirty="0"/>
              <a:t>) </a:t>
            </a:r>
            <a:r>
              <a:rPr lang="tr-TR" baseline="-25000" dirty="0" err="1" smtClean="0"/>
              <a:t>İnterstisyei</a:t>
            </a:r>
            <a:r>
              <a:rPr lang="tr-TR" baseline="-25000" dirty="0" smtClean="0"/>
              <a:t> </a:t>
            </a:r>
            <a:r>
              <a:rPr lang="tr-TR" baseline="-25000" dirty="0" err="1" smtClean="0"/>
              <a:t>Matriks</a:t>
            </a:r>
            <a:r>
              <a:rPr lang="tr-TR" baseline="-25000" dirty="0" smtClean="0"/>
              <a:t> </a:t>
            </a:r>
          </a:p>
          <a:p>
            <a:pPr marL="0" indent="0">
              <a:buNone/>
            </a:pPr>
            <a:r>
              <a:rPr lang="tr-TR" baseline="-25000" dirty="0" smtClean="0"/>
              <a:t>2) Bazal </a:t>
            </a:r>
            <a:r>
              <a:rPr lang="tr-TR" baseline="-25000" dirty="0" err="1" smtClean="0"/>
              <a:t>Membran</a:t>
            </a:r>
            <a:endParaRPr lang="tr-TR" dirty="0"/>
          </a:p>
        </p:txBody>
      </p:sp>
      <p:sp>
        <p:nvSpPr>
          <p:cNvPr id="4" name="Slayt Numarası Yer Tutucusu 3"/>
          <p:cNvSpPr>
            <a:spLocks noGrp="1"/>
          </p:cNvSpPr>
          <p:nvPr>
            <p:ph type="sldNum" sz="quarter" idx="12"/>
          </p:nvPr>
        </p:nvSpPr>
        <p:spPr/>
        <p:txBody>
          <a:bodyPr/>
          <a:lstStyle/>
          <a:p>
            <a:fld id="{53E7BA0F-E7F3-415C-A99F-80B6D4403345}" type="slidenum">
              <a:rPr lang="tr-TR" smtClean="0"/>
              <a:t>9</a:t>
            </a:fld>
            <a:endParaRPr lang="tr-TR" dirty="0"/>
          </a:p>
        </p:txBody>
      </p:sp>
    </p:spTree>
    <p:extLst>
      <p:ext uri="{BB962C8B-B14F-4D97-AF65-F5344CB8AC3E}">
        <p14:creationId xmlns:p14="http://schemas.microsoft.com/office/powerpoint/2010/main" val="3082137917"/>
      </p:ext>
    </p:extLst>
  </p:cSld>
  <p:clrMapOvr>
    <a:masterClrMapping/>
  </p:clrMapOvr>
  <p:transition spd="slow">
    <p:wipe dir="r"/>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370</TotalTime>
  <Words>2364</Words>
  <Application>Microsoft Office PowerPoint</Application>
  <PresentationFormat>Geniş ekran</PresentationFormat>
  <Paragraphs>228</Paragraphs>
  <Slides>23</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Californian FB</vt:lpstr>
      <vt:lpstr>Wingdings</vt:lpstr>
      <vt:lpstr>Office Teması</vt:lpstr>
      <vt:lpstr>BAĞ VE DESTEK DOKUSU</vt:lpstr>
      <vt:lpstr>PowerPoint Sunusu</vt:lpstr>
      <vt:lpstr>PowerPoint Sunusu</vt:lpstr>
      <vt:lpstr>PowerPoint Sunusu</vt:lpstr>
      <vt:lpstr>BAĞ DOKUSU</vt:lpstr>
      <vt:lpstr>BAĞ DOKUSUNUN ANA FONKSİYONLARI:</vt:lpstr>
      <vt:lpstr>BAĞ DOKUSU</vt:lpstr>
      <vt:lpstr>PowerPoint Sunusu</vt:lpstr>
      <vt:lpstr>PowerPoint Sunusu</vt:lpstr>
      <vt:lpstr>PowerPoint Sunusu</vt:lpstr>
      <vt:lpstr>TEMEL MADDE (AMORPHOUS GROUND SUBSTANCE) </vt:lpstr>
      <vt:lpstr>PowerPoint Sunusu</vt:lpstr>
      <vt:lpstr>PowerPoint Sunusu</vt:lpstr>
      <vt:lpstr>PowerPoint Sunusu</vt:lpstr>
      <vt:lpstr>PowerPoint Sunusu</vt:lpstr>
      <vt:lpstr>PowerPoint Sunusu</vt:lpstr>
      <vt:lpstr>PowerPoint Sunusu</vt:lpstr>
      <vt:lpstr>PowerPoint Sunusu</vt:lpstr>
      <vt:lpstr>PowerPoint Sunusu</vt:lpstr>
      <vt:lpstr>LİGAMENTLER</vt:lpstr>
      <vt:lpstr>PowerPoint Sunusu</vt:lpstr>
      <vt:lpstr>LİGAMENTLERDE REMODELLİNG</vt:lpstr>
      <vt:lpstr>PowerPoint Sunusu</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KOLLAJEN DOKU</dc:title>
  <dc:creator>aybüke seven</dc:creator>
  <cp:lastModifiedBy>user02</cp:lastModifiedBy>
  <cp:revision>115</cp:revision>
  <dcterms:created xsi:type="dcterms:W3CDTF">2016-11-27T13:41:25Z</dcterms:created>
  <dcterms:modified xsi:type="dcterms:W3CDTF">2018-06-25T12:24:51Z</dcterms:modified>
</cp:coreProperties>
</file>