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64" r:id="rId6"/>
    <p:sldId id="265" r:id="rId7"/>
    <p:sldId id="266" r:id="rId8"/>
    <p:sldId id="267" r:id="rId9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hmet Gumustas" initials="MG" lastIdx="3" clrIdx="0">
    <p:extLst>
      <p:ext uri="{19B8F6BF-5375-455C-9EA6-DF929625EA0E}">
        <p15:presenceInfo xmlns:p15="http://schemas.microsoft.com/office/powerpoint/2012/main" userId="272f878493ae7ad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60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8-24T01:32:44.290" idx="2">
    <p:pos x="10" y="10"/>
    <p:text>Yazı tipleri herkesin aynı olsun Mesela times new roman</p:text>
    <p:extLst>
      <p:ext uri="{C676402C-5697-4E1C-873F-D02D1690AC5C}">
        <p15:threadingInfo xmlns:p15="http://schemas.microsoft.com/office/powerpoint/2012/main" timeZoneBias="-180"/>
      </p:ext>
    </p:extLst>
  </p:cm>
  <p:cm authorId="1" dt="2017-08-24T01:36:28.570" idx="3">
    <p:pos x="146" y="146"/>
    <p:text>Föydeki kabul edilen düzeltmeler sunuma da eklenebilir</p:text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" y="1139894"/>
            <a:ext cx="1069181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V. GRUP KATYONLAR </a:t>
            </a:r>
            <a:endParaRPr lang="tr-TR" sz="40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Body)"/>
              <a:cs typeface="Times New Roman" panose="02020603050405020304" pitchFamily="18" charset="0"/>
            </a:endParaRPr>
          </a:p>
          <a:p>
            <a:pPr algn="ctr"/>
            <a:r>
              <a:rPr lang="tr-T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(</a:t>
            </a:r>
            <a:r>
              <a:rPr lang="tr-T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Mg</a:t>
            </a:r>
            <a:r>
              <a:rPr lang="tr-TR" sz="2800" b="1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2+</a:t>
            </a:r>
            <a:r>
              <a:rPr lang="tr-T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, </a:t>
            </a:r>
            <a:r>
              <a:rPr lang="tr-TR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Na</a:t>
            </a:r>
            <a:r>
              <a:rPr lang="tr-TR" sz="2800" b="1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+</a:t>
            </a:r>
            <a:r>
              <a:rPr lang="tr-T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, K</a:t>
            </a:r>
            <a:r>
              <a:rPr lang="tr-TR" sz="2800" b="1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+</a:t>
            </a:r>
            <a:r>
              <a:rPr lang="tr-T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, NH</a:t>
            </a:r>
            <a:r>
              <a:rPr lang="tr-TR" sz="2800" b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4</a:t>
            </a:r>
            <a:r>
              <a:rPr lang="tr-TR" sz="2800" b="1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+</a:t>
            </a:r>
            <a:r>
              <a:rPr lang="tr-T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Body)"/>
                <a:cs typeface="Times New Roman" panose="02020603050405020304" pitchFamily="18" charset="0"/>
              </a:rPr>
              <a:t>)</a:t>
            </a:r>
            <a:endParaRPr lang="tr-TR" sz="2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42772" y="2519582"/>
            <a:ext cx="104062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/>
              <a:t>Bu gruptaki katyonların hepsini çöktürebilen ortak bir reaktif yoktur.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/>
              <a:t>Sodyum ve potasyum alkali metaller grubunun üyeleridir.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/>
              <a:t>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da bileşikleri alkali metal bileşiklerine benzediği için bu gruba alınmıştır.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/>
              <a:t>Magnezyum periyodik sistemlerde toprak alkali metallerinin bulunduğu II. gruptadır. Fakat onlardan farklı olarak amonyum klorür (NH</a:t>
            </a:r>
            <a:r>
              <a:rPr lang="tr-TR" sz="2000" baseline="-25000" dirty="0"/>
              <a:t>4</a:t>
            </a:r>
            <a:r>
              <a:rPr lang="tr-TR" sz="2000" dirty="0"/>
              <a:t>Cl) varlığında amonyum karbonat ((NH</a:t>
            </a:r>
            <a:r>
              <a:rPr lang="tr-TR" sz="2000" baseline="-25000" dirty="0"/>
              <a:t>4</a:t>
            </a:r>
            <a:r>
              <a:rPr lang="tr-TR" sz="2000" dirty="0"/>
              <a:t>)</a:t>
            </a:r>
            <a:r>
              <a:rPr lang="tr-TR" sz="2000" baseline="-25000" dirty="0"/>
              <a:t>2</a:t>
            </a:r>
            <a:r>
              <a:rPr lang="tr-TR" sz="2000" dirty="0"/>
              <a:t>CO</a:t>
            </a:r>
            <a:r>
              <a:rPr lang="tr-TR" sz="2000" baseline="-25000" dirty="0"/>
              <a:t>3</a:t>
            </a:r>
            <a:r>
              <a:rPr lang="tr-TR" sz="2000" dirty="0"/>
              <a:t>) ile çöktürülemediği için analiz sistematiğinde V. grup adı verilen metaller arasında yer almıştır.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/>
              <a:t>V. grup katyonlarının renksiz anyonlarla verdikleri bütün tuzları renksizdir ve iyonik bağlıdır. Bu nedenle birkaçı dışında tuzları suda çözünür. Bu özelliklerinden dolayı V. grup için herhangi bir ortak çöktürücü yoktur.</a:t>
            </a:r>
            <a:endParaRPr lang="en-US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4393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143148"/>
            <a:ext cx="10691813" cy="758804"/>
          </a:xfrm>
        </p:spPr>
        <p:txBody>
          <a:bodyPr>
            <a:normAutofit/>
          </a:bodyPr>
          <a:lstStyle/>
          <a:p>
            <a:pPr algn="ctr"/>
            <a:r>
              <a:rPr lang="tr-TR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Mg</a:t>
            </a:r>
            <a:r>
              <a:rPr lang="tr-TR" sz="3000" b="1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+2</a:t>
            </a:r>
            <a:r>
              <a:rPr lang="tr-TR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iyonu tayini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747" y="1988595"/>
            <a:ext cx="9909312" cy="5235597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tr-TR" sz="2000" dirty="0"/>
              <a:t>Bütün bileşikleri renksizdir.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tr-TR" sz="2000" dirty="0"/>
              <a:t>Hidroksit çökeleklerinin organik boyaları </a:t>
            </a:r>
            <a:r>
              <a:rPr lang="tr-TR" sz="2000" dirty="0" err="1"/>
              <a:t>adsorblama</a:t>
            </a:r>
            <a:r>
              <a:rPr lang="tr-TR" sz="2000" dirty="0"/>
              <a:t> özelliği vardır, böylece renklenirler.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tr-TR" sz="2400" b="1" dirty="0" err="1"/>
              <a:t>Difenil</a:t>
            </a:r>
            <a:r>
              <a:rPr lang="tr-TR" sz="2400" b="1" dirty="0"/>
              <a:t> </a:t>
            </a:r>
            <a:r>
              <a:rPr lang="tr-TR" sz="2400" b="1" dirty="0" err="1"/>
              <a:t>karbazit</a:t>
            </a:r>
            <a:r>
              <a:rPr lang="tr-TR" sz="2400" b="1" dirty="0"/>
              <a:t> reaktifiyle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tr-TR" sz="2000" dirty="0" smtClean="0"/>
              <a:t>20 </a:t>
            </a:r>
            <a:r>
              <a:rPr lang="tr-TR" sz="2000" dirty="0"/>
              <a:t>damla Mg</a:t>
            </a:r>
            <a:r>
              <a:rPr lang="tr-TR" sz="2000" baseline="30000" dirty="0"/>
              <a:t>2+ </a:t>
            </a:r>
            <a:r>
              <a:rPr lang="tr-TR" sz="2000" dirty="0"/>
              <a:t>numunesine 3 damla NaOH ilave edilir. Oluşan beyaz magnezyum hidroksit (Mg(OH)</a:t>
            </a:r>
            <a:r>
              <a:rPr lang="tr-TR" sz="2000" baseline="-25000" dirty="0"/>
              <a:t>2</a:t>
            </a:r>
            <a:r>
              <a:rPr lang="tr-TR" sz="2000" dirty="0"/>
              <a:t>) çökeleği üzerine 3 damla </a:t>
            </a:r>
            <a:r>
              <a:rPr lang="tr-TR" sz="2000" dirty="0" err="1"/>
              <a:t>difenil</a:t>
            </a:r>
            <a:r>
              <a:rPr lang="tr-TR" sz="2000" dirty="0"/>
              <a:t> </a:t>
            </a:r>
            <a:r>
              <a:rPr lang="tr-TR" sz="2000" dirty="0" err="1"/>
              <a:t>karbazit</a:t>
            </a:r>
            <a:r>
              <a:rPr lang="tr-TR" sz="2000" dirty="0"/>
              <a:t> reaktifi konduğunda beyaz çökelti kırmızı-mor renge boyanır.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tr-TR" sz="2000" dirty="0" smtClean="0"/>
              <a:t>Kırmızı-mor </a:t>
            </a:r>
            <a:r>
              <a:rPr lang="tr-TR" sz="2000" dirty="0"/>
              <a:t>rengin nedeni Mg(OH)</a:t>
            </a:r>
            <a:r>
              <a:rPr lang="tr-TR" sz="2000" baseline="-25000" dirty="0"/>
              <a:t>2 </a:t>
            </a:r>
            <a:r>
              <a:rPr lang="tr-TR" sz="2000" dirty="0"/>
              <a:t>çökeleğinin </a:t>
            </a:r>
            <a:r>
              <a:rPr lang="tr-TR" sz="2000" dirty="0" err="1"/>
              <a:t>difenil</a:t>
            </a:r>
            <a:r>
              <a:rPr lang="tr-TR" sz="2000" dirty="0"/>
              <a:t> </a:t>
            </a:r>
            <a:r>
              <a:rPr lang="tr-TR" sz="2000" dirty="0" err="1"/>
              <a:t>karbazit</a:t>
            </a:r>
            <a:r>
              <a:rPr lang="tr-TR" sz="2000" dirty="0"/>
              <a:t> boyasını </a:t>
            </a:r>
            <a:r>
              <a:rPr lang="tr-TR" sz="2000" dirty="0" err="1"/>
              <a:t>adsorbe</a:t>
            </a:r>
            <a:r>
              <a:rPr lang="tr-TR" sz="2000" dirty="0"/>
              <a:t> etmesidir.</a:t>
            </a:r>
          </a:p>
          <a:p>
            <a:pPr marL="0" lvl="0" indent="0" algn="ctr">
              <a:buNone/>
            </a:pPr>
            <a:r>
              <a:rPr lang="tr-TR" sz="2000" dirty="0"/>
              <a:t>Mg</a:t>
            </a:r>
            <a:r>
              <a:rPr lang="tr-TR" sz="2000" baseline="30000" dirty="0"/>
              <a:t>2+ </a:t>
            </a:r>
            <a:r>
              <a:rPr lang="tr-TR" sz="2000" dirty="0"/>
              <a:t>+ 2 NaOH 		Mg(OH)</a:t>
            </a:r>
            <a:r>
              <a:rPr lang="tr-TR" sz="2000" baseline="-25000" dirty="0"/>
              <a:t>2</a:t>
            </a:r>
            <a:r>
              <a:rPr lang="tr-TR" sz="2000" dirty="0"/>
              <a:t> + 2 </a:t>
            </a:r>
            <a:r>
              <a:rPr lang="tr-TR" sz="2000" dirty="0" err="1"/>
              <a:t>Na</a:t>
            </a:r>
            <a:r>
              <a:rPr lang="tr-TR" sz="2000" baseline="30000" dirty="0"/>
              <a:t>+</a:t>
            </a:r>
          </a:p>
          <a:p>
            <a:pPr marL="0" lvl="0" indent="0">
              <a:buNone/>
            </a:pPr>
            <a:endParaRPr lang="tr-TR" sz="2000" dirty="0"/>
          </a:p>
        </p:txBody>
      </p:sp>
      <p:sp>
        <p:nvSpPr>
          <p:cNvPr id="20" name="İçerik Yer Tutucusu 2"/>
          <p:cNvSpPr txBox="1">
            <a:spLocks/>
          </p:cNvSpPr>
          <p:nvPr/>
        </p:nvSpPr>
        <p:spPr>
          <a:xfrm>
            <a:off x="111747" y="3327403"/>
            <a:ext cx="7532637" cy="1599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tr-TR" sz="2000" dirty="0"/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7300" y="4762630"/>
            <a:ext cx="518205" cy="164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72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1153724"/>
            <a:ext cx="1069181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tr-TR" sz="3000" b="1" dirty="0">
                <a:solidFill>
                  <a:schemeClr val="tx2"/>
                </a:solidFill>
                <a:ea typeface="Calibri" panose="020F0502020204030204" pitchFamily="34" charset="0"/>
              </a:rPr>
              <a:t>	</a:t>
            </a:r>
            <a:r>
              <a:rPr lang="tr-TR" sz="3000" b="1" dirty="0" err="1" smtClean="0">
                <a:solidFill>
                  <a:schemeClr val="tx2"/>
                </a:solidFill>
                <a:ea typeface="Calibri" panose="020F0502020204030204" pitchFamily="34" charset="0"/>
              </a:rPr>
              <a:t>Na</a:t>
            </a:r>
            <a:r>
              <a:rPr lang="tr-TR" sz="3000" b="1" baseline="30000" dirty="0" smtClean="0">
                <a:solidFill>
                  <a:schemeClr val="tx2"/>
                </a:solidFill>
                <a:ea typeface="Calibri" panose="020F0502020204030204" pitchFamily="34" charset="0"/>
              </a:rPr>
              <a:t>+</a:t>
            </a:r>
            <a:r>
              <a:rPr lang="tr-TR" sz="3000" b="1" dirty="0" smtClean="0">
                <a:solidFill>
                  <a:schemeClr val="tx2"/>
                </a:solidFill>
                <a:ea typeface="Calibri" panose="020F0502020204030204" pitchFamily="34" charset="0"/>
              </a:rPr>
              <a:t> </a:t>
            </a:r>
            <a:r>
              <a:rPr lang="tr-TR" sz="3000" b="1" dirty="0">
                <a:solidFill>
                  <a:schemeClr val="tx2"/>
                </a:solidFill>
                <a:ea typeface="Calibri" panose="020F0502020204030204" pitchFamily="34" charset="0"/>
              </a:rPr>
              <a:t>iyonu tayini</a:t>
            </a:r>
            <a:endParaRPr lang="tr-TR" sz="3000" dirty="0">
              <a:solidFill>
                <a:schemeClr val="tx2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381" y="1588850"/>
            <a:ext cx="10513219" cy="4283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tr-TR" altLang="en-US" sz="2000" dirty="0"/>
              <a:t>Sodyum tuzlarının buharları (Özellikle de </a:t>
            </a:r>
            <a:r>
              <a:rPr lang="tr-TR" altLang="en-US" sz="2000" dirty="0" err="1"/>
              <a:t>NaCl</a:t>
            </a:r>
            <a:r>
              <a:rPr lang="tr-TR" altLang="en-US" sz="2000" dirty="0"/>
              <a:t> buharı) </a:t>
            </a:r>
            <a:r>
              <a:rPr lang="tr-TR" altLang="en-US" sz="2000" dirty="0" err="1"/>
              <a:t>bunzen</a:t>
            </a:r>
            <a:r>
              <a:rPr lang="tr-TR" altLang="en-US" sz="2000" dirty="0"/>
              <a:t> alevinde sürekli ve şiddetli sarı renk verir. Bu renk kobalt camından geçmez.</a:t>
            </a:r>
          </a:p>
          <a:p>
            <a:pPr marL="342900" indent="-342900" algn="just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tr-TR" altLang="en-US" sz="2000" dirty="0"/>
          </a:p>
          <a:p>
            <a:pPr marL="342900" indent="-342900" algn="just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tr-TR" altLang="en-US" sz="2000" dirty="0"/>
              <a:t>NH</a:t>
            </a:r>
            <a:r>
              <a:rPr lang="tr-TR" altLang="en-US" sz="2000" baseline="-25000" dirty="0"/>
              <a:t>4</a:t>
            </a:r>
            <a:r>
              <a:rPr lang="tr-TR" altLang="en-US" sz="2000" dirty="0"/>
              <a:t> tuzlarının buharları da kısa süreli bile olsa </a:t>
            </a:r>
            <a:r>
              <a:rPr lang="tr-TR" altLang="en-US" sz="2000" dirty="0" err="1"/>
              <a:t>bunzen</a:t>
            </a:r>
            <a:r>
              <a:rPr lang="tr-TR" altLang="en-US" sz="2000" dirty="0"/>
              <a:t> alevinde sarı renk verdiklerinden ortamdan uzaklaştırılmalıdır. </a:t>
            </a:r>
          </a:p>
          <a:p>
            <a:pPr marL="342900" indent="-342900" algn="just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tr-TR" altLang="en-US" sz="2000" dirty="0" err="1"/>
              <a:t>Na</a:t>
            </a:r>
            <a:r>
              <a:rPr lang="tr-TR" altLang="en-US" sz="2000" dirty="0"/>
              <a:t> tuzları </a:t>
            </a:r>
            <a:r>
              <a:rPr lang="tr-TR" altLang="en-US" sz="2000" dirty="0" err="1"/>
              <a:t>bunzen</a:t>
            </a:r>
            <a:r>
              <a:rPr lang="tr-TR" altLang="en-US" sz="2000" dirty="0"/>
              <a:t> alevinde cam bagetin ucuna takılmış </a:t>
            </a:r>
            <a:r>
              <a:rPr lang="tr-TR" altLang="en-US" sz="2000" dirty="0" err="1"/>
              <a:t>Pt</a:t>
            </a:r>
            <a:r>
              <a:rPr lang="tr-TR" altLang="en-US" sz="2000" dirty="0"/>
              <a:t> tel üzerinde yakılır ve renklenmeye bakılır</a:t>
            </a:r>
            <a:r>
              <a:rPr lang="tr-TR" altLang="en-US" sz="2000" dirty="0" smtClean="0"/>
              <a:t>.</a:t>
            </a:r>
            <a:endParaRPr lang="tr-TR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tr-TR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r-TR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Alev </a:t>
            </a:r>
            <a:r>
              <a:rPr lang="tr-T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Deneyi: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10 damla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tr-TR" sz="20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numunesi bir tüpe alınır, üzerine 10 damla distile su ve 10 damla derişik HCI eklenir. Temizlenmiş platin tel,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tr-TR" sz="20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çözeltisine batırılıp alevin yükseltgen kısmına tutulur.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tr-TR" sz="20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iyonunun varlığı alevdeki parlak sarı renk ile gözlenir.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31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29855" y="1173677"/>
            <a:ext cx="33149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tr-TR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	</a:t>
            </a:r>
            <a:r>
              <a:rPr lang="tr-TR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K</a:t>
            </a:r>
            <a:r>
              <a:rPr lang="tr-TR" sz="3000" b="1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+</a:t>
            </a:r>
            <a:r>
              <a:rPr lang="tr-TR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 </a:t>
            </a:r>
            <a:r>
              <a:rPr lang="tr-TR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iyonu tayini</a:t>
            </a:r>
            <a:endParaRPr lang="tr-TR" sz="3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0" y="1727675"/>
            <a:ext cx="10137914" cy="206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Potasyum 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tuzlarının buharları (Özellikle de KCl buharı)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bunzen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alevinde mor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viole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renk verir. 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tr-TR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K alevinin mor rengi,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iyonları varlığında oluşan sarı alev tarafından maskelenir. 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tr-TR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Mavi bir perde (kobalt camı) bu sarı rengi perdeler ve K alevinin mavi rengini geçirir. Deneyde yine platin tel kullanılır.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0" y="4386357"/>
            <a:ext cx="1013791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tr-TR" sz="2000" b="1" dirty="0">
                <a:solidFill>
                  <a:srgbClr val="000000"/>
                </a:solidFill>
                <a:ea typeface="Calibri" panose="020F0502020204030204" pitchFamily="34" charset="0"/>
              </a:rPr>
              <a:t>Alev Deneyi:</a:t>
            </a:r>
          </a:p>
          <a:p>
            <a:pPr lvl="0" algn="just">
              <a:spcAft>
                <a:spcPts val="0"/>
              </a:spcAft>
            </a:pPr>
            <a:endParaRPr lang="tr-TR" sz="20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10 damla K</a:t>
            </a:r>
            <a:r>
              <a:rPr lang="tr-TR" sz="2000" baseline="30000" dirty="0">
                <a:solidFill>
                  <a:srgbClr val="000000"/>
                </a:solidFill>
                <a:ea typeface="Calibri" panose="020F0502020204030204" pitchFamily="34" charset="0"/>
              </a:rPr>
              <a:t>+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 çözeltisi bir tüpe alınır, üzerine 10 damla distile su ve 10 damla derişik HCl eklenir. Temizlenmiş platin tel, K</a:t>
            </a:r>
            <a:r>
              <a:rPr lang="tr-TR" sz="2000" baseline="30000" dirty="0">
                <a:solidFill>
                  <a:srgbClr val="000000"/>
                </a:solidFill>
                <a:ea typeface="Calibri" panose="020F0502020204030204" pitchFamily="34" charset="0"/>
              </a:rPr>
              <a:t>+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 çözeltisine batırılıp alevin yükseltgen kısmına tutulur. K</a:t>
            </a:r>
            <a:r>
              <a:rPr lang="tr-TR" sz="2000" baseline="30000" dirty="0">
                <a:solidFill>
                  <a:srgbClr val="000000"/>
                </a:solidFill>
                <a:ea typeface="Calibri" panose="020F0502020204030204" pitchFamily="34" charset="0"/>
              </a:rPr>
              <a:t>+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 iyonunun varlığı alevdeki mor renk ile gözlenir.</a:t>
            </a:r>
          </a:p>
        </p:txBody>
      </p:sp>
    </p:spTree>
    <p:extLst>
      <p:ext uri="{BB962C8B-B14F-4D97-AF65-F5344CB8AC3E}">
        <p14:creationId xmlns:p14="http://schemas.microsoft.com/office/powerpoint/2010/main" val="349636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259063" y="1173677"/>
            <a:ext cx="33149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algn="ctr"/>
            <a:r>
              <a:rPr lang="tr-TR" sz="30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	</a:t>
            </a:r>
            <a:r>
              <a:rPr lang="tr-TR" sz="3000" b="1" dirty="0" smtClean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NH</a:t>
            </a:r>
            <a:r>
              <a:rPr lang="tr-TR" sz="3000" b="1" baseline="-25000" dirty="0" smtClean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4</a:t>
            </a:r>
            <a:r>
              <a:rPr lang="tr-TR" sz="3000" b="1" baseline="30000" dirty="0" smtClean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+</a:t>
            </a:r>
            <a:r>
              <a:rPr lang="tr-TR" sz="3000" b="1" dirty="0" smtClean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 </a:t>
            </a:r>
            <a:r>
              <a:rPr lang="tr-TR" sz="30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iyonu tayini</a:t>
            </a:r>
            <a:endParaRPr lang="tr-TR" sz="3000" dirty="0">
              <a:solidFill>
                <a:srgbClr val="4454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9209" y="1996031"/>
            <a:ext cx="10137914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Renksiz bir iyondur ve renksiz anyonlarla, renksiz tuzlar verir. </a:t>
            </a:r>
            <a:endParaRPr lang="tr-TR" sz="2000" dirty="0" smtClean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İyon 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yarıçapı potasyuma çok benzediği için onun verdiği reaksiyonları çoğunlukla verir</a:t>
            </a:r>
            <a:r>
              <a:rPr lang="tr-TR" sz="2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Alevin rengini kısa süreli ve şiddetli olmayan sarı renge boyar. (</a:t>
            </a:r>
            <a:r>
              <a:rPr lang="tr-TR" sz="20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ile karıştırılabilir.)</a:t>
            </a:r>
          </a:p>
          <a:p>
            <a:pPr algn="just">
              <a:lnSpc>
                <a:spcPct val="107000"/>
              </a:lnSpc>
            </a:pPr>
            <a:endParaRPr lang="tr-TR" sz="2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tr-TR" sz="2000" dirty="0" smtClean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tr-TR" sz="2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 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damla NH</a:t>
            </a:r>
            <a:r>
              <a:rPr lang="tr-TR" sz="2000" baseline="-25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sz="2000" baseline="30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numunesi bir tüpe alınır, üzerine 10 damla distile su eklenir. Çözelti 10 damla NaOH ile </a:t>
            </a:r>
            <a:r>
              <a:rPr lang="tr-TR" sz="20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bazikleştirilir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Bazikleştirilen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çözelti su banyosunda ısıtılırken, tüpün ağzına distile su ile ıslatılmış kırmızı turnusol kağıdı tutulur. Aksi takdirde NH</a:t>
            </a:r>
            <a:r>
              <a:rPr lang="tr-TR" sz="2000" baseline="-25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gazı ortamdan uzaklaştığı için, NH</a:t>
            </a:r>
            <a:r>
              <a:rPr lang="tr-TR" sz="2000" baseline="-25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sz="2000" baseline="30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iyonunun varlığı izlenemez. Kırmızı turnusol kağıdının maviye dönmesi NH</a:t>
            </a:r>
            <a:r>
              <a:rPr lang="tr-TR" sz="2000" baseline="-25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sz="2000" baseline="30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iyonunun varlığını gösterir.</a:t>
            </a:r>
          </a:p>
        </p:txBody>
      </p:sp>
    </p:spTree>
    <p:extLst>
      <p:ext uri="{BB962C8B-B14F-4D97-AF65-F5344CB8AC3E}">
        <p14:creationId xmlns:p14="http://schemas.microsoft.com/office/powerpoint/2010/main" val="211779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82756"/>
            <a:ext cx="9221689" cy="68091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Katyonların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Analizi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Katyon analizi yapacağımız numune çözeltisi ister yalnız 5. grup katyonlarını içersin, isterse bütün grup katyonları </a:t>
            </a:r>
            <a:r>
              <a:rPr lang="tr-TR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birarada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içersin ilk yapılacak işlem NH</a:t>
            </a:r>
            <a:r>
              <a:rPr lang="tr-TR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katyonunu aramaktır</a:t>
            </a:r>
            <a:r>
              <a:rPr lang="tr-TR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5. grup katyonlarını içeren bir numune de NH</a:t>
            </a:r>
            <a:r>
              <a:rPr lang="tr-TR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tr-TR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varlığı saptanırsa diğer katyonların analizini bozmaması için ortamdan uzaklaştırmak gerekir. </a:t>
            </a:r>
            <a:endParaRPr lang="tr-TR" sz="2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Eğer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numunede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varsa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Na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ve K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iyonlarının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tayini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zorlaşır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Çünkü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da Na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gibi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alev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deneyinde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sarı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renk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verir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Bu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nedenle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ilk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önce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numunede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olup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olmadığına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bakılmalıdır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Eğer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numunede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yoksa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Na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ve K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numuneden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aranır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varsa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önce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numuneden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uzaklaştırılır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damla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numunesi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bir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tüpe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alınır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üzerine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10 damla distile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eklenir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Çözelti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10 damla NaOH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ile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bazikleştirilir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Bazikleştirilen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çözelti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banyosunda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ısıtılırken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tüpün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ağzına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distile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ile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ıslatılmış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kırmızı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turnusol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kâğıdı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tutulur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Aksi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takdirde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gazı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ortamdan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uzaklaştığı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için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iyonunun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varlığı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izlenemez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Kırmızı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turnusol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kâğıdının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maviye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dönmesi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NH</a:t>
            </a:r>
            <a:r>
              <a:rPr lang="en-US" sz="22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iyonunun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varlığını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gösterir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9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7749" y="2160483"/>
            <a:ext cx="999876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800" b="1" dirty="0" smtClean="0"/>
              <a:t>NH</a:t>
            </a:r>
            <a:r>
              <a:rPr lang="en-US" sz="2800" b="1" baseline="-25000" dirty="0" smtClean="0"/>
              <a:t>4</a:t>
            </a:r>
            <a:r>
              <a:rPr lang="en-US" sz="2800" b="1" baseline="30000" dirty="0"/>
              <a:t>+</a:t>
            </a:r>
            <a:r>
              <a:rPr lang="en-US" sz="2800" b="1" dirty="0"/>
              <a:t>’nın </a:t>
            </a:r>
            <a:r>
              <a:rPr lang="en-US" sz="2800" b="1" dirty="0" err="1"/>
              <a:t>uzaklaştırılması</a:t>
            </a:r>
            <a:r>
              <a:rPr lang="en-US" sz="2800" b="1" dirty="0"/>
              <a:t>: </a:t>
            </a:r>
            <a:r>
              <a:rPr lang="en-US" sz="2000" dirty="0"/>
              <a:t>50 damla </a:t>
            </a:r>
            <a:r>
              <a:rPr lang="en-US" sz="2000" dirty="0" err="1"/>
              <a:t>numune</a:t>
            </a:r>
            <a:r>
              <a:rPr lang="en-US" sz="2000" dirty="0"/>
              <a:t> </a:t>
            </a:r>
            <a:r>
              <a:rPr lang="en-US" sz="2000" dirty="0" err="1"/>
              <a:t>porselen</a:t>
            </a:r>
            <a:r>
              <a:rPr lang="en-US" sz="2000" dirty="0"/>
              <a:t> </a:t>
            </a:r>
            <a:r>
              <a:rPr lang="en-US" sz="2000" dirty="0" err="1"/>
              <a:t>krozeye</a:t>
            </a:r>
            <a:r>
              <a:rPr lang="en-US" sz="2000" dirty="0"/>
              <a:t> </a:t>
            </a:r>
            <a:r>
              <a:rPr lang="en-US" sz="2000" dirty="0" err="1"/>
              <a:t>alınır</a:t>
            </a:r>
            <a:r>
              <a:rPr lang="en-US" sz="2000" dirty="0"/>
              <a:t> ve </a:t>
            </a:r>
            <a:r>
              <a:rPr lang="en-US" sz="2000" dirty="0" err="1"/>
              <a:t>numune</a:t>
            </a:r>
            <a:r>
              <a:rPr lang="en-US" sz="2000" dirty="0"/>
              <a:t> </a:t>
            </a:r>
            <a:r>
              <a:rPr lang="en-US" sz="2000" dirty="0" err="1"/>
              <a:t>çözeltisi</a:t>
            </a:r>
            <a:r>
              <a:rPr lang="en-US" sz="2000" dirty="0"/>
              <a:t> </a:t>
            </a:r>
            <a:r>
              <a:rPr lang="en-US" sz="2000" dirty="0" err="1"/>
              <a:t>amyant</a:t>
            </a:r>
            <a:r>
              <a:rPr lang="en-US" sz="2000" dirty="0"/>
              <a:t> </a:t>
            </a:r>
            <a:r>
              <a:rPr lang="en-US" sz="2000" dirty="0" err="1"/>
              <a:t>tel</a:t>
            </a:r>
            <a:r>
              <a:rPr lang="en-US" sz="2000" dirty="0"/>
              <a:t> </a:t>
            </a:r>
            <a:r>
              <a:rPr lang="en-US" sz="2000" dirty="0" err="1"/>
              <a:t>üzerinde</a:t>
            </a:r>
            <a:r>
              <a:rPr lang="en-US" sz="2000" dirty="0"/>
              <a:t> </a:t>
            </a:r>
            <a:r>
              <a:rPr lang="en-US" sz="2000" dirty="0" err="1"/>
              <a:t>kuruluğa</a:t>
            </a:r>
            <a:r>
              <a:rPr lang="en-US" sz="2000" dirty="0"/>
              <a:t> </a:t>
            </a:r>
            <a:r>
              <a:rPr lang="en-US" sz="2000" dirty="0" err="1"/>
              <a:t>kadar</a:t>
            </a:r>
            <a:r>
              <a:rPr lang="en-US" sz="2000" dirty="0"/>
              <a:t> </a:t>
            </a:r>
            <a:r>
              <a:rPr lang="en-US" sz="2000" dirty="0" err="1"/>
              <a:t>buharlaştırılır</a:t>
            </a:r>
            <a:r>
              <a:rPr lang="en-US" sz="2000" dirty="0"/>
              <a:t>. </a:t>
            </a:r>
            <a:r>
              <a:rPr lang="en-US" sz="2000" dirty="0" err="1"/>
              <a:t>Çözeltinin</a:t>
            </a:r>
            <a:r>
              <a:rPr lang="en-US" sz="2000" dirty="0"/>
              <a:t> </a:t>
            </a:r>
            <a:r>
              <a:rPr lang="en-US" sz="2000" dirty="0" err="1"/>
              <a:t>yarısına</a:t>
            </a:r>
            <a:r>
              <a:rPr lang="en-US" sz="2000" dirty="0"/>
              <a:t> </a:t>
            </a:r>
            <a:r>
              <a:rPr lang="en-US" sz="2000" dirty="0" err="1"/>
              <a:t>gelindiğinde</a:t>
            </a:r>
            <a:r>
              <a:rPr lang="en-US" sz="2000" dirty="0"/>
              <a:t> </a:t>
            </a:r>
            <a:r>
              <a:rPr lang="en-US" sz="2000" dirty="0" err="1"/>
              <a:t>üzerine</a:t>
            </a:r>
            <a:r>
              <a:rPr lang="en-US" sz="2000" dirty="0"/>
              <a:t> 10 damla </a:t>
            </a:r>
            <a:r>
              <a:rPr lang="en-US" sz="2000" dirty="0" err="1"/>
              <a:t>derişik</a:t>
            </a:r>
            <a:r>
              <a:rPr lang="en-US" sz="2000" dirty="0"/>
              <a:t> HCl </a:t>
            </a:r>
            <a:r>
              <a:rPr lang="en-US" sz="2000" dirty="0" err="1"/>
              <a:t>ilavesiyle</a:t>
            </a:r>
            <a:r>
              <a:rPr lang="en-US" sz="2000" dirty="0"/>
              <a:t> </a:t>
            </a:r>
            <a:r>
              <a:rPr lang="en-US" sz="2000" dirty="0" err="1"/>
              <a:t>uçurma</a:t>
            </a:r>
            <a:r>
              <a:rPr lang="en-US" sz="2000" dirty="0"/>
              <a:t> </a:t>
            </a:r>
            <a:r>
              <a:rPr lang="en-US" sz="2000" dirty="0" err="1"/>
              <a:t>işlemine</a:t>
            </a:r>
            <a:r>
              <a:rPr lang="en-US" sz="2000" dirty="0"/>
              <a:t>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edilir</a:t>
            </a:r>
            <a:r>
              <a:rPr lang="en-US" sz="2000" dirty="0"/>
              <a:t>. </a:t>
            </a:r>
            <a:r>
              <a:rPr lang="en-US" sz="2000" dirty="0" err="1"/>
              <a:t>Amyant</a:t>
            </a:r>
            <a:r>
              <a:rPr lang="en-US" sz="2000" dirty="0"/>
              <a:t> </a:t>
            </a:r>
            <a:r>
              <a:rPr lang="en-US" sz="2000" dirty="0" err="1"/>
              <a:t>tel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süre</a:t>
            </a:r>
            <a:r>
              <a:rPr lang="en-US" sz="2000" dirty="0"/>
              <a:t> </a:t>
            </a:r>
            <a:r>
              <a:rPr lang="en-US" sz="2000" dirty="0" err="1"/>
              <a:t>sonra</a:t>
            </a:r>
            <a:r>
              <a:rPr lang="en-US" sz="2000" dirty="0"/>
              <a:t> </a:t>
            </a:r>
            <a:r>
              <a:rPr lang="en-US" sz="2000" dirty="0" err="1"/>
              <a:t>kaldırılıp</a:t>
            </a:r>
            <a:r>
              <a:rPr lang="en-US" sz="2000" dirty="0"/>
              <a:t>, </a:t>
            </a:r>
            <a:r>
              <a:rPr lang="en-US" sz="2000" dirty="0" err="1"/>
              <a:t>kroze</a:t>
            </a:r>
            <a:r>
              <a:rPr lang="en-US" sz="2000" dirty="0"/>
              <a:t> </a:t>
            </a:r>
            <a:r>
              <a:rPr lang="en-US" sz="2000" dirty="0" err="1"/>
              <a:t>porselen</a:t>
            </a:r>
            <a:r>
              <a:rPr lang="en-US" sz="2000" dirty="0"/>
              <a:t> </a:t>
            </a:r>
            <a:r>
              <a:rPr lang="en-US" sz="2000" dirty="0" err="1"/>
              <a:t>üçgene</a:t>
            </a:r>
            <a:r>
              <a:rPr lang="en-US" sz="2000" dirty="0"/>
              <a:t> </a:t>
            </a:r>
            <a:r>
              <a:rPr lang="en-US" sz="2000" dirty="0" err="1"/>
              <a:t>alınır</a:t>
            </a:r>
            <a:r>
              <a:rPr lang="en-US" sz="2000" dirty="0"/>
              <a:t> ve </a:t>
            </a:r>
            <a:r>
              <a:rPr lang="en-US" sz="2000" dirty="0" err="1"/>
              <a:t>çıplak</a:t>
            </a:r>
            <a:r>
              <a:rPr lang="en-US" sz="2000" dirty="0"/>
              <a:t> </a:t>
            </a:r>
            <a:r>
              <a:rPr lang="en-US" sz="2000" dirty="0" err="1"/>
              <a:t>alevde</a:t>
            </a:r>
            <a:r>
              <a:rPr lang="en-US" sz="2000" dirty="0"/>
              <a:t> </a:t>
            </a:r>
            <a:r>
              <a:rPr lang="en-US" sz="2000" dirty="0" err="1"/>
              <a:t>ısıtma</a:t>
            </a:r>
            <a:r>
              <a:rPr lang="en-US" sz="2000" dirty="0"/>
              <a:t> </a:t>
            </a:r>
            <a:r>
              <a:rPr lang="en-US" sz="2000" dirty="0" err="1"/>
              <a:t>işlemi</a:t>
            </a:r>
            <a:r>
              <a:rPr lang="en-US" sz="2000" dirty="0"/>
              <a:t> </a:t>
            </a:r>
            <a:r>
              <a:rPr lang="en-US" sz="2000" dirty="0" err="1"/>
              <a:t>yapılır</a:t>
            </a:r>
            <a:r>
              <a:rPr lang="en-US" sz="2000" dirty="0"/>
              <a:t>. </a:t>
            </a:r>
            <a:r>
              <a:rPr lang="en-US" sz="2000" dirty="0" err="1"/>
              <a:t>Beyaz</a:t>
            </a:r>
            <a:r>
              <a:rPr lang="en-US" sz="2000" dirty="0"/>
              <a:t> NH</a:t>
            </a:r>
            <a:r>
              <a:rPr lang="en-US" sz="2000" baseline="-25000" dirty="0"/>
              <a:t>4</a:t>
            </a:r>
            <a:r>
              <a:rPr lang="en-US" sz="2000" dirty="0"/>
              <a:t>Cl </a:t>
            </a:r>
            <a:r>
              <a:rPr lang="en-US" sz="2000" dirty="0" err="1"/>
              <a:t>buharlarının</a:t>
            </a:r>
            <a:r>
              <a:rPr lang="en-US" sz="2000" dirty="0"/>
              <a:t> </a:t>
            </a:r>
            <a:r>
              <a:rPr lang="en-US" sz="2000" dirty="0" err="1"/>
              <a:t>çıkışı</a:t>
            </a:r>
            <a:r>
              <a:rPr lang="en-US" sz="2000" dirty="0"/>
              <a:t> </a:t>
            </a:r>
            <a:r>
              <a:rPr lang="en-US" sz="2000" dirty="0" err="1"/>
              <a:t>bitene</a:t>
            </a:r>
            <a:r>
              <a:rPr lang="en-US" sz="2000" dirty="0"/>
              <a:t> </a:t>
            </a:r>
            <a:r>
              <a:rPr lang="en-US" sz="2000" dirty="0" err="1"/>
              <a:t>kadar</a:t>
            </a:r>
            <a:r>
              <a:rPr lang="en-US" sz="2000" dirty="0"/>
              <a:t> bu </a:t>
            </a:r>
            <a:r>
              <a:rPr lang="en-US" sz="2000" dirty="0" err="1"/>
              <a:t>işleme</a:t>
            </a:r>
            <a:r>
              <a:rPr lang="en-US" sz="2000" dirty="0"/>
              <a:t>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edilir</a:t>
            </a:r>
            <a:r>
              <a:rPr lang="en-US" sz="2000" dirty="0"/>
              <a:t>. </a:t>
            </a:r>
            <a:r>
              <a:rPr lang="en-US" sz="2000" dirty="0" err="1"/>
              <a:t>Kroze</a:t>
            </a:r>
            <a:r>
              <a:rPr lang="en-US" sz="2000" dirty="0"/>
              <a:t> </a:t>
            </a:r>
            <a:r>
              <a:rPr lang="en-US" sz="2000" dirty="0" err="1"/>
              <a:t>soğuduktan</a:t>
            </a:r>
            <a:r>
              <a:rPr lang="en-US" sz="2000" dirty="0"/>
              <a:t> </a:t>
            </a:r>
            <a:r>
              <a:rPr lang="en-US" sz="2000" dirty="0" err="1"/>
              <a:t>sonra</a:t>
            </a:r>
            <a:r>
              <a:rPr lang="en-US" sz="2000" dirty="0"/>
              <a:t> </a:t>
            </a:r>
            <a:r>
              <a:rPr lang="en-US" sz="2000" dirty="0" err="1"/>
              <a:t>kalıntı</a:t>
            </a:r>
            <a:r>
              <a:rPr lang="en-US" sz="2000" dirty="0"/>
              <a:t> </a:t>
            </a:r>
            <a:r>
              <a:rPr lang="en-US" sz="2000" dirty="0" err="1"/>
              <a:t>üzerine</a:t>
            </a:r>
            <a:r>
              <a:rPr lang="en-US" sz="2000" dirty="0"/>
              <a:t> 50 damla distile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ilave</a:t>
            </a:r>
            <a:r>
              <a:rPr lang="en-US" sz="2000" dirty="0"/>
              <a:t> </a:t>
            </a:r>
            <a:r>
              <a:rPr lang="en-US" sz="2000" dirty="0" err="1"/>
              <a:t>edilip</a:t>
            </a:r>
            <a:r>
              <a:rPr lang="en-US" sz="2000" dirty="0"/>
              <a:t> </a:t>
            </a:r>
            <a:r>
              <a:rPr lang="en-US" sz="2000" dirty="0" err="1"/>
              <a:t>tamamen</a:t>
            </a:r>
            <a:r>
              <a:rPr lang="en-US" sz="2000" dirty="0"/>
              <a:t> </a:t>
            </a:r>
            <a:r>
              <a:rPr lang="en-US" sz="2000" dirty="0" err="1"/>
              <a:t>çözülür</a:t>
            </a:r>
            <a:r>
              <a:rPr lang="en-US" sz="2000" dirty="0"/>
              <a:t>. </a:t>
            </a:r>
            <a:r>
              <a:rPr lang="en-US" sz="2000" dirty="0" err="1"/>
              <a:t>Elde</a:t>
            </a:r>
            <a:r>
              <a:rPr lang="en-US" sz="2000" dirty="0"/>
              <a:t> </a:t>
            </a:r>
            <a:r>
              <a:rPr lang="en-US" sz="2000" dirty="0" err="1"/>
              <a:t>edilen</a:t>
            </a:r>
            <a:r>
              <a:rPr lang="en-US" sz="2000" dirty="0"/>
              <a:t> </a:t>
            </a:r>
            <a:r>
              <a:rPr lang="en-US" sz="2000" dirty="0" err="1"/>
              <a:t>çözelti</a:t>
            </a:r>
            <a:r>
              <a:rPr lang="en-US" sz="2000" dirty="0"/>
              <a:t> </a:t>
            </a:r>
            <a:r>
              <a:rPr lang="en-US" sz="2000" dirty="0" smtClean="0"/>
              <a:t>Mg</a:t>
            </a:r>
            <a:r>
              <a:rPr lang="tr-TR" sz="2000" dirty="0" smtClean="0"/>
              <a:t> </a:t>
            </a:r>
            <a:r>
              <a:rPr lang="en-US" sz="2000" baseline="30000" dirty="0" smtClean="0"/>
              <a:t>2</a:t>
            </a:r>
            <a:r>
              <a:rPr lang="en-US" sz="2000" baseline="30000" dirty="0"/>
              <a:t>+</a:t>
            </a:r>
            <a:r>
              <a:rPr lang="en-US" sz="2000" dirty="0"/>
              <a:t>, Na</a:t>
            </a:r>
            <a:r>
              <a:rPr lang="en-US" sz="2000" baseline="30000" dirty="0"/>
              <a:t>+</a:t>
            </a:r>
            <a:r>
              <a:rPr lang="en-US" sz="2000" dirty="0"/>
              <a:t> ve K</a:t>
            </a:r>
            <a:r>
              <a:rPr lang="en-US" sz="2000" baseline="30000" dirty="0"/>
              <a:t>+</a:t>
            </a:r>
            <a:r>
              <a:rPr lang="en-US" sz="2000" dirty="0"/>
              <a:t>  </a:t>
            </a:r>
            <a:r>
              <a:rPr lang="en-US" sz="2000" dirty="0" err="1"/>
              <a:t>iyonlarının</a:t>
            </a:r>
            <a:r>
              <a:rPr lang="en-US" sz="2000" dirty="0"/>
              <a:t> </a:t>
            </a:r>
            <a:r>
              <a:rPr lang="en-US" sz="2000" dirty="0" err="1"/>
              <a:t>analizi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kullanılır</a:t>
            </a:r>
            <a:r>
              <a:rPr lang="en-US" dirty="0"/>
              <a:t>. 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981" y="4798482"/>
            <a:ext cx="2457450" cy="185737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339" y="4647169"/>
            <a:ext cx="2160000" cy="21600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2229" y="4798482"/>
            <a:ext cx="2862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652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6572" y="1588519"/>
            <a:ext cx="954894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/>
              <a:t>Platin Tel Temizliği</a:t>
            </a:r>
          </a:p>
          <a:p>
            <a:pPr algn="just"/>
            <a:r>
              <a:rPr lang="tr-TR" sz="2000" dirty="0" smtClean="0"/>
              <a:t>Alevi </a:t>
            </a:r>
            <a:r>
              <a:rPr lang="tr-TR" sz="2000" dirty="0"/>
              <a:t>renklendiriyorsa bu renklenme bitince tüp içine alınmış HCl çözeltisine batırılır ve tekrar ateşe tutulur.</a:t>
            </a:r>
          </a:p>
          <a:p>
            <a:pPr algn="just"/>
            <a:r>
              <a:rPr lang="tr-TR" sz="2000" dirty="0"/>
              <a:t>Bu işleme alevde renk görülmeyinceye kadar devam edilir. </a:t>
            </a:r>
          </a:p>
          <a:p>
            <a:pPr algn="just"/>
            <a:endParaRPr lang="tr-TR" sz="2000" dirty="0" smtClean="0"/>
          </a:p>
          <a:p>
            <a:pPr algn="just"/>
            <a:r>
              <a:rPr lang="en-US" sz="2000" dirty="0" smtClean="0"/>
              <a:t>HCl </a:t>
            </a:r>
            <a:r>
              <a:rPr lang="en-US" sz="2000" dirty="0" err="1"/>
              <a:t>İyi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yükseltgeyicidir</a:t>
            </a:r>
            <a:r>
              <a:rPr lang="en-US" sz="2000" dirty="0"/>
              <a:t>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err="1"/>
              <a:t>Yani</a:t>
            </a:r>
            <a:r>
              <a:rPr lang="en-US" sz="2000" dirty="0"/>
              <a:t> </a:t>
            </a:r>
            <a:r>
              <a:rPr lang="en-US" sz="2000" dirty="0" err="1"/>
              <a:t>uçucu</a:t>
            </a:r>
            <a:r>
              <a:rPr lang="en-US" sz="2000" dirty="0"/>
              <a:t> </a:t>
            </a:r>
            <a:r>
              <a:rPr lang="en-US" sz="2000" dirty="0" err="1"/>
              <a:t>olmayan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kimyasalı</a:t>
            </a:r>
            <a:r>
              <a:rPr lang="en-US" sz="2000" dirty="0"/>
              <a:t> </a:t>
            </a:r>
            <a:r>
              <a:rPr lang="en-US" sz="2000" dirty="0" err="1"/>
              <a:t>kolayca</a:t>
            </a:r>
            <a:r>
              <a:rPr lang="en-US" sz="2000" dirty="0"/>
              <a:t> </a:t>
            </a:r>
            <a:r>
              <a:rPr lang="en-US" sz="2000" dirty="0" err="1"/>
              <a:t>uçucu</a:t>
            </a:r>
            <a:r>
              <a:rPr lang="en-US" sz="2000" dirty="0"/>
              <a:t> hale  </a:t>
            </a:r>
            <a:r>
              <a:rPr lang="en-US" sz="2000" dirty="0" err="1"/>
              <a:t>getirebilir</a:t>
            </a:r>
            <a:r>
              <a:rPr lang="en-US" sz="2000" dirty="0"/>
              <a:t>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Bu </a:t>
            </a:r>
            <a:r>
              <a:rPr lang="en-US" sz="2000" dirty="0" err="1"/>
              <a:t>sayede</a:t>
            </a:r>
            <a:r>
              <a:rPr lang="en-US" sz="2000" dirty="0"/>
              <a:t> </a:t>
            </a:r>
            <a:r>
              <a:rPr lang="en-US" sz="2000" dirty="0" err="1"/>
              <a:t>alev</a:t>
            </a:r>
            <a:r>
              <a:rPr lang="en-US" sz="2000" dirty="0"/>
              <a:t> </a:t>
            </a:r>
            <a:r>
              <a:rPr lang="en-US" sz="2000" dirty="0" err="1"/>
              <a:t>denemelerinde</a:t>
            </a:r>
            <a:r>
              <a:rPr lang="en-US" sz="2000" dirty="0"/>
              <a:t> </a:t>
            </a:r>
            <a:r>
              <a:rPr lang="en-US" sz="2000" dirty="0" err="1"/>
              <a:t>renkler</a:t>
            </a:r>
            <a:r>
              <a:rPr lang="en-US" sz="2000" dirty="0"/>
              <a:t> </a:t>
            </a:r>
            <a:r>
              <a:rPr lang="en-US" sz="2000" dirty="0" err="1"/>
              <a:t>daha</a:t>
            </a:r>
            <a:r>
              <a:rPr lang="en-US" sz="2000" dirty="0"/>
              <a:t> </a:t>
            </a:r>
            <a:r>
              <a:rPr lang="en-US" sz="2000" dirty="0" err="1"/>
              <a:t>belirgin</a:t>
            </a:r>
            <a:r>
              <a:rPr lang="en-US" sz="2000" dirty="0"/>
              <a:t> </a:t>
            </a:r>
            <a:r>
              <a:rPr lang="en-US" sz="2000" dirty="0" err="1"/>
              <a:t>görünür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9414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349</TotalTime>
  <Words>809</Words>
  <Application>Microsoft Office PowerPoint</Application>
  <PresentationFormat>Özel</PresentationFormat>
  <Paragraphs>53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(Body)</vt:lpstr>
      <vt:lpstr>Calibri Light</vt:lpstr>
      <vt:lpstr>Times New Roman</vt:lpstr>
      <vt:lpstr>Wingdings</vt:lpstr>
      <vt:lpstr>Office Teması</vt:lpstr>
      <vt:lpstr>PowerPoint Sunusu</vt:lpstr>
      <vt:lpstr>Mg+2 iyonu tayini</vt:lpstr>
      <vt:lpstr>PowerPoint Sunusu</vt:lpstr>
      <vt:lpstr>PowerPoint Sunusu</vt:lpstr>
      <vt:lpstr>PowerPoint Sunusu</vt:lpstr>
      <vt:lpstr>V. Grup Katyonların Analizi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Engin</dc:creator>
  <cp:lastModifiedBy>leylakaradurmuş</cp:lastModifiedBy>
  <cp:revision>28</cp:revision>
  <dcterms:created xsi:type="dcterms:W3CDTF">2017-06-29T12:11:25Z</dcterms:created>
  <dcterms:modified xsi:type="dcterms:W3CDTF">2017-10-02T22:44:41Z</dcterms:modified>
</cp:coreProperties>
</file>