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58"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7DB5A86-4BF2-4ED8-B544-28B45E5D6DC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700984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DB5A86-4BF2-4ED8-B544-28B45E5D6DC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2115800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DB5A86-4BF2-4ED8-B544-28B45E5D6DC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3614880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DB5A86-4BF2-4ED8-B544-28B45E5D6DC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1087602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7DB5A86-4BF2-4ED8-B544-28B45E5D6DC7}"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999280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7DB5A86-4BF2-4ED8-B544-28B45E5D6DC7}"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4117317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7DB5A86-4BF2-4ED8-B544-28B45E5D6DC7}" type="datetimeFigureOut">
              <a:rPr lang="tr-TR" smtClean="0"/>
              <a:t>24.9.2019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2534901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7DB5A86-4BF2-4ED8-B544-28B45E5D6DC7}" type="datetimeFigureOut">
              <a:rPr lang="tr-TR" smtClean="0"/>
              <a:t>24.9.2019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1034457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7DB5A86-4BF2-4ED8-B544-28B45E5D6DC7}" type="datetimeFigureOut">
              <a:rPr lang="tr-TR" smtClean="0"/>
              <a:t>24.9.2019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2814690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DB5A86-4BF2-4ED8-B544-28B45E5D6DC7}"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4148293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DB5A86-4BF2-4ED8-B544-28B45E5D6DC7}"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AC2984-A94C-4C77-9EE1-ED4DACE69E9F}" type="slidenum">
              <a:rPr lang="tr-TR" smtClean="0"/>
              <a:t>‹#›</a:t>
            </a:fld>
            <a:endParaRPr lang="tr-TR"/>
          </a:p>
        </p:txBody>
      </p:sp>
    </p:spTree>
    <p:extLst>
      <p:ext uri="{BB962C8B-B14F-4D97-AF65-F5344CB8AC3E}">
        <p14:creationId xmlns:p14="http://schemas.microsoft.com/office/powerpoint/2010/main" val="2500719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DB5A86-4BF2-4ED8-B544-28B45E5D6DC7}" type="datetimeFigureOut">
              <a:rPr lang="tr-TR" smtClean="0"/>
              <a:t>24.9.2019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C2984-A94C-4C77-9EE1-ED4DACE69E9F}" type="slidenum">
              <a:rPr lang="tr-TR" smtClean="0"/>
              <a:t>‹#›</a:t>
            </a:fld>
            <a:endParaRPr lang="tr-TR"/>
          </a:p>
        </p:txBody>
      </p:sp>
    </p:spTree>
    <p:extLst>
      <p:ext uri="{BB962C8B-B14F-4D97-AF65-F5344CB8AC3E}">
        <p14:creationId xmlns:p14="http://schemas.microsoft.com/office/powerpoint/2010/main" val="1622187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689542" y="679195"/>
            <a:ext cx="8911687" cy="1280890"/>
          </a:xfrm>
        </p:spPr>
        <p:txBody>
          <a:bodyPr>
            <a:normAutofit fontScale="90000"/>
          </a:bodyPr>
          <a:lstStyle/>
          <a:p>
            <a:pPr algn="ctr"/>
            <a:r>
              <a:rPr lang="tr-TR" dirty="0"/>
              <a:t/>
            </a:r>
            <a:br>
              <a:rPr lang="tr-TR" dirty="0"/>
            </a:br>
            <a:endParaRPr lang="tr-TR" dirty="0"/>
          </a:p>
        </p:txBody>
      </p:sp>
      <p:sp>
        <p:nvSpPr>
          <p:cNvPr id="3" name="İçerik Yer Tutucusu 2"/>
          <p:cNvSpPr>
            <a:spLocks noGrp="1"/>
          </p:cNvSpPr>
          <p:nvPr>
            <p:ph idx="1"/>
          </p:nvPr>
        </p:nvSpPr>
        <p:spPr>
          <a:xfrm>
            <a:off x="1917183" y="1109032"/>
            <a:ext cx="8915400" cy="3777622"/>
          </a:xfrm>
        </p:spPr>
        <p:txBody>
          <a:bodyPr>
            <a:normAutofit/>
          </a:bodyPr>
          <a:lstStyle/>
          <a:p>
            <a:pPr marL="0" indent="0" algn="ctr">
              <a:buNone/>
            </a:pPr>
            <a:r>
              <a:rPr lang="tr-TR" b="1" dirty="0" smtClean="0">
                <a:latin typeface="Times New Roman" panose="02020603050405020304" pitchFamily="18" charset="0"/>
                <a:cs typeface="Times New Roman" panose="02020603050405020304" pitchFamily="18" charset="0"/>
              </a:rPr>
              <a:t>İdare Hukuku</a:t>
            </a:r>
          </a:p>
          <a:p>
            <a:pPr marL="0" indent="0" algn="just">
              <a:lnSpc>
                <a:spcPct val="100000"/>
              </a:lnSpc>
              <a:buNone/>
            </a:pPr>
            <a:r>
              <a:rPr lang="tr-TR" dirty="0" smtClean="0">
                <a:latin typeface="Times New Roman" panose="02020603050405020304" pitchFamily="18" charset="0"/>
                <a:cs typeface="Times New Roman" panose="02020603050405020304" pitchFamily="18" charset="0"/>
              </a:rPr>
              <a:t>İdare </a:t>
            </a:r>
            <a:r>
              <a:rPr lang="tr-TR" dirty="0">
                <a:latin typeface="Times New Roman" panose="02020603050405020304" pitchFamily="18" charset="0"/>
                <a:cs typeface="Times New Roman" panose="02020603050405020304" pitchFamily="18" charset="0"/>
              </a:rPr>
              <a:t>hukuku esasen, idarenin/devletin hesap verme süreciyle başlamış ve hukuk devleti kavramı ile beraber gelişmiştir</a:t>
            </a:r>
            <a:r>
              <a:rPr lang="tr-TR" dirty="0" smtClean="0">
                <a:latin typeface="Times New Roman" panose="02020603050405020304" pitchFamily="18" charset="0"/>
                <a:cs typeface="Times New Roman" panose="02020603050405020304" pitchFamily="18" charset="0"/>
              </a:rPr>
              <a:t>. Bu </a:t>
            </a:r>
            <a:r>
              <a:rPr lang="tr-TR" dirty="0">
                <a:latin typeface="Times New Roman" panose="02020603050405020304" pitchFamily="18" charset="0"/>
                <a:cs typeface="Times New Roman" panose="02020603050405020304" pitchFamily="18" charset="0"/>
              </a:rPr>
              <a:t>nedenle, idare hukukunun amacı devleti ve idare cihazını tahkim etmek ve bireylere karşı onu savunmak olmayıp, tersine, davranışları hukukça sınırlanmış </a:t>
            </a:r>
            <a:r>
              <a:rPr lang="tr-TR" dirty="0"/>
              <a:t>ve öngörülebilir bir hukuki güç kullanan idareye ulaşmaktır.</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2962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689542" y="679195"/>
            <a:ext cx="8911687" cy="1280890"/>
          </a:xfrm>
        </p:spPr>
        <p:txBody>
          <a:bodyPr>
            <a:normAutofit fontScale="90000"/>
          </a:bodyPr>
          <a:lstStyle/>
          <a:p>
            <a:pPr algn="ctr"/>
            <a:r>
              <a:rPr lang="tr-TR" dirty="0"/>
              <a:t/>
            </a:r>
            <a:br>
              <a:rPr lang="tr-TR" dirty="0"/>
            </a:br>
            <a:endParaRPr lang="tr-TR" dirty="0"/>
          </a:p>
        </p:txBody>
      </p:sp>
      <p:sp>
        <p:nvSpPr>
          <p:cNvPr id="3" name="İçerik Yer Tutucusu 2"/>
          <p:cNvSpPr>
            <a:spLocks noGrp="1"/>
          </p:cNvSpPr>
          <p:nvPr>
            <p:ph idx="1"/>
          </p:nvPr>
        </p:nvSpPr>
        <p:spPr>
          <a:xfrm>
            <a:off x="1917183" y="1109032"/>
            <a:ext cx="8915400" cy="3777622"/>
          </a:xfrm>
        </p:spPr>
        <p:txBody>
          <a:bodyPr>
            <a:normAutofit/>
          </a:bodyPr>
          <a:lstStyle/>
          <a:p>
            <a:pPr marL="0" indent="0" algn="just">
              <a:lnSpc>
                <a:spcPct val="100000"/>
              </a:lnSpc>
              <a:buNone/>
            </a:pPr>
            <a:r>
              <a:rPr lang="tr-TR" dirty="0">
                <a:latin typeface="Times New Roman" panose="02020603050405020304" pitchFamily="18" charset="0"/>
                <a:cs typeface="Times New Roman" panose="02020603050405020304" pitchFamily="18" charset="0"/>
              </a:rPr>
              <a:t>İdare Hukukunun </a:t>
            </a:r>
            <a:r>
              <a:rPr lang="tr-TR" dirty="0" smtClean="0">
                <a:latin typeface="Times New Roman" panose="02020603050405020304" pitchFamily="18" charset="0"/>
                <a:cs typeface="Times New Roman" panose="02020603050405020304" pitchFamily="18" charset="0"/>
              </a:rPr>
              <a:t>Özellikleri</a:t>
            </a:r>
            <a:endParaRPr lang="tr-TR" dirty="0">
              <a:latin typeface="Times New Roman" panose="02020603050405020304" pitchFamily="18" charset="0"/>
              <a:cs typeface="Times New Roman" panose="02020603050405020304" pitchFamily="18" charset="0"/>
            </a:endParaRPr>
          </a:p>
          <a:p>
            <a:pPr marL="0" indent="0" algn="just">
              <a:lnSpc>
                <a:spcPct val="100000"/>
              </a:lnSpc>
              <a:buNone/>
            </a:pPr>
            <a:r>
              <a:rPr lang="tr-TR" dirty="0">
                <a:latin typeface="Times New Roman" panose="02020603050405020304" pitchFamily="18" charset="0"/>
                <a:cs typeface="Times New Roman" panose="02020603050405020304" pitchFamily="18" charset="0"/>
              </a:rPr>
              <a:t>* Genç bir hukuk dalıdır</a:t>
            </a:r>
            <a:r>
              <a:rPr lang="tr-TR" dirty="0" smtClean="0">
                <a:latin typeface="Times New Roman" panose="02020603050405020304" pitchFamily="18" charset="0"/>
                <a:cs typeface="Times New Roman" panose="02020603050405020304" pitchFamily="18" charset="0"/>
              </a:rPr>
              <a:t>. Roma </a:t>
            </a:r>
            <a:r>
              <a:rPr lang="tr-TR" dirty="0">
                <a:latin typeface="Times New Roman" panose="02020603050405020304" pitchFamily="18" charset="0"/>
                <a:cs typeface="Times New Roman" panose="02020603050405020304" pitchFamily="18" charset="0"/>
              </a:rPr>
              <a:t>Hukuku gibi bir geçmişe sahip olmayıp, devletin modernleşme sürecinde ortaya çıkmıştır.</a:t>
            </a:r>
          </a:p>
          <a:p>
            <a:pPr marL="0" indent="0" algn="just">
              <a:lnSpc>
                <a:spcPct val="100000"/>
              </a:lnSpc>
              <a:buNone/>
            </a:pPr>
            <a:r>
              <a:rPr lang="tr-TR" dirty="0">
                <a:latin typeface="Times New Roman" panose="02020603050405020304" pitchFamily="18" charset="0"/>
                <a:cs typeface="Times New Roman" panose="02020603050405020304" pitchFamily="18" charset="0"/>
              </a:rPr>
              <a:t>* Tedvin edilmemiş bir hukuk dalıdır.</a:t>
            </a:r>
          </a:p>
          <a:p>
            <a:pPr marL="0" indent="0" algn="just">
              <a:lnSpc>
                <a:spcPct val="100000"/>
              </a:lnSpc>
              <a:buNone/>
            </a:pPr>
            <a:r>
              <a:rPr lang="tr-TR" dirty="0">
                <a:latin typeface="Times New Roman" panose="02020603050405020304" pitchFamily="18" charset="0"/>
                <a:cs typeface="Times New Roman" panose="02020603050405020304" pitchFamily="18" charset="0"/>
              </a:rPr>
              <a:t>* İçtihadi bir hüviyettedir. Yargı kararlarına dayanarak olgunlaşmıştır.</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7727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689542" y="679195"/>
            <a:ext cx="8911687" cy="1280890"/>
          </a:xfrm>
        </p:spPr>
        <p:txBody>
          <a:bodyPr>
            <a:normAutofit fontScale="90000"/>
          </a:bodyPr>
          <a:lstStyle/>
          <a:p>
            <a:pPr algn="ctr"/>
            <a:r>
              <a:rPr lang="tr-TR" dirty="0"/>
              <a:t/>
            </a:r>
            <a:br>
              <a:rPr lang="tr-TR" dirty="0"/>
            </a:br>
            <a:endParaRPr lang="tr-TR" dirty="0"/>
          </a:p>
        </p:txBody>
      </p:sp>
      <p:sp>
        <p:nvSpPr>
          <p:cNvPr id="3" name="İçerik Yer Tutucusu 2"/>
          <p:cNvSpPr>
            <a:spLocks noGrp="1"/>
          </p:cNvSpPr>
          <p:nvPr>
            <p:ph idx="1"/>
          </p:nvPr>
        </p:nvSpPr>
        <p:spPr>
          <a:xfrm>
            <a:off x="1917183" y="1109032"/>
            <a:ext cx="8915400" cy="3777622"/>
          </a:xfrm>
        </p:spPr>
        <p:txBody>
          <a:bodyPr>
            <a:normAutofit/>
          </a:bodyPr>
          <a:lstStyle/>
          <a:p>
            <a:pPr marL="0" indent="0" algn="just">
              <a:buNone/>
            </a:pPr>
            <a:r>
              <a:rPr lang="tr-TR" dirty="0"/>
              <a:t>* Statü hukukudur; idare hukuku durumları akdi olmayıp, kanuni ve nizamidir.</a:t>
            </a:r>
          </a:p>
          <a:p>
            <a:pPr marL="0" indent="0" algn="just">
              <a:lnSpc>
                <a:spcPct val="100000"/>
              </a:lnSpc>
              <a:buNone/>
            </a:pPr>
            <a:r>
              <a:rPr lang="tr-TR" dirty="0"/>
              <a:t>* İdari işlemler tek taraflıdır</a:t>
            </a:r>
            <a:r>
              <a:rPr lang="tr-TR" dirty="0" smtClean="0"/>
              <a:t>; idare </a:t>
            </a:r>
            <a:r>
              <a:rPr lang="tr-TR" dirty="0"/>
              <a:t>kamu gücüne sahiptir.</a:t>
            </a:r>
          </a:p>
          <a:p>
            <a:pPr marL="0" indent="0" algn="just">
              <a:buNone/>
            </a:pPr>
            <a:r>
              <a:rPr lang="tr-TR" dirty="0"/>
              <a:t>* İdare hukuku alanında doğan uyuşmazlıklar, ilke olarak idari yargıda karara bağlanır.</a:t>
            </a:r>
          </a:p>
          <a:p>
            <a:pPr marL="0" indent="0" algn="just">
              <a:buNone/>
            </a:pPr>
            <a:r>
              <a:rPr lang="tr-TR" dirty="0"/>
              <a:t>Bu konuda geniş bilgi ve açıklama için bkz. GÖZLER, s</a:t>
            </a:r>
            <a:r>
              <a:rPr lang="tr-TR" dirty="0" smtClean="0"/>
              <a:t>. 35 </a:t>
            </a:r>
            <a:r>
              <a:rPr lang="tr-TR" dirty="0" err="1" smtClean="0"/>
              <a:t>vd</a:t>
            </a:r>
            <a:r>
              <a:rPr lang="tr-TR" dirty="0" smtClean="0"/>
              <a:t> </a:t>
            </a:r>
            <a:endParaRPr lang="tr-TR" dirty="0"/>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42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689542" y="679195"/>
            <a:ext cx="8911687" cy="1280890"/>
          </a:xfrm>
        </p:spPr>
        <p:txBody>
          <a:bodyPr>
            <a:normAutofit fontScale="90000"/>
          </a:bodyPr>
          <a:lstStyle/>
          <a:p>
            <a:pPr algn="ctr"/>
            <a:r>
              <a:rPr lang="tr-TR" dirty="0"/>
              <a:t/>
            </a:r>
            <a:br>
              <a:rPr lang="tr-TR" dirty="0"/>
            </a:br>
            <a:endParaRPr lang="tr-TR" dirty="0"/>
          </a:p>
        </p:txBody>
      </p:sp>
      <p:sp>
        <p:nvSpPr>
          <p:cNvPr id="3" name="İçerik Yer Tutucusu 2"/>
          <p:cNvSpPr>
            <a:spLocks noGrp="1"/>
          </p:cNvSpPr>
          <p:nvPr>
            <p:ph idx="1"/>
          </p:nvPr>
        </p:nvSpPr>
        <p:spPr>
          <a:xfrm>
            <a:off x="1432441" y="1472588"/>
            <a:ext cx="8915400" cy="3777622"/>
          </a:xfrm>
        </p:spPr>
        <p:txBody>
          <a:bodyPr>
            <a:normAutofit/>
          </a:bodyPr>
          <a:lstStyle/>
          <a:p>
            <a:pPr marL="0" indent="0" algn="just">
              <a:buNone/>
            </a:pPr>
            <a:r>
              <a:rPr lang="tr-TR" dirty="0" smtClean="0"/>
              <a:t>İdare Hukukunun Kaynakları:</a:t>
            </a:r>
          </a:p>
          <a:p>
            <a:pPr algn="just">
              <a:buFontTx/>
              <a:buChar char="-"/>
            </a:pPr>
            <a:r>
              <a:rPr lang="tr-TR" dirty="0" smtClean="0"/>
              <a:t>Anayasa</a:t>
            </a:r>
          </a:p>
          <a:p>
            <a:pPr algn="just">
              <a:lnSpc>
                <a:spcPct val="100000"/>
              </a:lnSpc>
              <a:buFontTx/>
              <a:buChar char="-"/>
            </a:pPr>
            <a:r>
              <a:rPr lang="tr-TR" dirty="0" smtClean="0"/>
              <a:t>Kanun</a:t>
            </a:r>
          </a:p>
          <a:p>
            <a:pPr algn="just">
              <a:buFontTx/>
              <a:buChar char="-"/>
            </a:pPr>
            <a:r>
              <a:rPr lang="tr-TR" dirty="0" smtClean="0"/>
              <a:t>Kanuna eşit hukuk kaynakları</a:t>
            </a:r>
          </a:p>
          <a:p>
            <a:pPr algn="just">
              <a:buFontTx/>
              <a:buChar char="-"/>
            </a:pPr>
            <a:r>
              <a:rPr lang="tr-TR" dirty="0" smtClean="0"/>
              <a:t>Düzenleyici idari işlemler </a:t>
            </a:r>
            <a:r>
              <a:rPr lang="tr-TR" dirty="0" smtClean="0"/>
              <a:t>(GÜNDAY, </a:t>
            </a:r>
            <a:r>
              <a:rPr lang="tr-TR" dirty="0" smtClean="0"/>
              <a:t>s. 37 </a:t>
            </a:r>
            <a:r>
              <a:rPr lang="tr-TR" dirty="0" err="1" smtClean="0"/>
              <a:t>vd</a:t>
            </a:r>
            <a:r>
              <a:rPr lang="tr-TR" dirty="0" smtClean="0"/>
              <a:t>)</a:t>
            </a:r>
          </a:p>
          <a:p>
            <a:pPr marL="0" indent="0" algn="just">
              <a:buNone/>
            </a:pPr>
            <a:endParaRPr lang="tr-TR" dirty="0"/>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4528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689542" y="679195"/>
            <a:ext cx="8911687" cy="1280890"/>
          </a:xfrm>
        </p:spPr>
        <p:txBody>
          <a:bodyPr>
            <a:normAutofit fontScale="90000"/>
          </a:bodyPr>
          <a:lstStyle/>
          <a:p>
            <a:pPr algn="ctr"/>
            <a:r>
              <a:rPr lang="tr-TR" sz="3600" b="1" dirty="0" smtClean="0">
                <a:latin typeface="Times New Roman" panose="02020603050405020304" pitchFamily="18" charset="0"/>
                <a:cs typeface="Times New Roman" panose="02020603050405020304" pitchFamily="18" charset="0"/>
              </a:rPr>
              <a:t>Hukuk Devleti - İdare İlişkisi ve Türkiye Uygulaması</a:t>
            </a:r>
            <a:r>
              <a:rPr lang="tr-TR" dirty="0"/>
              <a:t/>
            </a:r>
            <a:br>
              <a:rPr lang="tr-TR" dirty="0"/>
            </a:br>
            <a:endParaRPr lang="tr-TR" dirty="0"/>
          </a:p>
        </p:txBody>
      </p:sp>
      <p:sp>
        <p:nvSpPr>
          <p:cNvPr id="3" name="İçerik Yer Tutucusu 2"/>
          <p:cNvSpPr>
            <a:spLocks noGrp="1"/>
          </p:cNvSpPr>
          <p:nvPr>
            <p:ph idx="1"/>
          </p:nvPr>
        </p:nvSpPr>
        <p:spPr>
          <a:xfrm>
            <a:off x="1564643" y="2078516"/>
            <a:ext cx="8915400" cy="3777622"/>
          </a:xfrm>
        </p:spPr>
        <p:txBody>
          <a:bodyPr>
            <a:normAutofit fontScale="55000" lnSpcReduction="20000"/>
          </a:bodyPr>
          <a:lstStyle/>
          <a:p>
            <a:pPr marL="0" indent="0" algn="just">
              <a:lnSpc>
                <a:spcPct val="120000"/>
              </a:lnSpc>
              <a:buNone/>
            </a:pPr>
            <a:r>
              <a:rPr lang="tr-TR" dirty="0" smtClean="0">
                <a:solidFill>
                  <a:schemeClr val="tx1"/>
                </a:solidFill>
                <a:latin typeface="Times New Roman" panose="02020603050405020304" pitchFamily="18" charset="0"/>
                <a:cs typeface="Times New Roman" panose="02020603050405020304" pitchFamily="18" charset="0"/>
              </a:rPr>
              <a:t>Yukarıda </a:t>
            </a:r>
            <a:r>
              <a:rPr lang="tr-TR" dirty="0">
                <a:solidFill>
                  <a:schemeClr val="tx1"/>
                </a:solidFill>
                <a:latin typeface="Times New Roman" panose="02020603050405020304" pitchFamily="18" charset="0"/>
                <a:cs typeface="Times New Roman" panose="02020603050405020304" pitchFamily="18" charset="0"/>
              </a:rPr>
              <a:t>belirtmiştim, idare hukukunun genç bir hukuk dalı olması, devletin hukuk karşısında bağlı olması ve hesap verme süreciyle yakından ilgilidir</a:t>
            </a:r>
            <a:r>
              <a:rPr lang="tr-TR" dirty="0" smtClean="0">
                <a:solidFill>
                  <a:schemeClr val="tx1"/>
                </a:solidFill>
                <a:latin typeface="Times New Roman" panose="02020603050405020304" pitchFamily="18" charset="0"/>
                <a:cs typeface="Times New Roman" panose="02020603050405020304" pitchFamily="18" charset="0"/>
              </a:rPr>
              <a:t>. Bu </a:t>
            </a:r>
            <a:r>
              <a:rPr lang="tr-TR" dirty="0">
                <a:solidFill>
                  <a:schemeClr val="tx1"/>
                </a:solidFill>
                <a:latin typeface="Times New Roman" panose="02020603050405020304" pitchFamily="18" charset="0"/>
                <a:cs typeface="Times New Roman" panose="02020603050405020304" pitchFamily="18" charset="0"/>
              </a:rPr>
              <a:t>açıdan, idare hukuku da, hukuk devletinden beslenir ve o kurumun amaçlarına yönelmiştir</a:t>
            </a:r>
            <a:r>
              <a:rPr lang="tr-TR" dirty="0" smtClean="0">
                <a:solidFill>
                  <a:schemeClr val="tx1"/>
                </a:solidFill>
                <a:latin typeface="Times New Roman" panose="02020603050405020304" pitchFamily="18" charset="0"/>
                <a:cs typeface="Times New Roman" panose="02020603050405020304" pitchFamily="18" charset="0"/>
              </a:rPr>
              <a:t>.</a:t>
            </a:r>
          </a:p>
          <a:p>
            <a:pPr marL="0" indent="0" algn="just">
              <a:lnSpc>
                <a:spcPct val="170000"/>
              </a:lnSpc>
              <a:buNone/>
            </a:pPr>
            <a:r>
              <a:rPr lang="tr-TR" b="1" dirty="0" smtClean="0">
                <a:solidFill>
                  <a:schemeClr val="tx1"/>
                </a:solidFill>
                <a:latin typeface="Times New Roman" panose="02020603050405020304" pitchFamily="18" charset="0"/>
                <a:cs typeface="Times New Roman" panose="02020603050405020304" pitchFamily="18" charset="0"/>
              </a:rPr>
              <a:t>D. 2D, E. 2015/7531, K. 2016/1765, T. 14.4.2016: </a:t>
            </a:r>
            <a:r>
              <a:rPr lang="tr-TR" i="1" dirty="0" smtClean="0">
                <a:solidFill>
                  <a:schemeClr val="tx1"/>
                </a:solidFill>
                <a:latin typeface="Times New Roman" panose="02020603050405020304" pitchFamily="18" charset="0"/>
                <a:cs typeface="Times New Roman" panose="02020603050405020304" pitchFamily="18" charset="0"/>
              </a:rPr>
              <a:t>«T.C</a:t>
            </a:r>
            <a:r>
              <a:rPr lang="tr-TR" i="1" dirty="0">
                <a:solidFill>
                  <a:schemeClr val="tx1"/>
                </a:solidFill>
                <a:latin typeface="Times New Roman" panose="02020603050405020304" pitchFamily="18" charset="0"/>
                <a:cs typeface="Times New Roman" panose="02020603050405020304" pitchFamily="18" charset="0"/>
              </a:rPr>
              <a:t>. Anayasası'nın 2. maddesinde belirtilen Türkiye Cumhuriyeti Devletinin temel niteliklerinden olan "hukuk devleti" ilkesi, vatandaşlarına hukuk güvenliğini sağlayan, idarenin hukuka bağlılığını amaç edinen, buna karşılık kamu gücünün sınırsız, ölçüsüz ve keyfi kullanılmasını önleyen en önemli unsurlardan biridir</a:t>
            </a:r>
            <a:r>
              <a:rPr lang="tr-TR" i="1" dirty="0" smtClean="0">
                <a:solidFill>
                  <a:schemeClr val="tx1"/>
                </a:solidFill>
                <a:latin typeface="Times New Roman" panose="02020603050405020304" pitchFamily="18" charset="0"/>
                <a:cs typeface="Times New Roman" panose="02020603050405020304" pitchFamily="18" charset="0"/>
              </a:rPr>
              <a:t>.»</a:t>
            </a:r>
            <a:endParaRPr lang="tr-TR" i="1" dirty="0">
              <a:solidFill>
                <a:schemeClr val="tx1"/>
              </a:solidFill>
              <a:latin typeface="Times New Roman" panose="02020603050405020304" pitchFamily="18" charset="0"/>
              <a:cs typeface="Times New Roman" panose="02020603050405020304" pitchFamily="18" charset="0"/>
            </a:endParaRPr>
          </a:p>
          <a:p>
            <a:pPr marL="0" indent="0" algn="just">
              <a:lnSpc>
                <a:spcPct val="170000"/>
              </a:lnSpc>
              <a:buNone/>
            </a:pPr>
            <a:r>
              <a:rPr lang="tr-TR" dirty="0">
                <a:solidFill>
                  <a:schemeClr val="tx1"/>
                </a:solidFill>
                <a:latin typeface="Times New Roman" panose="02020603050405020304" pitchFamily="18" charset="0"/>
                <a:cs typeface="Times New Roman" panose="02020603050405020304" pitchFamily="18" charset="0"/>
              </a:rPr>
              <a:t>Konuyla ilgili olarak, anılan idare hukuku kitaplarının hemen hepsinde bilgi mevcuttur. Daha farklı bir yaklaşım örneği için, ekte yer alan makaleye bakmanız önerilir. </a:t>
            </a:r>
          </a:p>
          <a:p>
            <a:pPr marL="0" indent="0" algn="just">
              <a:lnSpc>
                <a:spcPct val="170000"/>
              </a:lnSpc>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12619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304</Words>
  <Application>Microsoft Office PowerPoint</Application>
  <PresentationFormat>Geniş ekran</PresentationFormat>
  <Paragraphs>23</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Calibri</vt:lpstr>
      <vt:lpstr>Calibri Light</vt:lpstr>
      <vt:lpstr>Times New Roman</vt:lpstr>
      <vt:lpstr>Office Teması</vt:lpstr>
      <vt:lpstr> </vt:lpstr>
      <vt:lpstr> </vt:lpstr>
      <vt:lpstr> </vt:lpstr>
      <vt:lpstr> </vt:lpstr>
      <vt:lpstr>Hukuk Devleti - İdare İlişkisi ve Türkiye Uygulaması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Fatma Betül Damar</dc:creator>
  <cp:lastModifiedBy>Fatma Betül Damar</cp:lastModifiedBy>
  <cp:revision>5</cp:revision>
  <dcterms:created xsi:type="dcterms:W3CDTF">2019-09-24T12:47:19Z</dcterms:created>
  <dcterms:modified xsi:type="dcterms:W3CDTF">2019-09-24T14:59:46Z</dcterms:modified>
</cp:coreProperties>
</file>