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0F808-5B5F-4456-9CAE-63DF347FA9F9}" type="datetimeFigureOut">
              <a:rPr lang="tr-TR" smtClean="0"/>
              <a:t>20.05.2020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50804-56F0-4C78-AE5B-C3664AFD3E65}" type="slidenum">
              <a:rPr lang="tr-TR" smtClean="0"/>
              <a:t>‹#›</a:t>
            </a:fld>
            <a:endParaRPr lang="tr-TR"/>
          </a:p>
        </p:txBody>
      </p:sp>
    </p:spTree>
    <p:extLst>
      <p:ext uri="{BB962C8B-B14F-4D97-AF65-F5344CB8AC3E}">
        <p14:creationId xmlns:p14="http://schemas.microsoft.com/office/powerpoint/2010/main" val="106571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F50804-56F0-4C78-AE5B-C3664AFD3E65}" type="slidenum">
              <a:rPr lang="tr-TR" smtClean="0"/>
              <a:t>7</a:t>
            </a:fld>
            <a:endParaRPr lang="tr-TR"/>
          </a:p>
        </p:txBody>
      </p:sp>
    </p:spTree>
    <p:extLst>
      <p:ext uri="{BB962C8B-B14F-4D97-AF65-F5344CB8AC3E}">
        <p14:creationId xmlns:p14="http://schemas.microsoft.com/office/powerpoint/2010/main" val="383817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Adam </a:t>
            </a:r>
            <a:r>
              <a:rPr lang="tr-TR" b="1" dirty="0" err="1"/>
              <a:t>Mickiewicz</a:t>
            </a: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70000" lnSpcReduction="20000"/>
          </a:bodyPr>
          <a:lstStyle/>
          <a:p>
            <a:r>
              <a:rPr lang="tr-TR" dirty="0" err="1" smtClean="0"/>
              <a:t>Pan</a:t>
            </a:r>
            <a:r>
              <a:rPr lang="tr-TR" dirty="0" smtClean="0"/>
              <a:t> </a:t>
            </a:r>
            <a:r>
              <a:rPr lang="tr-TR" dirty="0" err="1" smtClean="0"/>
              <a:t>Tadeusz’un</a:t>
            </a:r>
            <a:r>
              <a:rPr lang="tr-TR" dirty="0" smtClean="0"/>
              <a:t> </a:t>
            </a:r>
            <a:r>
              <a:rPr lang="tr-TR" dirty="0"/>
              <a:t>kahramanları </a:t>
            </a:r>
            <a:r>
              <a:rPr lang="tr-TR" dirty="0" err="1"/>
              <a:t>Tadeusz</a:t>
            </a:r>
            <a:r>
              <a:rPr lang="tr-TR" dirty="0"/>
              <a:t> ile </a:t>
            </a:r>
            <a:r>
              <a:rPr lang="tr-TR" dirty="0" err="1"/>
              <a:t>Zosia’nın</a:t>
            </a:r>
            <a:r>
              <a:rPr lang="tr-TR" dirty="0"/>
              <a:t> evlilikleri, var olan problemleri çözer, eserin sonunda köylülere özgürlükleri de verilerek, herkes için mutlu sona ulaşılmış olur. </a:t>
            </a:r>
          </a:p>
          <a:p>
            <a:r>
              <a:rPr lang="tr-TR" dirty="0"/>
              <a:t>  Yukarıda </a:t>
            </a:r>
            <a:r>
              <a:rPr lang="tr-TR" dirty="0" err="1"/>
              <a:t>Mickiewicz’in</a:t>
            </a:r>
            <a:r>
              <a:rPr lang="tr-TR" dirty="0"/>
              <a:t> bu eseri, sıradan insanlar için yazdığını belirtmiştik, ancak yayımlandığı yıllarda, bu eser, halk tarafından çok büyük bir ilgi görmemişti doğrusu; ne var ki yıllar geçtikçe değeri anlaşıldı ve Polonya edebiyatının başyapıtlarından birisi olarak edebiyat tarihindeki yerine kuruldu.</a:t>
            </a:r>
          </a:p>
          <a:p>
            <a:r>
              <a:rPr lang="tr-TR" dirty="0" err="1"/>
              <a:t>Mickiewicz</a:t>
            </a:r>
            <a:r>
              <a:rPr lang="tr-TR" dirty="0"/>
              <a:t>, 1833 yılında eski bir dostunun kızı olan </a:t>
            </a:r>
            <a:r>
              <a:rPr lang="tr-TR" dirty="0" err="1"/>
              <a:t>Celina</a:t>
            </a:r>
            <a:r>
              <a:rPr lang="tr-TR" dirty="0"/>
              <a:t> </a:t>
            </a:r>
            <a:r>
              <a:rPr lang="tr-TR" dirty="0" err="1"/>
              <a:t>Szymanowska</a:t>
            </a:r>
            <a:r>
              <a:rPr lang="tr-TR" dirty="0"/>
              <a:t> ile evlendi. 1838 yılında çocukları da vardı artık. Bir aile sorumluluğu almış olmak şairi, kalıcı bir iş aramaya yöneltti. Lozan Akademisinde Latince kürsüsünde boş bir kadro bulunduğu haberi üzerine İsviçre’ye gitti. Bu esnada yaşamı sıkıntılarla doluydu. Eşinin akıl hastası olması, büyük şairi çok üzüyordu. İşte “Lozan Lirikleri” (</a:t>
            </a:r>
            <a:r>
              <a:rPr lang="tr-TR" dirty="0" err="1"/>
              <a:t>Liryki</a:t>
            </a:r>
            <a:r>
              <a:rPr lang="tr-TR" dirty="0"/>
              <a:t> </a:t>
            </a:r>
            <a:r>
              <a:rPr lang="tr-TR" dirty="0" err="1"/>
              <a:t>Lozańskie</a:t>
            </a:r>
            <a:r>
              <a:rPr lang="tr-TR" dirty="0"/>
              <a:t>) bu dönemin ürünüdür. 1839-40 yıllarında yazılmışlarsa da, yayınlanışları şairin ölümünden sonra olmuştur.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“Yaşlar dökülüyor” ( </a:t>
            </a:r>
            <a:r>
              <a:rPr lang="tr-TR" dirty="0" err="1"/>
              <a:t>Polały</a:t>
            </a:r>
            <a:r>
              <a:rPr lang="tr-TR" dirty="0"/>
              <a:t> </a:t>
            </a:r>
            <a:r>
              <a:rPr lang="tr-TR" dirty="0" err="1"/>
              <a:t>sie</a:t>
            </a:r>
            <a:r>
              <a:rPr lang="tr-TR" dirty="0"/>
              <a:t> </a:t>
            </a:r>
            <a:r>
              <a:rPr lang="tr-TR" dirty="0" err="1"/>
              <a:t>łzy</a:t>
            </a:r>
            <a:r>
              <a:rPr lang="tr-TR" dirty="0"/>
              <a:t>) adlı bu şiir, şairin  o dönemdeki ruhsal durumunu anlatması bağlamında önemlidir. Bu şiirler Romantik bir şairin şiirlerinden çok, XX. yüzyıl şairlerinin şiirlerini anımsatırlar. Bu dizeler, çok görmüş, geçirmiş ve en sonunda yaşamın anlamını (belki de anlamsızlığını) çözmüş bir insanın ağzından dökülmüşlerdir, çünkü. Ama yine de bu şiirlerde, aşkın bir güç olarak görüldüğü, insanın ve meleklerin varlıklarının Tanrının yaratıcılığına olan inancı oluşturduğu mistik  umutlara da rastlanır.</a:t>
            </a:r>
          </a:p>
          <a:p>
            <a:r>
              <a:rPr lang="tr-TR" dirty="0" err="1"/>
              <a:t>Collége</a:t>
            </a:r>
            <a:r>
              <a:rPr lang="tr-TR" dirty="0"/>
              <a:t> de France, 1840’da Slav Edebiyatları bölümü açtı. </a:t>
            </a:r>
            <a:r>
              <a:rPr lang="tr-TR" dirty="0" err="1"/>
              <a:t>Mickiewicz</a:t>
            </a:r>
            <a:r>
              <a:rPr lang="tr-TR" dirty="0"/>
              <a:t>, buraya ders vermek üzere davet edilmişti.  Burada öylesine başarılıydı ki,  1840-44 yılları arasında verdiği  derslerin notları, “Slav Edebiyatı” (</a:t>
            </a:r>
            <a:r>
              <a:rPr lang="tr-TR" dirty="0" err="1"/>
              <a:t>Literatura</a:t>
            </a:r>
            <a:r>
              <a:rPr lang="tr-TR" dirty="0"/>
              <a:t>  </a:t>
            </a:r>
            <a:r>
              <a:rPr lang="tr-TR" dirty="0" err="1"/>
              <a:t>slówiańska</a:t>
            </a:r>
            <a:r>
              <a:rPr lang="tr-TR" dirty="0"/>
              <a:t>) adı altında dört cilt  halinde toplanmıştır.</a:t>
            </a:r>
          </a:p>
          <a:p>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Ne var ki </a:t>
            </a:r>
            <a:r>
              <a:rPr lang="tr-TR" dirty="0" err="1"/>
              <a:t>Mickiewicz</a:t>
            </a:r>
            <a:r>
              <a:rPr lang="tr-TR" dirty="0"/>
              <a:t>, üst üste yaşadığı sıkıntılar ve vatanından ayrı olarak geçirdiği yıllar yüzünden yaşama sevincini yitirmeye başlamıştı. Bu duygularını ve sıkıntılarını “Lozan Liriklerinde” açıkça ortaya koymuştu zaten. Bu huzursuz ruh hali, büyük ustayı insan ve din üzerine düşünmeye, insanın Tanrı gözündeki yerini sorgulamaya yöneltmişti.  Alman gizemci </a:t>
            </a:r>
            <a:r>
              <a:rPr lang="tr-TR" dirty="0" err="1"/>
              <a:t>Jakob</a:t>
            </a:r>
            <a:r>
              <a:rPr lang="tr-TR" dirty="0"/>
              <a:t> </a:t>
            </a:r>
            <a:r>
              <a:rPr lang="tr-TR" dirty="0" err="1"/>
              <a:t>Böhme</a:t>
            </a:r>
            <a:r>
              <a:rPr lang="tr-TR" dirty="0"/>
              <a:t>, Fransız </a:t>
            </a:r>
            <a:r>
              <a:rPr lang="tr-TR" dirty="0" err="1"/>
              <a:t>teozof</a:t>
            </a:r>
            <a:r>
              <a:rPr lang="tr-TR" dirty="0"/>
              <a:t> Saint-Martin’in etkisi altında, Tanrıyı aşk, huzur ve ulaşılmaz bir güç olarak betimlediği, insanı ise zaman ve sonsuzluk, gökyüzü ve yeryüzü, Tanrı ve şeytan arasında gidip gelen bir ruh olarak tanımladığı, “Düşünceler ve Uyarılar” (</a:t>
            </a:r>
            <a:r>
              <a:rPr lang="tr-TR" dirty="0" err="1"/>
              <a:t>Zdania</a:t>
            </a:r>
            <a:r>
              <a:rPr lang="tr-TR" dirty="0"/>
              <a:t> i </a:t>
            </a:r>
            <a:r>
              <a:rPr lang="tr-TR" dirty="0" err="1"/>
              <a:t>uwagi</a:t>
            </a:r>
            <a:r>
              <a:rPr lang="tr-TR" dirty="0"/>
              <a:t>)  (1838) adlı eserini yazdı. Burada dile getirdiği sorulara, yalnızca bu dizeler arasında, yani teoride değil, bir takım ruhani gruplara katılarak pratikte de yanıt aramaya başlamıştı.</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70000" lnSpcReduction="20000"/>
          </a:bodyPr>
          <a:lstStyle/>
          <a:p>
            <a:r>
              <a:rPr lang="tr-TR" dirty="0"/>
              <a:t>1840 yılının aralık ayında Filozof, gizemci </a:t>
            </a:r>
            <a:r>
              <a:rPr lang="tr-TR" dirty="0" err="1"/>
              <a:t>Andrzej</a:t>
            </a:r>
            <a:r>
              <a:rPr lang="tr-TR" dirty="0"/>
              <a:t> </a:t>
            </a:r>
            <a:r>
              <a:rPr lang="tr-TR" dirty="0" err="1"/>
              <a:t>Towiański</a:t>
            </a:r>
            <a:r>
              <a:rPr lang="tr-TR" dirty="0"/>
              <a:t>, şairin yaşamına işte tam bu dönemde girdi. </a:t>
            </a:r>
            <a:r>
              <a:rPr lang="tr-TR" dirty="0" err="1"/>
              <a:t>Towiański</a:t>
            </a:r>
            <a:r>
              <a:rPr lang="tr-TR" dirty="0"/>
              <a:t>, </a:t>
            </a:r>
            <a:r>
              <a:rPr lang="tr-TR" dirty="0" err="1"/>
              <a:t>Lituanyalı</a:t>
            </a:r>
            <a:r>
              <a:rPr lang="tr-TR" dirty="0"/>
              <a:t> bir asildi, mistik düşünceleri  nedeni ile tepki görmesi yüzünden ülkesini terk ederek Fransa’ya gelmişti. Bu gizemcinin oluşturduğu </a:t>
            </a:r>
            <a:r>
              <a:rPr lang="tr-TR" dirty="0" err="1"/>
              <a:t>Towianizm</a:t>
            </a:r>
            <a:r>
              <a:rPr lang="tr-TR" dirty="0"/>
              <a:t> düşüncesine göre, insan dünyaya acı çekmek için gelmişti. Tanrı, özel misyon yüklediği insanlar (ör. </a:t>
            </a:r>
            <a:r>
              <a:rPr lang="tr-TR" dirty="0" err="1"/>
              <a:t>Napoléon</a:t>
            </a:r>
            <a:r>
              <a:rPr lang="tr-TR" dirty="0"/>
              <a:t>) aracılığı ile yeryüzünde etkinlik gösteriyordu. İsa’nın yeryüzüne indiği gün,  iyiler, kötülerle yaptıkları savaşı kazanacaklardı. Ortak yapılan ayinler, yeni bir mezhep oluşturma çabaları gibi algılandı ve </a:t>
            </a:r>
            <a:r>
              <a:rPr lang="tr-TR" dirty="0" err="1"/>
              <a:t>Towianizm</a:t>
            </a:r>
            <a:r>
              <a:rPr lang="tr-TR" dirty="0"/>
              <a:t> tepki gördü. </a:t>
            </a:r>
            <a:r>
              <a:rPr lang="tr-TR" dirty="0" err="1"/>
              <a:t>Andrzej</a:t>
            </a:r>
            <a:r>
              <a:rPr lang="tr-TR" dirty="0"/>
              <a:t> </a:t>
            </a:r>
            <a:r>
              <a:rPr lang="tr-TR" dirty="0" err="1"/>
              <a:t>Towiański</a:t>
            </a:r>
            <a:r>
              <a:rPr lang="tr-TR" dirty="0"/>
              <a:t> için Rus ajanı bile dendi. Pek çok edebiyat eleştirmeni tarafından da, </a:t>
            </a:r>
            <a:r>
              <a:rPr lang="tr-TR" dirty="0" err="1"/>
              <a:t>Mickiewicz’in</a:t>
            </a:r>
            <a:r>
              <a:rPr lang="tr-TR" dirty="0"/>
              <a:t> esinlerine ve dehasına fren koyduğu düşüncesi ile eleştirildi, </a:t>
            </a:r>
            <a:r>
              <a:rPr lang="tr-TR" dirty="0" err="1"/>
              <a:t>Towiański</a:t>
            </a:r>
            <a:r>
              <a:rPr lang="tr-TR" dirty="0"/>
              <a:t>. (Çünkü </a:t>
            </a:r>
            <a:r>
              <a:rPr lang="tr-TR" dirty="0" err="1"/>
              <a:t>Mickiewicz</a:t>
            </a:r>
            <a:r>
              <a:rPr lang="tr-TR" dirty="0"/>
              <a:t>, </a:t>
            </a:r>
            <a:r>
              <a:rPr lang="tr-TR" dirty="0" err="1"/>
              <a:t>Pan</a:t>
            </a:r>
            <a:r>
              <a:rPr lang="tr-TR" dirty="0"/>
              <a:t> </a:t>
            </a:r>
            <a:r>
              <a:rPr lang="tr-TR" dirty="0" err="1"/>
              <a:t>Tadeusz’tan</a:t>
            </a:r>
            <a:r>
              <a:rPr lang="tr-TR" dirty="0"/>
              <a:t> sonra bir baş yapıt daha verememiştir.) </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a:t>Mickiewicz</a:t>
            </a:r>
            <a:r>
              <a:rPr lang="tr-TR" dirty="0"/>
              <a:t>, </a:t>
            </a:r>
            <a:r>
              <a:rPr lang="tr-TR" dirty="0" err="1"/>
              <a:t>Towianizm’i</a:t>
            </a:r>
            <a:r>
              <a:rPr lang="tr-TR" dirty="0"/>
              <a:t> </a:t>
            </a:r>
            <a:r>
              <a:rPr lang="tr-TR" dirty="0" err="1"/>
              <a:t>College</a:t>
            </a:r>
            <a:r>
              <a:rPr lang="tr-TR" dirty="0"/>
              <a:t> de </a:t>
            </a:r>
            <a:r>
              <a:rPr lang="tr-TR" dirty="0" err="1"/>
              <a:t>France’daki</a:t>
            </a:r>
            <a:r>
              <a:rPr lang="tr-TR" dirty="0"/>
              <a:t> derslerinde hararetle anlatmaya başlayınca, işinden oldu. 1848 yılında bir lejyon kurmak amacıyla İtalya’ya geldi. Ama bu girişimi bazı çevrelerce hoş karşılanmadı. Papanın onayını almak istediyse de, </a:t>
            </a:r>
            <a:r>
              <a:rPr lang="tr-TR" dirty="0" err="1"/>
              <a:t>Towianizm</a:t>
            </a:r>
            <a:r>
              <a:rPr lang="tr-TR" dirty="0"/>
              <a:t> ile olan bağlantıları yüzünden bu arzusunu da gerçekleştiremedi. </a:t>
            </a:r>
            <a:r>
              <a:rPr lang="tr-TR" dirty="0" err="1"/>
              <a:t>Mickiewicz’e</a:t>
            </a:r>
            <a:r>
              <a:rPr lang="tr-TR" dirty="0"/>
              <a:t> yalnızca gençler destek oldular ve geleceğin lejyonunu bir kaç gönüllü ile böylece kurdu. Lejyonun kurallarını belirleyerek “Kurallar Listesi” (</a:t>
            </a:r>
            <a:r>
              <a:rPr lang="tr-TR" dirty="0" err="1"/>
              <a:t>Skład</a:t>
            </a:r>
            <a:r>
              <a:rPr lang="tr-TR" dirty="0"/>
              <a:t> </a:t>
            </a:r>
            <a:r>
              <a:rPr lang="tr-TR" dirty="0" err="1"/>
              <a:t>Zasad</a:t>
            </a:r>
            <a:r>
              <a:rPr lang="tr-TR" dirty="0"/>
              <a:t>) adı altında yayımladı. Din kitabı üslubu ile yazılmış bu kitapta, Polonya’nın ülkelerin ve halkların Mesihi olduğunu belirtiliyor; tüm vatandaşların eşitliği, Polonya’da yaşayan Yahudi ve Slavların diğer vatandaşlarla eşit haklara sahip olmaları, kadınların, kanun karşısında erkeklerle eş tutulmaları, köylülerin </a:t>
            </a:r>
            <a:r>
              <a:rPr lang="tr-TR" dirty="0" err="1"/>
              <a:t>azad</a:t>
            </a:r>
            <a:r>
              <a:rPr lang="tr-TR" dirty="0"/>
              <a:t> edilmeleri isteniyordu. Bu proje o dönemlerde, çağdaşları arasında fazla tutulmadı. Ancak bu girişimin başarısız olması, </a:t>
            </a:r>
            <a:r>
              <a:rPr lang="tr-TR" dirty="0" err="1"/>
              <a:t>Mickiewicz’i</a:t>
            </a:r>
            <a:r>
              <a:rPr lang="tr-TR" dirty="0"/>
              <a:t> politik etkinliklere kapılmaktan alıkoymadı.</a:t>
            </a:r>
          </a:p>
          <a:p>
            <a:r>
              <a:rPr lang="tr-TR" dirty="0"/>
              <a:t>1849 yılında “</a:t>
            </a:r>
            <a:r>
              <a:rPr lang="tr-TR" dirty="0" err="1"/>
              <a:t>Trybuna</a:t>
            </a:r>
            <a:r>
              <a:rPr lang="tr-TR" dirty="0"/>
              <a:t> </a:t>
            </a:r>
            <a:r>
              <a:rPr lang="tr-TR" dirty="0" err="1"/>
              <a:t>Ludów</a:t>
            </a:r>
            <a:r>
              <a:rPr lang="tr-TR" dirty="0"/>
              <a:t>” (</a:t>
            </a:r>
            <a:r>
              <a:rPr lang="tr-TR" dirty="0" err="1"/>
              <a:t>Tribune</a:t>
            </a:r>
            <a:r>
              <a:rPr lang="tr-TR" dirty="0"/>
              <a:t> </a:t>
            </a:r>
            <a:r>
              <a:rPr lang="tr-TR" dirty="0" err="1"/>
              <a:t>des</a:t>
            </a:r>
            <a:r>
              <a:rPr lang="tr-TR" dirty="0"/>
              <a:t> </a:t>
            </a:r>
            <a:r>
              <a:rPr lang="tr-TR" dirty="0" err="1"/>
              <a:t>Peuples</a:t>
            </a:r>
            <a:r>
              <a:rPr lang="tr-TR" dirty="0"/>
              <a:t>) (Halkların Kürsüsü) redaktörü olarak politik çalışmalarına devam etti. Bu dergi,  despotluğa karşı savaşan halkların yayın organı oldu. Ne ki, Fransız hükümetine karşı güttüğü karşıt politikalar ve  yayımladığı radikal makaleler yüzünden kapatıldı. Derginin kapanması demek, </a:t>
            </a:r>
            <a:r>
              <a:rPr lang="tr-TR" dirty="0" err="1"/>
              <a:t>Mickiewicz’in</a:t>
            </a:r>
            <a:r>
              <a:rPr lang="tr-TR" dirty="0"/>
              <a:t> altı çocuğu ve hasta karısı ile yine işsiz olarak ortada kalması anlamına geliyordu.</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1853’de arkadaşlarının yardımı ile Paris’te Arsenal Kütüphanesinde çalışmaya başladı. 1855’in Mart ayında eşi </a:t>
            </a:r>
            <a:r>
              <a:rPr lang="tr-TR" dirty="0" err="1"/>
              <a:t>Celina</a:t>
            </a:r>
            <a:r>
              <a:rPr lang="tr-TR" dirty="0"/>
              <a:t> öldü. </a:t>
            </a:r>
          </a:p>
          <a:p>
            <a:r>
              <a:rPr lang="tr-TR" dirty="0"/>
              <a:t>Çekilen bunca acı, büyük şairdeki </a:t>
            </a:r>
            <a:r>
              <a:rPr lang="tr-TR" dirty="0" err="1"/>
              <a:t>yursever</a:t>
            </a:r>
            <a:r>
              <a:rPr lang="tr-TR" dirty="0"/>
              <a:t> duyguları ve özgürlük adına savaşma arzusunu köreltememişti. Rus-Türk savaşından yararlanarak 1855’in Eylül başında İstanbul’a geldi. Burada, Türk ordusu yanında Ruslara karşı savaşacak Polonya </a:t>
            </a:r>
            <a:r>
              <a:rPr lang="tr-TR" dirty="0" err="1"/>
              <a:t>Lejyonu’nu</a:t>
            </a:r>
            <a:r>
              <a:rPr lang="tr-TR" dirty="0"/>
              <a:t> kurmakla görevliydi. Ancak burada da, tıpkı İtalya’da olduğu gibi, bazı çevrelerce engellenmek istendi.  Resmi kaynaklara göre, 26 Kasım 1855’de İstanbul’da kolera salgını sırasında hastalanarak öldü. Resmi olmayan kaynaklara göre ise,  muhaliflerince zehirlendi. </a:t>
            </a:r>
            <a:r>
              <a:rPr lang="tr-TR" dirty="0" err="1"/>
              <a:t>Naaşı</a:t>
            </a:r>
            <a:r>
              <a:rPr lang="tr-TR" dirty="0"/>
              <a:t>, Paris yakınlarındaki </a:t>
            </a:r>
            <a:r>
              <a:rPr lang="tr-TR" dirty="0" err="1"/>
              <a:t>Montmorency</a:t>
            </a:r>
            <a:r>
              <a:rPr lang="tr-TR" dirty="0"/>
              <a:t> mezarlığına gömüldü, 1890’da da </a:t>
            </a:r>
            <a:r>
              <a:rPr lang="tr-TR" dirty="0" err="1"/>
              <a:t>Krakov</a:t>
            </a:r>
            <a:r>
              <a:rPr lang="tr-TR" dirty="0"/>
              <a:t>- </a:t>
            </a:r>
            <a:r>
              <a:rPr lang="tr-TR" dirty="0" err="1"/>
              <a:t>Wawel’e</a:t>
            </a:r>
            <a:r>
              <a:rPr lang="tr-TR" dirty="0"/>
              <a:t> nakledildi.</a:t>
            </a:r>
          </a:p>
          <a:p>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Büyük şairin ölümü, ülke içindeki vatandaşları ve ülke dışındaki göçmen vatandaşları arasında büyük üzüntü uyandırdı. </a:t>
            </a:r>
            <a:r>
              <a:rPr lang="tr-TR" dirty="0" err="1"/>
              <a:t>Zygmunt</a:t>
            </a:r>
            <a:r>
              <a:rPr lang="tr-TR" dirty="0"/>
              <a:t> </a:t>
            </a:r>
            <a:r>
              <a:rPr lang="tr-TR" dirty="0" err="1"/>
              <a:t>Krasiński’nin</a:t>
            </a:r>
            <a:r>
              <a:rPr lang="tr-TR" dirty="0"/>
              <a:t> A. </a:t>
            </a:r>
            <a:r>
              <a:rPr lang="tr-TR" dirty="0" err="1"/>
              <a:t>Sołtan’a</a:t>
            </a:r>
            <a:r>
              <a:rPr lang="tr-TR" dirty="0"/>
              <a:t> yazdığı bir mektupta “Hepimiz ondan çıktık” (My z </a:t>
            </a:r>
            <a:r>
              <a:rPr lang="tr-TR" dirty="0" err="1"/>
              <a:t>niego</a:t>
            </a:r>
            <a:r>
              <a:rPr lang="tr-TR" dirty="0"/>
              <a:t> </a:t>
            </a:r>
            <a:r>
              <a:rPr lang="tr-TR" dirty="0" err="1"/>
              <a:t>wszyscy</a:t>
            </a:r>
            <a:r>
              <a:rPr lang="tr-TR" dirty="0"/>
              <a:t>) diye belirttiği gibi, büyüklüğü tartışılmayacak çağlar üstü bir şair olan </a:t>
            </a:r>
            <a:r>
              <a:rPr lang="tr-TR" dirty="0" err="1"/>
              <a:t>Mickiewicz’in</a:t>
            </a:r>
            <a:r>
              <a:rPr lang="tr-TR" dirty="0"/>
              <a:t> yaşamındaki çelişkilerin en ilginci,  Avrupa’nın hemen her köşesini gördüğü halde, uğrunda can verdiği ülkesinin başkenti Varşova’yı ve ikinci büyük kenti </a:t>
            </a:r>
            <a:r>
              <a:rPr lang="tr-TR" dirty="0" err="1"/>
              <a:t>Krakov’u</a:t>
            </a:r>
            <a:r>
              <a:rPr lang="tr-TR" dirty="0"/>
              <a:t> hiç görmeden ölmüş olmasıdır.   </a:t>
            </a:r>
          </a:p>
          <a:p>
            <a:r>
              <a:rPr lang="tr-TR" dirty="0" err="1"/>
              <a:t>Towianizm’e</a:t>
            </a:r>
            <a:r>
              <a:rPr lang="tr-TR" dirty="0"/>
              <a:t> olan </a:t>
            </a:r>
            <a:r>
              <a:rPr lang="tr-TR" dirty="0" err="1"/>
              <a:t>inacının</a:t>
            </a:r>
            <a:r>
              <a:rPr lang="tr-TR" dirty="0"/>
              <a:t> </a:t>
            </a:r>
            <a:r>
              <a:rPr lang="tr-TR" dirty="0" err="1"/>
              <a:t>Mickiewicz’in</a:t>
            </a:r>
            <a:r>
              <a:rPr lang="tr-TR" dirty="0"/>
              <a:t> esin perisini öldürdüğü söylenir. Oysa “erken gelen ölümü olmasa, </a:t>
            </a:r>
            <a:r>
              <a:rPr lang="tr-TR" dirty="0" err="1"/>
              <a:t>Mickiewicz’in</a:t>
            </a:r>
            <a:r>
              <a:rPr lang="tr-TR" dirty="0"/>
              <a:t> şiirden, düzyazıya geçiş yaptığına tanık olacaktık. Böylesi bir gelişmeyi Puşkin’de, Hugo’da, </a:t>
            </a:r>
            <a:r>
              <a:rPr lang="tr-TR" dirty="0" err="1"/>
              <a:t>Alfred</a:t>
            </a:r>
            <a:r>
              <a:rPr lang="tr-TR" dirty="0"/>
              <a:t> de </a:t>
            </a:r>
            <a:r>
              <a:rPr lang="tr-TR" dirty="0" err="1"/>
              <a:t>Vigny’de</a:t>
            </a:r>
            <a:r>
              <a:rPr lang="tr-TR" dirty="0"/>
              <a:t> ve hepsinden önce de </a:t>
            </a:r>
            <a:r>
              <a:rPr lang="tr-TR" dirty="0" err="1"/>
              <a:t>W.Scott’da</a:t>
            </a:r>
            <a:r>
              <a:rPr lang="tr-TR"/>
              <a:t> görüyoruz.</a:t>
            </a:r>
            <a:endParaRPr lang="tr-TR" dirty="0"/>
          </a:p>
        </p:txBody>
      </p:sp>
    </p:spTree>
    <p:extLst>
      <p:ext uri="{BB962C8B-B14F-4D97-AF65-F5344CB8AC3E}">
        <p14:creationId xmlns:p14="http://schemas.microsoft.com/office/powerpoint/2010/main" val="3647383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1032</Words>
  <Application>Microsoft Office PowerPoint</Application>
  <PresentationFormat>Ekran Gösterisi (4:3)</PresentationFormat>
  <Paragraphs>18</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Adam Mickiewicz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8</cp:revision>
  <dcterms:created xsi:type="dcterms:W3CDTF">2020-05-20T15:11:46Z</dcterms:created>
  <dcterms:modified xsi:type="dcterms:W3CDTF">2020-05-20T15:48:39Z</dcterms:modified>
</cp:coreProperties>
</file>