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3"/>
  </p:notesMasterIdLst>
  <p:handoutMasterIdLst>
    <p:handoutMasterId r:id="rId14"/>
  </p:handoutMasterIdLst>
  <p:sldIdLst>
    <p:sldId id="676" r:id="rId4"/>
    <p:sldId id="609" r:id="rId5"/>
    <p:sldId id="669" r:id="rId6"/>
    <p:sldId id="670" r:id="rId7"/>
    <p:sldId id="671" r:id="rId8"/>
    <p:sldId id="672" r:id="rId9"/>
    <p:sldId id="673" r:id="rId10"/>
    <p:sldId id="674" r:id="rId11"/>
    <p:sldId id="67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19.02.2020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2/19/2020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2/19/2020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2/19/2020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2/19/2020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2/19/2020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2/19/2020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2/19/2020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2/19/2020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2/19/2020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2/19/2020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2/19/2020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2/19/2020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2/19/2020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2/19/2020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2/19/2020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850011"/>
          </a:xfrm>
          <a:prstGeom prst="rect">
            <a:avLst/>
          </a:prstGeom>
        </p:spPr>
        <p:txBody>
          <a:bodyPr wrap="square">
            <a:spAutoFit/>
          </a:bodyPr>
          <a:lstStyle/>
          <a:p>
            <a:pPr marL="0" lvl="1" algn="ctr">
              <a:spcBef>
                <a:spcPct val="20000"/>
              </a:spcBef>
              <a:buClr>
                <a:schemeClr val="accent1"/>
              </a:buClr>
            </a:pPr>
            <a:r>
              <a:rPr lang="tr-TR" sz="3200" b="1" dirty="0"/>
              <a:t>GGY407</a:t>
            </a:r>
          </a:p>
          <a:p>
            <a:pPr marL="0" lvl="1" algn="ctr">
              <a:spcBef>
                <a:spcPct val="20000"/>
              </a:spcBef>
              <a:buClr>
                <a:schemeClr val="accent1"/>
              </a:buClr>
            </a:pPr>
            <a:endParaRPr lang="tr-TR" sz="3200" b="1" dirty="0"/>
          </a:p>
          <a:p>
            <a:pPr marL="0" lvl="1" algn="ctr">
              <a:spcBef>
                <a:spcPct val="20000"/>
              </a:spcBef>
              <a:buClr>
                <a:schemeClr val="accent1"/>
              </a:buClr>
            </a:pPr>
            <a:r>
              <a:rPr lang="tr-TR" sz="3200" b="1" dirty="0"/>
              <a:t>Değerleme ve Finansal Raporlama Standartları ve Meslek Etiği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Prof. Dr. Harun </a:t>
            </a:r>
            <a:r>
              <a:rPr lang="tr-TR" sz="1600" b="1" dirty="0" err="1" smtClean="0">
                <a:latin typeface="Arial" panose="020B0604020202020204" pitchFamily="34" charset="0"/>
                <a:ea typeface="Times New Roman" panose="02020603050405020304" pitchFamily="18" charset="0"/>
                <a:cs typeface="Arial" panose="020B0604020202020204" pitchFamily="34" charset="0"/>
              </a:rPr>
              <a:t>TANRIVERMİŞ&amp;Doç</a:t>
            </a:r>
            <a:r>
              <a:rPr lang="tr-TR" sz="1600" b="1" dirty="0" smtClean="0">
                <a:latin typeface="Arial" panose="020B0604020202020204" pitchFamily="34" charset="0"/>
                <a:ea typeface="Times New Roman" panose="02020603050405020304" pitchFamily="18" charset="0"/>
                <a:cs typeface="Arial" panose="020B0604020202020204" pitchFamily="34" charset="0"/>
              </a:rPr>
              <a:t>. Dr</a:t>
            </a:r>
            <a:r>
              <a:rPr lang="tr-TR" sz="1600" b="1" dirty="0">
                <a:latin typeface="Arial" panose="020B0604020202020204" pitchFamily="34" charset="0"/>
                <a:ea typeface="Times New Roman" panose="02020603050405020304" pitchFamily="18" charset="0"/>
                <a:cs typeface="Arial" panose="020B0604020202020204" pitchFamily="34" charset="0"/>
              </a:rPr>
              <a:t>. </a:t>
            </a:r>
            <a:r>
              <a:rPr lang="tr-TR" sz="1600" b="1" dirty="0" smtClean="0">
                <a:latin typeface="Arial" panose="020B0604020202020204" pitchFamily="34" charset="0"/>
                <a:ea typeface="Times New Roman" panose="02020603050405020304" pitchFamily="18" charset="0"/>
                <a:cs typeface="Arial" panose="020B0604020202020204" pitchFamily="34" charset="0"/>
              </a:rPr>
              <a:t>Erol DEMİR</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347525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spcBef>
                <a:spcPts val="300"/>
              </a:spcBef>
              <a:buClr>
                <a:srgbClr val="160093"/>
              </a:buClr>
              <a:buFont typeface="Courier New" panose="02070309020205020404" pitchFamily="49" charset="0"/>
              <a:buChar char="o"/>
              <a:defRPr/>
            </a:pPr>
            <a:r>
              <a:rPr lang="tr-TR" sz="2000" dirty="0" smtClean="0">
                <a:latin typeface="Arial" panose="020B0604020202020204" pitchFamily="34" charset="0"/>
                <a:cs typeface="Arial" panose="020B0604020202020204" pitchFamily="34" charset="0"/>
              </a:rPr>
              <a:t> </a:t>
            </a:r>
            <a:r>
              <a:rPr lang="tr-TR" b="1" dirty="0"/>
              <a:t>Uluslararası Standartlar</a:t>
            </a:r>
          </a:p>
          <a:p>
            <a:pPr algn="just">
              <a:spcBef>
                <a:spcPts val="300"/>
              </a:spcBef>
              <a:buClr>
                <a:srgbClr val="160093"/>
              </a:buClr>
              <a:buFont typeface="Courier New" panose="02070309020205020404" pitchFamily="49" charset="0"/>
              <a:buChar char="o"/>
              <a:defRPr/>
            </a:pPr>
            <a:r>
              <a:rPr lang="tr-TR" dirty="0"/>
              <a:t>RICS, uluslararası standartların geliştirilmesinde ön plandadır. RICS Değerleme - Profesyonel Standartlara ek olarak, diğer uluslararası standartlar da geliştirilmektedir. </a:t>
            </a:r>
          </a:p>
          <a:p>
            <a:pPr algn="just">
              <a:spcBef>
                <a:spcPts val="300"/>
              </a:spcBef>
              <a:buClr>
                <a:srgbClr val="160093"/>
              </a:buClr>
              <a:buFont typeface="Courier New" panose="02070309020205020404" pitchFamily="49" charset="0"/>
              <a:buChar char="o"/>
              <a:defRPr/>
            </a:pPr>
            <a:r>
              <a:rPr lang="tr-TR" dirty="0"/>
              <a:t>Dünyada çapında kuruluşlarla birlikte çalışarak, standartları yükseltmek ve şeffaflığı artırmak için kamu yararına hareket etmektedir. </a:t>
            </a:r>
          </a:p>
          <a:p>
            <a:pPr algn="just">
              <a:spcBef>
                <a:spcPts val="300"/>
              </a:spcBef>
              <a:buClr>
                <a:srgbClr val="160093"/>
              </a:buClr>
              <a:buFont typeface="Courier New" panose="02070309020205020404" pitchFamily="49" charset="0"/>
              <a:buChar char="o"/>
              <a:defRPr/>
            </a:pPr>
            <a:r>
              <a:rPr lang="tr-TR" dirty="0"/>
              <a:t>Uluslararası Gayrimenkul Ölçüm Standartları (IPMS - ipmsc.org), Uluslararası İnşaat Ölçüm Standartları (ICMS), Uluslararası Arazi Ölçüm Standartları (ILMS) , Uluslararası Etik Standartları (IES) ve diğerleri yayımlanacak ve RICS üyeleri için zorunlu olacaktır. </a:t>
            </a: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 </a:t>
            </a:r>
            <a:r>
              <a:rPr lang="tr-TR" spc="-50" dirty="0">
                <a:solidFill>
                  <a:srgbClr val="000000"/>
                </a:solidFill>
                <a:ea typeface="Trebuchet MS" panose="020B0603020202020204" pitchFamily="34" charset="0"/>
                <a:cs typeface="Trebuchet MS" panose="020B0603020202020204" pitchFamily="34" charset="0"/>
              </a:rPr>
              <a:t>«Real </a:t>
            </a:r>
            <a:r>
              <a:rPr lang="tr-TR" spc="-50" dirty="0" err="1">
                <a:solidFill>
                  <a:srgbClr val="000000"/>
                </a:solidFill>
                <a:ea typeface="Trebuchet MS" panose="020B0603020202020204" pitchFamily="34" charset="0"/>
                <a:cs typeface="Trebuchet MS" panose="020B0603020202020204" pitchFamily="34" charset="0"/>
              </a:rPr>
              <a:t>Estate</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Agency</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and</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Brokerage</a:t>
            </a:r>
            <a:r>
              <a:rPr lang="tr-TR" spc="-50" dirty="0">
                <a:solidFill>
                  <a:srgbClr val="000000"/>
                </a:solidFill>
                <a:ea typeface="Trebuchet MS" panose="020B0603020202020204" pitchFamily="34" charset="0"/>
                <a:cs typeface="Trebuchet MS" panose="020B0603020202020204" pitchFamily="34" charset="0"/>
              </a:rPr>
              <a:t>»</a:t>
            </a:r>
          </a:p>
          <a:p>
            <a:pPr algn="just">
              <a:lnSpc>
                <a:spcPct val="150000"/>
              </a:lnSpc>
              <a:spcBef>
                <a:spcPts val="600"/>
              </a:spcBef>
              <a:spcAft>
                <a:spcPts val="600"/>
              </a:spcAft>
            </a:pPr>
            <a:r>
              <a:rPr lang="tr-TR" spc="-50" dirty="0">
                <a:solidFill>
                  <a:srgbClr val="000000"/>
                </a:solidFill>
                <a:ea typeface="Trebuchet MS" panose="020B0603020202020204" pitchFamily="34" charset="0"/>
                <a:cs typeface="Trebuchet MS" panose="020B0603020202020204" pitchFamily="34" charset="0"/>
              </a:rPr>
              <a:t>3. baskı – Ağustos 2016</a:t>
            </a:r>
          </a:p>
          <a:p>
            <a:pPr marL="342900" indent="-342900" algn="just">
              <a:lnSpc>
                <a:spcPct val="150000"/>
              </a:lnSpc>
              <a:spcBef>
                <a:spcPts val="600"/>
              </a:spcBef>
              <a:spcAft>
                <a:spcPts val="600"/>
              </a:spcAft>
              <a:buFont typeface="Wingdings" panose="020B0604020202020204" pitchFamily="2" charset="2"/>
              <a:buChar char="§"/>
            </a:pPr>
            <a:r>
              <a:rPr lang="tr-TR" spc="-50" dirty="0">
                <a:solidFill>
                  <a:srgbClr val="000000"/>
                </a:solidFill>
                <a:ea typeface="Trebuchet MS" panose="020B0603020202020204" pitchFamily="34" charset="0"/>
                <a:cs typeface="Trebuchet MS" panose="020B0603020202020204" pitchFamily="34" charset="0"/>
              </a:rPr>
              <a:t>Bu profesyonel beyanname, hangi mülkiyeti elinde tuttuysanız veya işgal ediyorsanız, taşınmazların satışı, kiraya verilmesi, kiralanması ve yönetimi ile ilgili tüm RICS üyeleri için geçerlidir.</a:t>
            </a:r>
          </a:p>
          <a:p>
            <a:pPr marL="342900" indent="-342900" algn="just">
              <a:lnSpc>
                <a:spcPct val="150000"/>
              </a:lnSpc>
              <a:spcBef>
                <a:spcPts val="600"/>
              </a:spcBef>
              <a:spcAft>
                <a:spcPts val="600"/>
              </a:spcAft>
              <a:buFont typeface="Wingdings" panose="020B0604020202020204" pitchFamily="2" charset="2"/>
              <a:buChar char="§"/>
            </a:pPr>
            <a:r>
              <a:rPr lang="tr-TR" spc="-50" dirty="0">
                <a:solidFill>
                  <a:srgbClr val="000000"/>
                </a:solidFill>
                <a:ea typeface="Trebuchet MS" panose="020B0603020202020204" pitchFamily="34" charset="0"/>
                <a:cs typeface="Trebuchet MS" panose="020B0603020202020204" pitchFamily="34" charset="0"/>
              </a:rPr>
              <a:t>Hangi ülkede olursa olsun, emlakçıların üstlendiği tüm faaliyetlerin temelini oluşturan adalet ve şeffaflık kültürünü şekillendiren ilkeleri ana hatlarıyla belirtir.</a:t>
            </a: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95145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50000"/>
              </a:lnSpc>
              <a:spcBef>
                <a:spcPts val="600"/>
              </a:spcBef>
            </a:pPr>
            <a:r>
              <a:rPr lang="tr-TR" sz="2000" dirty="0" smtClean="0">
                <a:latin typeface="Arial" panose="020B0604020202020204" pitchFamily="34" charset="0"/>
                <a:cs typeface="Arial" panose="020B0604020202020204" pitchFamily="34" charset="0"/>
              </a:rPr>
              <a:t> </a:t>
            </a:r>
            <a:r>
              <a:rPr lang="tr-TR" b="1" spc="-50" dirty="0">
                <a:solidFill>
                  <a:srgbClr val="000000"/>
                </a:solidFill>
                <a:ea typeface="Trebuchet MS" panose="020B0603020202020204" pitchFamily="34" charset="0"/>
                <a:cs typeface="Trebuchet MS" panose="020B0603020202020204" pitchFamily="34" charset="0"/>
              </a:rPr>
              <a:t>«Real </a:t>
            </a:r>
            <a:r>
              <a:rPr lang="tr-TR" b="1" spc="-50" dirty="0" err="1">
                <a:solidFill>
                  <a:srgbClr val="000000"/>
                </a:solidFill>
                <a:ea typeface="Trebuchet MS" panose="020B0603020202020204" pitchFamily="34" charset="0"/>
                <a:cs typeface="Trebuchet MS" panose="020B0603020202020204" pitchFamily="34" charset="0"/>
              </a:rPr>
              <a:t>Estate</a:t>
            </a:r>
            <a:r>
              <a:rPr lang="tr-TR" b="1" spc="-50" dirty="0">
                <a:solidFill>
                  <a:srgbClr val="000000"/>
                </a:solidFill>
                <a:ea typeface="Trebuchet MS" panose="020B0603020202020204" pitchFamily="34" charset="0"/>
                <a:cs typeface="Trebuchet MS" panose="020B0603020202020204" pitchFamily="34" charset="0"/>
              </a:rPr>
              <a:t> </a:t>
            </a:r>
            <a:r>
              <a:rPr lang="tr-TR" b="1" spc="-50" dirty="0" err="1">
                <a:solidFill>
                  <a:srgbClr val="000000"/>
                </a:solidFill>
                <a:ea typeface="Trebuchet MS" panose="020B0603020202020204" pitchFamily="34" charset="0"/>
                <a:cs typeface="Trebuchet MS" panose="020B0603020202020204" pitchFamily="34" charset="0"/>
              </a:rPr>
              <a:t>Agency</a:t>
            </a:r>
            <a:r>
              <a:rPr lang="tr-TR" b="1" spc="-50" dirty="0">
                <a:solidFill>
                  <a:srgbClr val="000000"/>
                </a:solidFill>
                <a:ea typeface="Trebuchet MS" panose="020B0603020202020204" pitchFamily="34" charset="0"/>
                <a:cs typeface="Trebuchet MS" panose="020B0603020202020204" pitchFamily="34" charset="0"/>
              </a:rPr>
              <a:t> </a:t>
            </a:r>
            <a:r>
              <a:rPr lang="tr-TR" b="1" spc="-50" dirty="0" err="1">
                <a:solidFill>
                  <a:srgbClr val="000000"/>
                </a:solidFill>
                <a:ea typeface="Trebuchet MS" panose="020B0603020202020204" pitchFamily="34" charset="0"/>
                <a:cs typeface="Trebuchet MS" panose="020B0603020202020204" pitchFamily="34" charset="0"/>
              </a:rPr>
              <a:t>and</a:t>
            </a:r>
            <a:r>
              <a:rPr lang="tr-TR" b="1" spc="-50" dirty="0">
                <a:solidFill>
                  <a:srgbClr val="000000"/>
                </a:solidFill>
                <a:ea typeface="Trebuchet MS" panose="020B0603020202020204" pitchFamily="34" charset="0"/>
                <a:cs typeface="Trebuchet MS" panose="020B0603020202020204" pitchFamily="34" charset="0"/>
              </a:rPr>
              <a:t> </a:t>
            </a:r>
            <a:r>
              <a:rPr lang="tr-TR" b="1" spc="-50" dirty="0" err="1">
                <a:solidFill>
                  <a:srgbClr val="000000"/>
                </a:solidFill>
                <a:ea typeface="Trebuchet MS" panose="020B0603020202020204" pitchFamily="34" charset="0"/>
                <a:cs typeface="Trebuchet MS" panose="020B0603020202020204" pitchFamily="34" charset="0"/>
              </a:rPr>
              <a:t>Brokerage</a:t>
            </a:r>
            <a:r>
              <a:rPr lang="tr-TR" b="1" spc="-50" dirty="0">
                <a:solidFill>
                  <a:srgbClr val="000000"/>
                </a:solidFill>
                <a:ea typeface="Trebuchet MS" panose="020B0603020202020204" pitchFamily="34" charset="0"/>
                <a:cs typeface="Trebuchet MS" panose="020B0603020202020204" pitchFamily="34" charset="0"/>
              </a:rPr>
              <a:t>»</a:t>
            </a:r>
          </a:p>
          <a:p>
            <a:pPr algn="just">
              <a:lnSpc>
                <a:spcPct val="150000"/>
              </a:lnSpc>
              <a:spcBef>
                <a:spcPts val="600"/>
              </a:spcBef>
            </a:pPr>
            <a:r>
              <a:rPr lang="tr-TR" b="1" spc="-50" dirty="0">
                <a:solidFill>
                  <a:srgbClr val="000000"/>
                </a:solidFill>
                <a:ea typeface="Trebuchet MS" panose="020B0603020202020204" pitchFamily="34" charset="0"/>
                <a:cs typeface="Trebuchet MS" panose="020B0603020202020204" pitchFamily="34" charset="0"/>
              </a:rPr>
              <a:t>3. baskı – Ağustos 2016</a:t>
            </a:r>
          </a:p>
          <a:p>
            <a:pPr algn="just"/>
            <a:r>
              <a:rPr lang="tr-TR" spc="-50" dirty="0" smtClean="0">
                <a:solidFill>
                  <a:srgbClr val="000000"/>
                </a:solidFill>
                <a:ea typeface="Trebuchet MS" panose="020B0603020202020204" pitchFamily="34" charset="0"/>
                <a:cs typeface="Trebuchet MS" panose="020B0603020202020204" pitchFamily="34" charset="0"/>
              </a:rPr>
              <a:t>İçerdiği </a:t>
            </a:r>
            <a:r>
              <a:rPr lang="tr-TR" spc="-50" dirty="0">
                <a:solidFill>
                  <a:srgbClr val="000000"/>
                </a:solidFill>
                <a:ea typeface="Trebuchet MS" panose="020B0603020202020204" pitchFamily="34" charset="0"/>
                <a:cs typeface="Trebuchet MS" panose="020B0603020202020204" pitchFamily="34" charset="0"/>
              </a:rPr>
              <a:t>konular: </a:t>
            </a:r>
          </a:p>
          <a:p>
            <a:pPr algn="just"/>
            <a:r>
              <a:rPr lang="tr-TR" spc="-50" dirty="0">
                <a:solidFill>
                  <a:srgbClr val="000000"/>
                </a:solidFill>
                <a:ea typeface="Trebuchet MS" panose="020B0603020202020204" pitchFamily="34" charset="0"/>
                <a:cs typeface="Trebuchet MS" panose="020B0603020202020204" pitchFamily="34" charset="0"/>
              </a:rPr>
              <a:t>Etik</a:t>
            </a:r>
          </a:p>
          <a:p>
            <a:pPr algn="just"/>
            <a:r>
              <a:rPr lang="tr-TR" spc="-50" dirty="0">
                <a:solidFill>
                  <a:srgbClr val="000000"/>
                </a:solidFill>
                <a:ea typeface="Trebuchet MS" panose="020B0603020202020204" pitchFamily="34" charset="0"/>
                <a:cs typeface="Trebuchet MS" panose="020B0603020202020204" pitchFamily="34" charset="0"/>
              </a:rPr>
              <a:t>Güvenlik Talimatları</a:t>
            </a:r>
          </a:p>
          <a:p>
            <a:pPr algn="just"/>
            <a:r>
              <a:rPr lang="tr-TR" spc="-50" dirty="0">
                <a:solidFill>
                  <a:srgbClr val="000000"/>
                </a:solidFill>
                <a:ea typeface="Trebuchet MS" panose="020B0603020202020204" pitchFamily="34" charset="0"/>
                <a:cs typeface="Trebuchet MS" panose="020B0603020202020204" pitchFamily="34" charset="0"/>
              </a:rPr>
              <a:t>Satıcı: Mülkün pazarlanması</a:t>
            </a:r>
          </a:p>
          <a:p>
            <a:pPr algn="just"/>
            <a:r>
              <a:rPr lang="tr-TR" spc="-50" dirty="0">
                <a:solidFill>
                  <a:srgbClr val="000000"/>
                </a:solidFill>
                <a:ea typeface="Trebuchet MS" panose="020B0603020202020204" pitchFamily="34" charset="0"/>
                <a:cs typeface="Trebuchet MS" panose="020B0603020202020204" pitchFamily="34" charset="0"/>
              </a:rPr>
              <a:t>Satıcı: Satış veya kiralamada anlaşma</a:t>
            </a:r>
          </a:p>
          <a:p>
            <a:pPr algn="just"/>
            <a:r>
              <a:rPr lang="tr-TR" spc="-50" dirty="0">
                <a:solidFill>
                  <a:srgbClr val="000000"/>
                </a:solidFill>
                <a:ea typeface="Trebuchet MS" panose="020B0603020202020204" pitchFamily="34" charset="0"/>
                <a:cs typeface="Trebuchet MS" panose="020B0603020202020204" pitchFamily="34" charset="0"/>
              </a:rPr>
              <a:t>Alıcı</a:t>
            </a:r>
          </a:p>
          <a:p>
            <a:pPr algn="just"/>
            <a:r>
              <a:rPr lang="tr-TR" spc="-50" dirty="0">
                <a:solidFill>
                  <a:srgbClr val="000000"/>
                </a:solidFill>
                <a:ea typeface="Trebuchet MS" panose="020B0603020202020204" pitchFamily="34" charset="0"/>
                <a:cs typeface="Trebuchet MS" panose="020B0603020202020204" pitchFamily="34" charset="0"/>
              </a:rPr>
              <a:t>Talimatı sonlandırma</a:t>
            </a:r>
          </a:p>
          <a:p>
            <a:pPr algn="just"/>
            <a:r>
              <a:rPr lang="tr-TR" spc="-50" dirty="0">
                <a:solidFill>
                  <a:srgbClr val="000000"/>
                </a:solidFill>
                <a:ea typeface="Trebuchet MS" panose="020B0603020202020204" pitchFamily="34" charset="0"/>
                <a:cs typeface="Trebuchet MS" panose="020B0603020202020204" pitchFamily="34" charset="0"/>
              </a:rPr>
              <a:t>Emniyet ve güvenlik</a:t>
            </a:r>
          </a:p>
          <a:p>
            <a:pPr algn="just"/>
            <a:r>
              <a:rPr lang="tr-TR" spc="-50" dirty="0">
                <a:solidFill>
                  <a:srgbClr val="000000"/>
                </a:solidFill>
                <a:ea typeface="Trebuchet MS" panose="020B0603020202020204" pitchFamily="34" charset="0"/>
                <a:cs typeface="Trebuchet MS" panose="020B0603020202020204" pitchFamily="34" charset="0"/>
              </a:rPr>
              <a:t>Ajans yönetimi</a:t>
            </a: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stretch>
            <a:fillRect/>
          </a:stretch>
        </p:blipFill>
        <p:spPr>
          <a:xfrm>
            <a:off x="5083398" y="1316184"/>
            <a:ext cx="3163662" cy="4373298"/>
          </a:xfrm>
          <a:prstGeom prst="rect">
            <a:avLst/>
          </a:prstGeom>
          <a:ln>
            <a:solidFill>
              <a:schemeClr val="tx2">
                <a:lumMod val="75000"/>
                <a:lumOff val="25000"/>
              </a:schemeClr>
            </a:solidFill>
          </a:ln>
        </p:spPr>
      </p:pic>
    </p:spTree>
    <p:extLst>
      <p:ext uri="{BB962C8B-B14F-4D97-AF65-F5344CB8AC3E}">
        <p14:creationId xmlns:p14="http://schemas.microsoft.com/office/powerpoint/2010/main" val="71124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50000"/>
              </a:lnSpc>
              <a:spcBef>
                <a:spcPts val="600"/>
              </a:spcBef>
            </a:pPr>
            <a:r>
              <a:rPr lang="tr-TR" sz="2000" dirty="0" smtClean="0">
                <a:latin typeface="Arial" panose="020B0604020202020204" pitchFamily="34" charset="0"/>
                <a:cs typeface="Arial" panose="020B0604020202020204" pitchFamily="34" charset="0"/>
              </a:rPr>
              <a:t> </a:t>
            </a:r>
            <a:r>
              <a:rPr lang="tr-TR" b="1" spc="-50" dirty="0">
                <a:solidFill>
                  <a:srgbClr val="000000"/>
                </a:solidFill>
                <a:ea typeface="Trebuchet MS" panose="020B0603020202020204" pitchFamily="34" charset="0"/>
                <a:cs typeface="Trebuchet MS" panose="020B0603020202020204" pitchFamily="34" charset="0"/>
              </a:rPr>
              <a:t>«Real </a:t>
            </a:r>
            <a:r>
              <a:rPr lang="tr-TR" b="1" spc="-50" dirty="0" err="1">
                <a:solidFill>
                  <a:srgbClr val="000000"/>
                </a:solidFill>
                <a:ea typeface="Trebuchet MS" panose="020B0603020202020204" pitchFamily="34" charset="0"/>
                <a:cs typeface="Trebuchet MS" panose="020B0603020202020204" pitchFamily="34" charset="0"/>
              </a:rPr>
              <a:t>Estate</a:t>
            </a:r>
            <a:r>
              <a:rPr lang="tr-TR" b="1" spc="-50" dirty="0">
                <a:solidFill>
                  <a:srgbClr val="000000"/>
                </a:solidFill>
                <a:ea typeface="Trebuchet MS" panose="020B0603020202020204" pitchFamily="34" charset="0"/>
                <a:cs typeface="Trebuchet MS" panose="020B0603020202020204" pitchFamily="34" charset="0"/>
              </a:rPr>
              <a:t> </a:t>
            </a:r>
            <a:r>
              <a:rPr lang="tr-TR" b="1" spc="-50" dirty="0" err="1">
                <a:solidFill>
                  <a:srgbClr val="000000"/>
                </a:solidFill>
                <a:ea typeface="Trebuchet MS" panose="020B0603020202020204" pitchFamily="34" charset="0"/>
                <a:cs typeface="Trebuchet MS" panose="020B0603020202020204" pitchFamily="34" charset="0"/>
              </a:rPr>
              <a:t>Agency</a:t>
            </a:r>
            <a:r>
              <a:rPr lang="tr-TR" b="1" spc="-50" dirty="0">
                <a:solidFill>
                  <a:srgbClr val="000000"/>
                </a:solidFill>
                <a:ea typeface="Trebuchet MS" panose="020B0603020202020204" pitchFamily="34" charset="0"/>
                <a:cs typeface="Trebuchet MS" panose="020B0603020202020204" pitchFamily="34" charset="0"/>
              </a:rPr>
              <a:t> </a:t>
            </a:r>
            <a:r>
              <a:rPr lang="tr-TR" b="1" spc="-50" dirty="0" err="1">
                <a:solidFill>
                  <a:srgbClr val="000000"/>
                </a:solidFill>
                <a:ea typeface="Trebuchet MS" panose="020B0603020202020204" pitchFamily="34" charset="0"/>
                <a:cs typeface="Trebuchet MS" panose="020B0603020202020204" pitchFamily="34" charset="0"/>
              </a:rPr>
              <a:t>and</a:t>
            </a:r>
            <a:r>
              <a:rPr lang="tr-TR" b="1" spc="-50" dirty="0">
                <a:solidFill>
                  <a:srgbClr val="000000"/>
                </a:solidFill>
                <a:ea typeface="Trebuchet MS" panose="020B0603020202020204" pitchFamily="34" charset="0"/>
                <a:cs typeface="Trebuchet MS" panose="020B0603020202020204" pitchFamily="34" charset="0"/>
              </a:rPr>
              <a:t> </a:t>
            </a:r>
            <a:r>
              <a:rPr lang="tr-TR" b="1" spc="-50" dirty="0" err="1">
                <a:solidFill>
                  <a:srgbClr val="000000"/>
                </a:solidFill>
                <a:ea typeface="Trebuchet MS" panose="020B0603020202020204" pitchFamily="34" charset="0"/>
                <a:cs typeface="Trebuchet MS" panose="020B0603020202020204" pitchFamily="34" charset="0"/>
              </a:rPr>
              <a:t>Brokerage</a:t>
            </a:r>
            <a:r>
              <a:rPr lang="tr-TR" b="1" spc="-50" dirty="0">
                <a:solidFill>
                  <a:srgbClr val="000000"/>
                </a:solidFill>
                <a:ea typeface="Trebuchet MS" panose="020B0603020202020204" pitchFamily="34" charset="0"/>
                <a:cs typeface="Trebuchet MS" panose="020B0603020202020204" pitchFamily="34" charset="0"/>
              </a:rPr>
              <a:t>»</a:t>
            </a:r>
          </a:p>
          <a:p>
            <a:pPr algn="just">
              <a:lnSpc>
                <a:spcPct val="150000"/>
              </a:lnSpc>
              <a:spcBef>
                <a:spcPts val="600"/>
              </a:spcBef>
            </a:pPr>
            <a:r>
              <a:rPr lang="tr-TR" b="1" spc="-50" dirty="0">
                <a:solidFill>
                  <a:srgbClr val="000000"/>
                </a:solidFill>
                <a:ea typeface="Trebuchet MS" panose="020B0603020202020204" pitchFamily="34" charset="0"/>
                <a:cs typeface="Trebuchet MS" panose="020B0603020202020204" pitchFamily="34" charset="0"/>
              </a:rPr>
              <a:t>3. baskı – Ağustos 2016</a:t>
            </a:r>
          </a:p>
          <a:p>
            <a:pPr algn="just"/>
            <a:endParaRPr lang="tr-TR" spc="-50" dirty="0">
              <a:solidFill>
                <a:srgbClr val="000000"/>
              </a:solidFill>
              <a:ea typeface="Trebuchet MS" panose="020B0603020202020204" pitchFamily="34" charset="0"/>
              <a:cs typeface="Trebuchet MS" panose="020B0603020202020204" pitchFamily="34" charset="0"/>
            </a:endParaRPr>
          </a:p>
          <a:p>
            <a:pPr marL="457200" indent="-457200" algn="just">
              <a:buFont typeface="Wingdings" panose="020B0604020202020204" pitchFamily="2" charset="2"/>
              <a:buChar char="§"/>
            </a:pPr>
            <a:r>
              <a:rPr lang="tr-TR" spc="-50" dirty="0">
                <a:solidFill>
                  <a:srgbClr val="000000"/>
                </a:solidFill>
                <a:ea typeface="Trebuchet MS" panose="020B0603020202020204" pitchFamily="34" charset="0"/>
                <a:cs typeface="Trebuchet MS" panose="020B0603020202020204" pitchFamily="34" charset="0"/>
              </a:rPr>
              <a:t>Broker: Gayrimenkul alan ve alan taraflar arasında aracı olarak hareket eden kişi. Birçok yetki alanında bu lisanslı bir faaliyettir.</a:t>
            </a:r>
          </a:p>
          <a:p>
            <a:pPr marL="457200" indent="-457200" algn="just">
              <a:buFont typeface="Wingdings" panose="020B0604020202020204" pitchFamily="2" charset="2"/>
              <a:buChar char="§"/>
            </a:pPr>
            <a:r>
              <a:rPr lang="tr-TR" spc="-50" dirty="0">
                <a:solidFill>
                  <a:srgbClr val="000000"/>
                </a:solidFill>
                <a:ea typeface="Trebuchet MS" panose="020B0603020202020204" pitchFamily="34" charset="0"/>
                <a:cs typeface="Trebuchet MS" panose="020B0603020202020204" pitchFamily="34" charset="0"/>
              </a:rPr>
              <a:t>Alıcılar: Gayrimenkulden kazanç elde etmek isteyen herkes. Buna kira arayan kiracılar da dahildir.</a:t>
            </a:r>
          </a:p>
          <a:p>
            <a:pPr marL="457200" indent="-457200" algn="just">
              <a:buFont typeface="Wingdings" panose="020B0604020202020204" pitchFamily="2" charset="2"/>
              <a:buChar char="§"/>
            </a:pPr>
            <a:r>
              <a:rPr lang="tr-TR" spc="-50" dirty="0">
                <a:solidFill>
                  <a:srgbClr val="000000"/>
                </a:solidFill>
                <a:ea typeface="Trebuchet MS" panose="020B0603020202020204" pitchFamily="34" charset="0"/>
                <a:cs typeface="Trebuchet MS" panose="020B0603020202020204" pitchFamily="34" charset="0"/>
              </a:rPr>
              <a:t>Müşteri: Bir emlakçıya emlak alım satımı konusunda kendi adına hareket etmesini söyleyen herhangi biri.</a:t>
            </a:r>
          </a:p>
          <a:p>
            <a:pPr marL="457200" indent="-457200" algn="just">
              <a:buFont typeface="Wingdings" panose="020B0604020202020204" pitchFamily="2" charset="2"/>
              <a:buChar char="§"/>
            </a:pPr>
            <a:r>
              <a:rPr lang="tr-TR" spc="-50" dirty="0">
                <a:solidFill>
                  <a:srgbClr val="000000"/>
                </a:solidFill>
                <a:ea typeface="Trebuchet MS" panose="020B0603020202020204" pitchFamily="34" charset="0"/>
                <a:cs typeface="Trebuchet MS" panose="020B0603020202020204" pitchFamily="34" charset="0"/>
              </a:rPr>
              <a:t>Acentelik hizmeti veren şirketler: emlak ajansı veya aracılık yapan şirketler</a:t>
            </a:r>
          </a:p>
          <a:p>
            <a:pPr marL="457200" indent="-457200" algn="just">
              <a:buFont typeface="Wingdings" panose="020B0604020202020204" pitchFamily="2" charset="2"/>
              <a:buChar char="§"/>
            </a:pPr>
            <a:endParaRPr lang="tr-TR" spc="-50" dirty="0">
              <a:solidFill>
                <a:srgbClr val="000000"/>
              </a:solidFill>
              <a:ea typeface="Trebuchet MS" panose="020B0603020202020204" pitchFamily="34" charset="0"/>
              <a:cs typeface="Trebuchet MS" panose="020B0603020202020204" pitchFamily="34" charset="0"/>
            </a:endParaRP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455" y="1290450"/>
            <a:ext cx="2176462"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17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r>
              <a:rPr lang="tr-TR" sz="2000" dirty="0" smtClean="0">
                <a:latin typeface="Arial" panose="020B0604020202020204" pitchFamily="34" charset="0"/>
                <a:cs typeface="Arial" panose="020B0604020202020204" pitchFamily="34" charset="0"/>
              </a:rPr>
              <a:t> </a:t>
            </a:r>
            <a:r>
              <a:rPr lang="tr-TR" spc="-50" dirty="0">
                <a:solidFill>
                  <a:srgbClr val="000000"/>
                </a:solidFill>
                <a:ea typeface="Trebuchet MS" panose="020B0603020202020204" pitchFamily="34" charset="0"/>
                <a:cs typeface="Trebuchet MS" panose="020B0603020202020204" pitchFamily="34" charset="0"/>
              </a:rPr>
              <a:t>«Real </a:t>
            </a:r>
            <a:r>
              <a:rPr lang="tr-TR" spc="-50" dirty="0" err="1">
                <a:solidFill>
                  <a:srgbClr val="000000"/>
                </a:solidFill>
                <a:ea typeface="Trebuchet MS" panose="020B0603020202020204" pitchFamily="34" charset="0"/>
                <a:cs typeface="Trebuchet MS" panose="020B0603020202020204" pitchFamily="34" charset="0"/>
              </a:rPr>
              <a:t>Estate</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Agency</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and</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Brokerage</a:t>
            </a:r>
            <a:r>
              <a:rPr lang="tr-TR" spc="-50" dirty="0">
                <a:solidFill>
                  <a:srgbClr val="000000"/>
                </a:solidFill>
                <a:ea typeface="Trebuchet MS" panose="020B0603020202020204" pitchFamily="34" charset="0"/>
                <a:cs typeface="Trebuchet MS" panose="020B0603020202020204" pitchFamily="34" charset="0"/>
              </a:rPr>
              <a:t>» /3. baskı – Ağustos 2016</a:t>
            </a:r>
          </a:p>
          <a:p>
            <a:pPr algn="just">
              <a:spcBef>
                <a:spcPts val="600"/>
              </a:spcBef>
            </a:pPr>
            <a:r>
              <a:rPr lang="tr-TR" b="1" spc="-50" dirty="0">
                <a:solidFill>
                  <a:srgbClr val="000000"/>
                </a:solidFill>
                <a:ea typeface="Trebuchet MS" panose="020B0603020202020204" pitchFamily="34" charset="0"/>
                <a:cs typeface="Trebuchet MS" panose="020B0603020202020204" pitchFamily="34" charset="0"/>
              </a:rPr>
              <a:t>Standartlar: </a:t>
            </a:r>
            <a:r>
              <a:rPr lang="tr-TR" spc="-50" dirty="0">
                <a:solidFill>
                  <a:srgbClr val="000000"/>
                </a:solidFill>
                <a:ea typeface="Trebuchet MS" panose="020B0603020202020204" pitchFamily="34" charset="0"/>
                <a:cs typeface="Trebuchet MS" panose="020B0603020202020204" pitchFamily="34" charset="0"/>
              </a:rPr>
              <a:t>Üyelerin uyması gereken 12 ilke;</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Dürüst, adil, şeffaf ve profesyonel bir şekilde işi yürütmeli</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Gerekli özen, gayret ile çalışma yürütmeli, çalışan personelin görevlerini yerine getirmek için gerekli becerilere sahip olmalarını sağlamalı</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Müşterilere adil ve anlaşılır bir katılım şartı sağlandığından emin olmalı. Bunlar, şikayetlerin ele alınmasına ilişkin prosedürlere ve varsa, uygun bir düzeltme planına atıfta bulunmak dahil tüm yasal gereklilikleri ve ilgili uygulama kurallarını karşılamalıdır.</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Çıkar çatışmalarından kaçınmalı ve ortaya çıktıkları yerlerde onlarla açık, adil ve derhal ilgilenmek üzere elinden geleni yapmalı.</a:t>
            </a: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8682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r>
              <a:rPr lang="tr-TR" sz="2000" dirty="0" smtClean="0">
                <a:latin typeface="Arial" panose="020B0604020202020204" pitchFamily="34" charset="0"/>
                <a:cs typeface="Arial" panose="020B0604020202020204" pitchFamily="34" charset="0"/>
              </a:rPr>
              <a:t> </a:t>
            </a:r>
            <a:r>
              <a:rPr lang="tr-TR" spc="-50" dirty="0">
                <a:solidFill>
                  <a:srgbClr val="000000"/>
                </a:solidFill>
                <a:ea typeface="Trebuchet MS" panose="020B0603020202020204" pitchFamily="34" charset="0"/>
                <a:cs typeface="Trebuchet MS" panose="020B0603020202020204" pitchFamily="34" charset="0"/>
              </a:rPr>
              <a:t>«Real </a:t>
            </a:r>
            <a:r>
              <a:rPr lang="tr-TR" spc="-50" dirty="0" err="1">
                <a:solidFill>
                  <a:srgbClr val="000000"/>
                </a:solidFill>
                <a:ea typeface="Trebuchet MS" panose="020B0603020202020204" pitchFamily="34" charset="0"/>
                <a:cs typeface="Trebuchet MS" panose="020B0603020202020204" pitchFamily="34" charset="0"/>
              </a:rPr>
              <a:t>Estate</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Agency</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and</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Brokerage</a:t>
            </a:r>
            <a:r>
              <a:rPr lang="tr-TR" spc="-50" dirty="0">
                <a:solidFill>
                  <a:srgbClr val="000000"/>
                </a:solidFill>
                <a:ea typeface="Trebuchet MS" panose="020B0603020202020204" pitchFamily="34" charset="0"/>
                <a:cs typeface="Trebuchet MS" panose="020B0603020202020204" pitchFamily="34" charset="0"/>
              </a:rPr>
              <a:t>» /3. baskı – Ağustos 2016</a:t>
            </a:r>
          </a:p>
          <a:p>
            <a:pPr algn="just">
              <a:spcBef>
                <a:spcPts val="600"/>
              </a:spcBef>
            </a:pPr>
            <a:r>
              <a:rPr lang="tr-TR" b="1" spc="-50" dirty="0">
                <a:solidFill>
                  <a:srgbClr val="000000"/>
                </a:solidFill>
                <a:ea typeface="Trebuchet MS" panose="020B0603020202020204" pitchFamily="34" charset="0"/>
                <a:cs typeface="Trebuchet MS" panose="020B0603020202020204" pitchFamily="34" charset="0"/>
              </a:rPr>
              <a:t>Standartlar: </a:t>
            </a:r>
            <a:r>
              <a:rPr lang="tr-TR" spc="-50" dirty="0">
                <a:solidFill>
                  <a:srgbClr val="000000"/>
                </a:solidFill>
                <a:ea typeface="Trebuchet MS" panose="020B0603020202020204" pitchFamily="34" charset="0"/>
                <a:cs typeface="Trebuchet MS" panose="020B0603020202020204" pitchFamily="34" charset="0"/>
              </a:rPr>
              <a:t>Üyelerin uyması gereken 12 ilke;</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Hiçbir işte haksız yere ayrımcılık yapmamalı</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Müşterilerle yapılan tüm işlemlerde, tüm iletişimin (hem finansal hem de finansal olmayan konu ile ilgili) adil, açık, zamanında ve şeffaf olmasını sağlamalı</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Tüm reklam ve pazarlama materyallerinin dürüst, iyi ve doğru olmasını sağlamalı.</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Tüm müşteri parasının, uygun şekilde belirlenmiş hesaplarda diğer paralardan ayrı tutulmasını ve yeterli sigorta kapsamında olmasını sağlayın.</a:t>
            </a: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156820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r>
              <a:rPr lang="tr-TR" spc="-50" dirty="0" smtClean="0">
                <a:solidFill>
                  <a:srgbClr val="000000"/>
                </a:solidFill>
                <a:ea typeface="Trebuchet MS" panose="020B0603020202020204" pitchFamily="34" charset="0"/>
                <a:cs typeface="Trebuchet MS" panose="020B0603020202020204" pitchFamily="34" charset="0"/>
              </a:rPr>
              <a:t>«Real </a:t>
            </a:r>
            <a:r>
              <a:rPr lang="tr-TR" spc="-50" dirty="0" err="1">
                <a:solidFill>
                  <a:srgbClr val="000000"/>
                </a:solidFill>
                <a:ea typeface="Trebuchet MS" panose="020B0603020202020204" pitchFamily="34" charset="0"/>
                <a:cs typeface="Trebuchet MS" panose="020B0603020202020204" pitchFamily="34" charset="0"/>
              </a:rPr>
              <a:t>Estate</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Agency</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and</a:t>
            </a:r>
            <a:r>
              <a:rPr lang="tr-TR" spc="-50" dirty="0">
                <a:solidFill>
                  <a:srgbClr val="000000"/>
                </a:solidFill>
                <a:ea typeface="Trebuchet MS" panose="020B0603020202020204" pitchFamily="34" charset="0"/>
                <a:cs typeface="Trebuchet MS" panose="020B0603020202020204" pitchFamily="34" charset="0"/>
              </a:rPr>
              <a:t> </a:t>
            </a:r>
            <a:r>
              <a:rPr lang="tr-TR" spc="-50" dirty="0" err="1">
                <a:solidFill>
                  <a:srgbClr val="000000"/>
                </a:solidFill>
                <a:ea typeface="Trebuchet MS" panose="020B0603020202020204" pitchFamily="34" charset="0"/>
                <a:cs typeface="Trebuchet MS" panose="020B0603020202020204" pitchFamily="34" charset="0"/>
              </a:rPr>
              <a:t>Brokerage</a:t>
            </a:r>
            <a:r>
              <a:rPr lang="tr-TR" spc="-50" dirty="0">
                <a:solidFill>
                  <a:srgbClr val="000000"/>
                </a:solidFill>
                <a:ea typeface="Trebuchet MS" panose="020B0603020202020204" pitchFamily="34" charset="0"/>
                <a:cs typeface="Trebuchet MS" panose="020B0603020202020204" pitchFamily="34" charset="0"/>
              </a:rPr>
              <a:t>» /3. baskı – Ağustos 2016</a:t>
            </a:r>
          </a:p>
          <a:p>
            <a:pPr algn="just">
              <a:spcBef>
                <a:spcPts val="600"/>
              </a:spcBef>
            </a:pPr>
            <a:r>
              <a:rPr lang="tr-TR" b="1" spc="-50" dirty="0">
                <a:solidFill>
                  <a:srgbClr val="000000"/>
                </a:solidFill>
                <a:ea typeface="Trebuchet MS" panose="020B0603020202020204" pitchFamily="34" charset="0"/>
                <a:cs typeface="Trebuchet MS" panose="020B0603020202020204" pitchFamily="34" charset="0"/>
              </a:rPr>
              <a:t>Standartlar: </a:t>
            </a:r>
            <a:r>
              <a:rPr lang="tr-TR" spc="-50" dirty="0">
                <a:solidFill>
                  <a:srgbClr val="000000"/>
                </a:solidFill>
                <a:ea typeface="Trebuchet MS" panose="020B0603020202020204" pitchFamily="34" charset="0"/>
                <a:cs typeface="Trebuchet MS" panose="020B0603020202020204" pitchFamily="34" charset="0"/>
              </a:rPr>
              <a:t>Üyelerin uyması gereken 12 ilke;</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RICS Davranış Kurallarına uygun olarak yeterli ve uygun mesleki tazminat sigortasına veya eşdeğerine sahip olmalı</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Her bir taraf için yükümlülüklerinizi yerine getirdiğiniz tüm taraflara açıklık getirilmesini sağlamalı</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Hizmetin bir parçası olarak verildiğinde, olası satış, satın alma veya kiralama fiyatı, ilgili kullanım maliyeti veya herhangi bir sorunun muhtemel finansal sonucunu gerçekçi bir şekilde değerlendirmeli</a:t>
            </a:r>
          </a:p>
          <a:p>
            <a:pPr marL="342900" indent="-342900" algn="just">
              <a:spcBef>
                <a:spcPts val="600"/>
              </a:spcBef>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Tüm toplantıların, denetimlerin ve görüşlerin, tüm tarafların güvenliği ve kişisel güvenliğine saygı göstererek, müşterinin yasal ve makul isteklerine uygun olarak yapıldığından emin olunmalı</a:t>
            </a:r>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dirty="0"/>
          </a:p>
          <a:p>
            <a:pPr algn="just">
              <a:lnSpc>
                <a:spcPct val="100000"/>
              </a:lnSpc>
              <a:buClr>
                <a:srgbClr val="000099"/>
              </a:buClr>
              <a:buFont typeface="Wingdings" panose="05000000000000000000" pitchFamily="2" charset="2"/>
              <a:buChar char="q"/>
            </a:pPr>
            <a:endParaRPr lang="tr-TR"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latin typeface="Arial" pitchFamily="34" charset="0"/>
                <a:cs typeface="Arial" pitchFamily="34" charset="0"/>
              </a:rPr>
              <a:t>RICS Gayrimenkul Aracılık ve Brokerlik Standartları</a:t>
            </a: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4048512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marL="0" indent="0" algn="ctr">
              <a:buNone/>
            </a:pPr>
            <a:r>
              <a:rPr lang="tr-TR" sz="1400" b="1" spc="-50" dirty="0">
                <a:solidFill>
                  <a:srgbClr val="000000"/>
                </a:solidFill>
                <a:ea typeface="Trebuchet MS" panose="020B0603020202020204" pitchFamily="34" charset="0"/>
                <a:cs typeface="Trebuchet MS" panose="020B0603020202020204" pitchFamily="34" charset="0"/>
              </a:rPr>
              <a:t>Kaynaklar</a:t>
            </a:r>
          </a:p>
          <a:p>
            <a:pPr algn="just"/>
            <a:endParaRPr lang="tr-TR" sz="1400" spc="-50" dirty="0">
              <a:solidFill>
                <a:srgbClr val="000000"/>
              </a:solidFill>
              <a:ea typeface="Trebuchet MS" panose="020B0603020202020204" pitchFamily="34" charset="0"/>
              <a:cs typeface="Trebuchet MS" panose="020B0603020202020204" pitchFamily="34" charset="0"/>
            </a:endParaRPr>
          </a:p>
          <a:p>
            <a:pPr algn="just"/>
            <a:r>
              <a:rPr lang="tr-TR" sz="1400" spc="-50" dirty="0" err="1">
                <a:solidFill>
                  <a:srgbClr val="000000"/>
                </a:solidFill>
                <a:ea typeface="Trebuchet MS" panose="020B0603020202020204" pitchFamily="34" charset="0"/>
                <a:cs typeface="Trebuchet MS" panose="020B0603020202020204" pitchFamily="34" charset="0"/>
              </a:rPr>
              <a:t>Anonymous</a:t>
            </a:r>
            <a:r>
              <a:rPr lang="tr-TR" sz="1400" spc="-50" dirty="0">
                <a:solidFill>
                  <a:srgbClr val="000000"/>
                </a:solidFill>
                <a:ea typeface="Trebuchet MS" panose="020B0603020202020204" pitchFamily="34" charset="0"/>
                <a:cs typeface="Trebuchet MS" panose="020B0603020202020204" pitchFamily="34" charset="0"/>
              </a:rPr>
              <a:t>, 2016.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Agency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Brokerage</a:t>
            </a:r>
            <a:r>
              <a:rPr lang="tr-TR" sz="1400" spc="-50" dirty="0">
                <a:solidFill>
                  <a:srgbClr val="000000"/>
                </a:solidFill>
                <a:ea typeface="Trebuchet MS" panose="020B0603020202020204" pitchFamily="34" charset="0"/>
                <a:cs typeface="Trebuchet MS" panose="020B0603020202020204" pitchFamily="34" charset="0"/>
              </a:rPr>
              <a:t>, 3.rd </a:t>
            </a:r>
            <a:r>
              <a:rPr lang="tr-TR" sz="1400" spc="-50" dirty="0" err="1">
                <a:solidFill>
                  <a:srgbClr val="000000"/>
                </a:solidFill>
                <a:ea typeface="Trebuchet MS" panose="020B0603020202020204" pitchFamily="34" charset="0"/>
                <a:cs typeface="Trebuchet MS" panose="020B0603020202020204" pitchFamily="34" charset="0"/>
              </a:rPr>
              <a:t>edition</a:t>
            </a:r>
            <a:r>
              <a:rPr lang="tr-TR" sz="1400" spc="-50" dirty="0">
                <a:solidFill>
                  <a:srgbClr val="000000"/>
                </a:solidFill>
                <a:ea typeface="Trebuchet MS" panose="020B0603020202020204" pitchFamily="34" charset="0"/>
                <a:cs typeface="Trebuchet MS" panose="020B0603020202020204" pitchFamily="34" charset="0"/>
              </a:rPr>
              <a:t>.</a:t>
            </a:r>
          </a:p>
          <a:p>
            <a:pPr algn="just">
              <a:lnSpc>
                <a:spcPct val="100000"/>
              </a:lnSpc>
              <a:buClr>
                <a:srgbClr val="000099"/>
              </a:buClr>
              <a:buFont typeface="Wingdings" panose="05000000000000000000" pitchFamily="2" charset="2"/>
              <a:buChar char="q"/>
            </a:pPr>
            <a:endParaRPr lang="tr-TR" sz="1400" dirty="0" smtClean="0"/>
          </a:p>
          <a:p>
            <a:pPr algn="just">
              <a:lnSpc>
                <a:spcPct val="100000"/>
              </a:lnSpc>
              <a:buClr>
                <a:srgbClr val="000099"/>
              </a:buClr>
              <a:buFont typeface="Wingdings" panose="05000000000000000000" pitchFamily="2" charset="2"/>
              <a:buChar char="q"/>
            </a:pPr>
            <a:endParaRPr lang="tr-TR" sz="1400" dirty="0"/>
          </a:p>
          <a:p>
            <a:pPr algn="just">
              <a:lnSpc>
                <a:spcPct val="100000"/>
              </a:lnSpc>
              <a:buClr>
                <a:srgbClr val="000099"/>
              </a:buClr>
              <a:buFont typeface="Wingdings" panose="05000000000000000000" pitchFamily="2" charset="2"/>
              <a:buChar char="q"/>
            </a:pPr>
            <a:endParaRPr lang="tr-TR" sz="1400"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454321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25637</TotalTime>
  <Words>656</Words>
  <Application>Microsoft Office PowerPoint</Application>
  <PresentationFormat>Ekran Gösterisi (4:3)</PresentationFormat>
  <Paragraphs>92</Paragraphs>
  <Slides>9</Slides>
  <Notes>0</Notes>
  <HiddenSlides>0</HiddenSlides>
  <MMClips>0</MMClips>
  <ScaleCrop>false</ScaleCrop>
  <HeadingPairs>
    <vt:vector size="4" baseType="variant">
      <vt:variant>
        <vt:lpstr>Tema</vt:lpstr>
      </vt:variant>
      <vt:variant>
        <vt:i4>3</vt:i4>
      </vt:variant>
      <vt:variant>
        <vt:lpstr>Slayt Başlıkları</vt:lpstr>
      </vt:variant>
      <vt:variant>
        <vt:i4>9</vt:i4>
      </vt:variant>
    </vt:vector>
  </HeadingPairs>
  <TitlesOfParts>
    <vt:vector size="12" baseType="lpstr">
      <vt:lpstr>ekonomi</vt:lpstr>
      <vt:lpstr>1_Rics</vt:lpstr>
      <vt:lpstr>h.t.</vt:lpstr>
      <vt:lpstr>PowerPoint Sunusu</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933</cp:revision>
  <cp:lastPrinted>2016-10-24T07:53:35Z</cp:lastPrinted>
  <dcterms:created xsi:type="dcterms:W3CDTF">2016-09-18T09:35:24Z</dcterms:created>
  <dcterms:modified xsi:type="dcterms:W3CDTF">2020-02-19T13:59:35Z</dcterms:modified>
</cp:coreProperties>
</file>