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6" y="75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hasCustomPrompt="1"/>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hasCustomPrompt="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8528403D-FD9F-4598-B6C6-47EF88D9A0C6}" type="datetimeFigureOut">
              <a:rPr lang="tr-TR" smtClean="0"/>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73F0364F-9135-47A9-8812-404E303DBA91}"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528403D-FD9F-4598-B6C6-47EF88D9A0C6}"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3F0364F-9135-47A9-8812-404E303DBA91}"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609600" y="914402"/>
            <a:ext cx="8026400" cy="5211763"/>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528403D-FD9F-4598-B6C6-47EF88D9A0C6}"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3F0364F-9135-47A9-8812-404E303DBA91}"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İçerik Yer Tutucusu"/>
          <p:cNvSpPr>
            <a:spLocks noGrp="1"/>
          </p:cNvSpPr>
          <p:nvPr>
            <p:ph idx="1" hasCustomPrompt="1"/>
          </p:nvPr>
        </p:nvSpPr>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528403D-FD9F-4598-B6C6-47EF88D9A0C6}"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3F0364F-9135-47A9-8812-404E303DBA91}"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sp>
        <p:nvSpPr>
          <p:cNvPr id="4" name="3 Veri Yer Tutucusu"/>
          <p:cNvSpPr>
            <a:spLocks noGrp="1"/>
          </p:cNvSpPr>
          <p:nvPr>
            <p:ph type="dt" sz="half" idx="10"/>
          </p:nvPr>
        </p:nvSpPr>
        <p:spPr/>
        <p:txBody>
          <a:bodyPr/>
          <a:lstStyle/>
          <a:p>
            <a:fld id="{8528403D-FD9F-4598-B6C6-47EF88D9A0C6}"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3F0364F-9135-47A9-8812-404E303DBA91}"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hasCustomPrompt="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İçerik Yer Tutucusu"/>
          <p:cNvSpPr>
            <a:spLocks noGrp="1"/>
          </p:cNvSpPr>
          <p:nvPr>
            <p:ph sz="half" idx="2" hasCustomPrompt="1"/>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528403D-FD9F-4598-B6C6-47EF88D9A0C6}"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3F0364F-9135-47A9-8812-404E303DBA91}"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4" name="3 Metin Yer Tutucusu"/>
          <p:cNvSpPr>
            <a:spLocks noGrp="1"/>
          </p:cNvSpPr>
          <p:nvPr>
            <p:ph type="body" sz="half" idx="3" hasCustomPrompt="1"/>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5" name="4 İçerik Yer Tutucusu"/>
          <p:cNvSpPr>
            <a:spLocks noGrp="1"/>
          </p:cNvSpPr>
          <p:nvPr>
            <p:ph sz="quarter" idx="2" hasCustomPrompt="1"/>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6" name="5 İçerik Yer Tutucusu"/>
          <p:cNvSpPr>
            <a:spLocks noGrp="1"/>
          </p:cNvSpPr>
          <p:nvPr>
            <p:ph sz="quarter" idx="4" hasCustomPrompt="1"/>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8528403D-FD9F-4598-B6C6-47EF88D9A0C6}" type="datetimeFigureOut">
              <a:rPr lang="tr-TR" smtClean="0"/>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73F0364F-9135-47A9-8812-404E303DBA91}"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8528403D-FD9F-4598-B6C6-47EF88D9A0C6}" type="datetimeFigureOut">
              <a:rPr lang="tr-TR" smtClean="0"/>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73F0364F-9135-47A9-8812-404E303DBA91}"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528403D-FD9F-4598-B6C6-47EF88D9A0C6}" type="datetimeFigureOut">
              <a:rPr lang="tr-TR" smtClean="0"/>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73F0364F-9135-47A9-8812-404E303DBA91}"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hasCustomPrompt="1"/>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endParaRPr kumimoji="0" lang="tr-TR" smtClean="0"/>
          </a:p>
        </p:txBody>
      </p:sp>
      <p:sp>
        <p:nvSpPr>
          <p:cNvPr id="4" name="3 İçerik Yer Tutucusu"/>
          <p:cNvSpPr>
            <a:spLocks noGrp="1"/>
          </p:cNvSpPr>
          <p:nvPr>
            <p:ph sz="half" idx="1" hasCustomPrompt="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528403D-FD9F-4598-B6C6-47EF88D9A0C6}"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3F0364F-9135-47A9-8812-404E303DBA91}"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hasCustomPrompt="1"/>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hasCustomPrompt="1"/>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8528403D-FD9F-4598-B6C6-47EF88D9A0C6}"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10769600" y="6356351"/>
            <a:ext cx="812800" cy="365125"/>
          </a:xfrm>
        </p:spPr>
        <p:txBody>
          <a:bodyPr/>
          <a:lstStyle/>
          <a:p>
            <a:fld id="{73F0364F-9135-47A9-8812-404E303DBA91}" type="slidenum">
              <a:rPr lang="tr-TR" smtClean="0"/>
            </a:fld>
            <a:endParaRPr lang="tr-TR"/>
          </a:p>
        </p:txBody>
      </p:sp>
      <p:sp>
        <p:nvSpPr>
          <p:cNvPr id="3" name="2 Resim Yer Tutucusu"/>
          <p:cNvSpPr>
            <a:spLocks noGrp="1"/>
          </p:cNvSpPr>
          <p:nvPr>
            <p:ph type="pic" idx="1" hasCustomPrompt="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6 Serbest Form"/>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528403D-FD9F-4598-B6C6-47EF88D9A0C6}" type="datetimeFigureOut">
              <a:rPr lang="tr-TR" smtClean="0"/>
            </a:fld>
            <a:endParaRPr lang="tr-T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3F0364F-9135-47A9-8812-404E303DBA91}" type="slidenum">
              <a:rPr lang="tr-TR" smtClean="0"/>
            </a:fld>
            <a:endParaRPr lang="tr-TR"/>
          </a:p>
        </p:txBody>
      </p:sp>
      <p:grpSp>
        <p:nvGrpSpPr>
          <p:cNvPr id="2" name="1 Grup"/>
          <p:cNvGrpSpPr/>
          <p:nvPr/>
        </p:nvGrpSpPr>
        <p:grpSpPr>
          <a:xfrm>
            <a:off x="-25356" y="202408"/>
            <a:ext cx="12240731" cy="649224"/>
            <a:chOff x="-19045" y="216550"/>
            <a:chExt cx="9180548" cy="649224"/>
          </a:xfrm>
        </p:grpSpPr>
        <p:sp>
          <p:nvSpPr>
            <p:cNvPr id="12" name="11 Serbest Form"/>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panose="05020102010507070707"/>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panose="05020102010507070707"/>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panose="05020102010507070707"/>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panose="05020102010507070707"/>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panose="05020102010507070707"/>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5900" y="2631282"/>
            <a:ext cx="10972800" cy="301923"/>
          </a:xfrm>
        </p:spPr>
        <p:txBody>
          <a:bodyPr>
            <a:normAutofit fontScale="90000"/>
          </a:bodyPr>
          <a:lstStyle/>
          <a:p>
            <a:r>
              <a:rPr lang="tr-TR" b="1" dirty="0">
                <a:solidFill>
                  <a:schemeClr val="tx1"/>
                </a:solidFill>
                <a:latin typeface="Arial" panose="020B0604020202020204" pitchFamily="34" charset="0"/>
                <a:cs typeface="Arial" panose="020B0604020202020204" pitchFamily="34" charset="0"/>
              </a:rPr>
              <a:t> </a:t>
            </a:r>
            <a:r>
              <a:rPr lang="tr-TR" b="1" dirty="0" smtClean="0">
                <a:solidFill>
                  <a:schemeClr val="tx1"/>
                </a:solidFill>
                <a:latin typeface="Arial" panose="020B0604020202020204" pitchFamily="34" charset="0"/>
                <a:cs typeface="Arial" panose="020B0604020202020204" pitchFamily="34" charset="0"/>
              </a:rPr>
              <a:t>    HALKLA İLİŞKİLER</a:t>
            </a:r>
            <a:endParaRPr lang="tr-TR" b="1" dirty="0">
              <a:solidFill>
                <a:schemeClr val="tx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6900" y="1270000"/>
            <a:ext cx="10972800" cy="5156200"/>
          </a:xfrm>
        </p:spPr>
        <p:txBody>
          <a:bodyPr>
            <a:normAutofit/>
          </a:bodyPr>
          <a:lstStyle/>
          <a:p>
            <a:pPr marL="0" indent="0" algn="just">
              <a:buNone/>
            </a:pPr>
            <a:r>
              <a:rPr lang="tr-TR" sz="3000" b="1" dirty="0" smtClean="0">
                <a:latin typeface="Arial" panose="020B0604020202020204" pitchFamily="34" charset="0"/>
                <a:cs typeface="Arial" panose="020B0604020202020204" pitchFamily="34" charset="0"/>
              </a:rPr>
              <a:t>SONUÇ</a:t>
            </a:r>
            <a:endParaRPr lang="tr-TR" sz="30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-Şirket ve kurumların netleşmiş bir ‘’şahsiyet’’ oluşturmaları ve bazı davranışları benimsemiş olmaları tanıtımlarında önemlidir.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-Çalışanların kurumla özdeşleşmiş, o kurumun şahsiyetinin, imajını benimsemiş olmaları pazarlamada önem taşır.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-Halkla ilişkiler reklamı yönlendirmekte ve şirketin benimsenmiş olduğu şahsiyetle bağdaştırmakta önemli rol oynar.</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1500" y="1295400"/>
            <a:ext cx="10972800" cy="5118100"/>
          </a:xfrm>
        </p:spPr>
        <p:txBody>
          <a:bodyPr>
            <a:normAutofit/>
          </a:bodyPr>
          <a:lstStyle/>
          <a:p>
            <a:pPr marL="0" indent="0" algn="just">
              <a:buNone/>
            </a:pPr>
            <a:r>
              <a:rPr lang="tr-TR" sz="3000" b="1" dirty="0" smtClean="0">
                <a:latin typeface="Arial" panose="020B0604020202020204" pitchFamily="34" charset="0"/>
                <a:cs typeface="Arial" panose="020B0604020202020204" pitchFamily="34" charset="0"/>
              </a:rPr>
              <a:t>Reklam faaliyetleri çeşitleri:</a:t>
            </a:r>
            <a:endParaRPr lang="tr-TR" sz="30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a)Ticari reklamcılık; ekonomik yarar için bir işletme tarafından yapılan ve eski müşterileri tutmaya, yeni müşteriler çekmeye yönelik tanıtma tekniğidir.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b)Kolektif reklamcılık; marka adı söz konusu olmadan bir bölge veya birden fazla mal-hizmet için yapılan reklamdır.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c)Devlet reklamcılığı; bir ülkenin yararına yapılan turistik, ekonomik, sosyal ve psikolojik amaçlı tanıtma faaliyetidir.</a:t>
            </a:r>
            <a:endParaRPr lang="tr-TR" b="1" dirty="0" smtClean="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079500"/>
            <a:ext cx="10972800" cy="5461000"/>
          </a:xfrm>
        </p:spPr>
        <p:txBody>
          <a:bodyPr>
            <a:normAutofit/>
          </a:bodyPr>
          <a:lstStyle/>
          <a:p>
            <a:pPr marL="0" indent="0" algn="just">
              <a:buNone/>
            </a:pPr>
            <a:r>
              <a:rPr lang="tr-TR" sz="3000" b="1" dirty="0" smtClean="0">
                <a:latin typeface="Arial" panose="020B0604020202020204" pitchFamily="34" charset="0"/>
                <a:cs typeface="Arial" panose="020B0604020202020204" pitchFamily="34" charset="0"/>
              </a:rPr>
              <a:t>Genel Bir Reklam Planlaması</a:t>
            </a:r>
            <a:endParaRPr lang="tr-TR" sz="3000" b="1" dirty="0" smtClean="0">
              <a:latin typeface="Arial" panose="020B0604020202020204" pitchFamily="34" charset="0"/>
              <a:cs typeface="Arial" panose="020B0604020202020204" pitchFamily="34" charset="0"/>
            </a:endParaRPr>
          </a:p>
          <a:p>
            <a:pPr marL="0" indent="0" algn="just">
              <a:buNone/>
            </a:pPr>
            <a:r>
              <a:rPr lang="tr-TR" sz="3000" b="1" dirty="0" smtClean="0">
                <a:latin typeface="Arial" panose="020B0604020202020204" pitchFamily="34" charset="0"/>
                <a:cs typeface="Arial" panose="020B0604020202020204" pitchFamily="34" charset="0"/>
              </a:rPr>
              <a:t>a)Temel veriler</a:t>
            </a:r>
            <a:endParaRPr lang="tr-TR" sz="30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-Ürün ve özellikleri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-Piyasa çeşitleri, bölümlenmesi, özellikleri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-Rekabet hakkında</a:t>
            </a:r>
            <a:endParaRPr lang="tr-TR" b="1" dirty="0" smtClean="0">
              <a:latin typeface="Arial" panose="020B0604020202020204" pitchFamily="34" charset="0"/>
              <a:cs typeface="Arial" panose="020B0604020202020204" pitchFamily="34" charset="0"/>
            </a:endParaRPr>
          </a:p>
          <a:p>
            <a:pPr marL="0" indent="0" algn="just">
              <a:buNone/>
            </a:pPr>
            <a:r>
              <a:rPr lang="tr-TR" sz="3000" b="1" dirty="0" smtClean="0">
                <a:latin typeface="Arial" panose="020B0604020202020204" pitchFamily="34" charset="0"/>
                <a:cs typeface="Arial" panose="020B0604020202020204" pitchFamily="34" charset="0"/>
              </a:rPr>
              <a:t>b)Pazarlama hedefleri</a:t>
            </a:r>
            <a:endParaRPr lang="tr-TR" sz="3000" b="1" dirty="0" smtClean="0">
              <a:latin typeface="Arial" panose="020B0604020202020204" pitchFamily="34" charset="0"/>
              <a:cs typeface="Arial" panose="020B0604020202020204" pitchFamily="34" charset="0"/>
            </a:endParaRPr>
          </a:p>
          <a:p>
            <a:pPr marL="0" indent="0" algn="just">
              <a:buNone/>
            </a:pPr>
            <a:r>
              <a:rPr lang="tr-TR" sz="3000" b="1" dirty="0" smtClean="0">
                <a:latin typeface="Arial" panose="020B0604020202020204" pitchFamily="34" charset="0"/>
                <a:cs typeface="Arial" panose="020B0604020202020204" pitchFamily="34" charset="0"/>
              </a:rPr>
              <a:t>c)Reklam politikası</a:t>
            </a:r>
            <a:endParaRPr lang="tr-TR" sz="30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-Reklamın amacı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-Basın-medya kullanımı ve süreleri, şekilleri</a:t>
            </a:r>
            <a:endParaRPr lang="tr-TR" b="1" dirty="0" smtClean="0">
              <a:latin typeface="Arial" panose="020B0604020202020204" pitchFamily="34" charset="0"/>
              <a:cs typeface="Arial" panose="020B0604020202020204" pitchFamily="34" charset="0"/>
            </a:endParaRPr>
          </a:p>
          <a:p>
            <a:pPr marL="0" indent="0" algn="just">
              <a:buNone/>
            </a:pPr>
            <a:endParaRPr lang="tr-TR" sz="3000"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092200"/>
            <a:ext cx="10972800" cy="5600700"/>
          </a:xfrm>
        </p:spPr>
        <p:txBody>
          <a:bodyPr>
            <a:normAutofit/>
          </a:bodyPr>
          <a:lstStyle/>
          <a:p>
            <a:pPr marL="0" indent="0" algn="just">
              <a:buNone/>
            </a:pPr>
            <a:r>
              <a:rPr lang="tr-TR" sz="3000" b="1" dirty="0" smtClean="0">
                <a:latin typeface="Arial" panose="020B0604020202020204" pitchFamily="34" charset="0"/>
                <a:cs typeface="Arial" panose="020B0604020202020204" pitchFamily="34" charset="0"/>
              </a:rPr>
              <a:t>e)Satış tutundurma planı</a:t>
            </a:r>
            <a:endParaRPr lang="tr-TR" sz="30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-Amaçlar, yöntemler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-Uygulama takvimi ve sonuçların değerlendirilmesi</a:t>
            </a:r>
            <a:endParaRPr lang="tr-TR" b="1" dirty="0" smtClean="0">
              <a:latin typeface="Arial" panose="020B0604020202020204" pitchFamily="34" charset="0"/>
              <a:cs typeface="Arial" panose="020B0604020202020204" pitchFamily="34" charset="0"/>
            </a:endParaRPr>
          </a:p>
          <a:p>
            <a:pPr marL="0" indent="0" algn="just">
              <a:buNone/>
            </a:pPr>
            <a:r>
              <a:rPr lang="tr-TR" sz="3000" b="1" dirty="0" smtClean="0">
                <a:latin typeface="Arial" panose="020B0604020202020204" pitchFamily="34" charset="0"/>
                <a:cs typeface="Arial" panose="020B0604020202020204" pitchFamily="34" charset="0"/>
              </a:rPr>
              <a:t>f)Bütçe</a:t>
            </a:r>
            <a:endParaRPr lang="tr-TR" sz="3000" b="1" dirty="0" smtClean="0">
              <a:latin typeface="Arial" panose="020B0604020202020204" pitchFamily="34" charset="0"/>
              <a:cs typeface="Arial" panose="020B0604020202020204" pitchFamily="34" charset="0"/>
            </a:endParaRPr>
          </a:p>
          <a:p>
            <a:pPr marL="0" indent="0" algn="just">
              <a:buNone/>
            </a:pPr>
            <a:r>
              <a:rPr lang="tr-TR" sz="3000" b="1" dirty="0" smtClean="0">
                <a:latin typeface="Arial" panose="020B0604020202020204" pitchFamily="34" charset="0"/>
                <a:cs typeface="Arial" panose="020B0604020202020204" pitchFamily="34" charset="0"/>
              </a:rPr>
              <a:t>g)Uygulama alanı</a:t>
            </a:r>
            <a:endParaRPr lang="tr-TR" sz="30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-Tavsiye edilen alanların tespiti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-Alanın reklam amaçları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-Zamanlama ve bütçesi</a:t>
            </a:r>
            <a:endParaRPr lang="tr-TR" b="1" dirty="0" smtClean="0">
              <a:latin typeface="Arial" panose="020B0604020202020204" pitchFamily="34" charset="0"/>
              <a:cs typeface="Arial" panose="020B0604020202020204" pitchFamily="34" charset="0"/>
            </a:endParaRPr>
          </a:p>
          <a:p>
            <a:pPr marL="0" indent="0" algn="just">
              <a:buNone/>
            </a:pPr>
            <a:r>
              <a:rPr lang="tr-TR" sz="3000" b="1" dirty="0" smtClean="0">
                <a:latin typeface="Arial" panose="020B0604020202020204" pitchFamily="34" charset="0"/>
                <a:cs typeface="Arial" panose="020B0604020202020204" pitchFamily="34" charset="0"/>
              </a:rPr>
              <a:t>h)Hedeflenen araştırmalar-incelemeler</a:t>
            </a:r>
            <a:endParaRPr lang="tr-TR" sz="3000"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1" cstate="print">
            <a:extLst>
              <a:ext uri="{28A0092B-C50C-407E-A947-70E740481C1C}">
                <a14:useLocalDpi xmlns:a14="http://schemas.microsoft.com/office/drawing/2010/main" val="0"/>
              </a:ext>
            </a:extLst>
          </a:blip>
          <a:stretch>
            <a:fillRect/>
          </a:stretch>
        </p:blipFill>
        <p:spPr>
          <a:xfrm>
            <a:off x="0" y="0"/>
            <a:ext cx="12192000" cy="6857999"/>
          </a:xfr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 y="472282"/>
            <a:ext cx="10972800" cy="1184306"/>
          </a:xfrm>
        </p:spPr>
        <p:txBody>
          <a:bodyPr/>
          <a:lstStyle/>
          <a:p>
            <a:r>
              <a:rPr lang="tr-TR" b="1" dirty="0" smtClean="0">
                <a:solidFill>
                  <a:schemeClr val="tx1"/>
                </a:solidFill>
                <a:latin typeface="Arial" panose="020B0604020202020204" pitchFamily="34" charset="0"/>
                <a:cs typeface="Arial" panose="020B0604020202020204" pitchFamily="34" charset="0"/>
              </a:rPr>
              <a:t>Reklamlarda Başarı</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09600" y="1656588"/>
            <a:ext cx="10972800" cy="5112512"/>
          </a:xfrm>
        </p:spPr>
        <p:txBody>
          <a:bodyPr>
            <a:normAutofit lnSpcReduction="10000"/>
          </a:bodyPr>
          <a:lstStyle/>
          <a:p>
            <a:pPr marL="0" indent="0" algn="just">
              <a:buNone/>
            </a:pPr>
            <a:r>
              <a:rPr lang="tr-TR" sz="4000"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Turizm reklamcılığının başarısı öncelikle özenli ve ayrıntılı bir planlama ile olur. Bu aşamada subjectif değerlenmelerden kaçınmak ve gerçekçi olmak zorunludur. </a:t>
            </a:r>
            <a:endParaRPr lang="tr-TR" b="1" dirty="0" smtClean="0">
              <a:latin typeface="Arial" panose="020B0604020202020204" pitchFamily="34" charset="0"/>
              <a:cs typeface="Arial" panose="020B0604020202020204" pitchFamily="34" charset="0"/>
            </a:endParaRPr>
          </a:p>
          <a:p>
            <a:pPr marL="0" indent="0" algn="just">
              <a:buNone/>
            </a:pPr>
            <a:r>
              <a:rPr lang="tr-TR" sz="4000" b="1" dirty="0" smtClean="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Reklamın araç, yer, zaman ve kullanılacak sloganlar açısından amaca uygunluğunun öncelikle sınırlı bir alanda denenmesi başarıyı arttıran bir faktördür.</a:t>
            </a:r>
            <a:endParaRPr lang="tr-TR" b="1" dirty="0" smtClean="0">
              <a:latin typeface="Arial" panose="020B0604020202020204" pitchFamily="34" charset="0"/>
              <a:cs typeface="Arial" panose="020B0604020202020204" pitchFamily="34" charset="0"/>
            </a:endParaRPr>
          </a:p>
          <a:p>
            <a:pPr marL="0" indent="0" algn="just">
              <a:buNone/>
            </a:pPr>
            <a:r>
              <a:rPr lang="tr-TR" sz="4000" b="1" dirty="0" smtClean="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Reklam her şeyden önce turiste bir satın alma güdüsü vermektedir.</a:t>
            </a:r>
            <a:endParaRPr lang="tr-TR" b="1" dirty="0" smtClean="0">
              <a:latin typeface="Arial" panose="020B0604020202020204" pitchFamily="34" charset="0"/>
              <a:cs typeface="Arial" panose="020B0604020202020204" pitchFamily="34" charset="0"/>
            </a:endParaRPr>
          </a:p>
          <a:p>
            <a:pPr marL="0" indent="0" algn="just">
              <a:buNone/>
            </a:pPr>
            <a:r>
              <a:rPr lang="tr-TR" sz="4000" b="1" dirty="0" smtClean="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Mesajlar vasıtası ile reklam yapılır. Mesajlar dikkat çekici olmalıdır. </a:t>
            </a:r>
            <a:r>
              <a:rPr lang="tr-TR" sz="4000" b="1" dirty="0">
                <a:latin typeface="Arial" panose="020B0604020202020204" pitchFamily="34" charset="0"/>
                <a:cs typeface="Arial" panose="020B0604020202020204" pitchFamily="34" charset="0"/>
              </a:rPr>
              <a:t>-</a:t>
            </a:r>
            <a:r>
              <a:rPr lang="tr-TR" b="1" dirty="0" smtClean="0">
                <a:latin typeface="Arial" panose="020B0604020202020204" pitchFamily="34" charset="0"/>
                <a:cs typeface="Arial" panose="020B0604020202020204" pitchFamily="34" charset="0"/>
              </a:rPr>
              <a:t>En önemli ve etkin turizm pazarlama faaliyeti reklamdır. Bunun için yapılacak reklamın bütün incelikleri ile anlaşılması sağlanmalıdır.</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2400">
                <a:latin typeface="Arial" panose="020B0604020202020204" pitchFamily="34" charset="0"/>
              </a:rPr>
              <a:t>Kaynakça</a:t>
            </a:r>
            <a:endParaRPr lang="tr-TR" altLang="en-US" sz="2400">
              <a:latin typeface="Arial" panose="020B0604020202020204" pitchFamily="34" charset="0"/>
            </a:endParaRPr>
          </a:p>
        </p:txBody>
      </p:sp>
      <p:sp>
        <p:nvSpPr>
          <p:cNvPr id="3" name="Content Placeholder 2"/>
          <p:cNvSpPr>
            <a:spLocks noGrp="1"/>
          </p:cNvSpPr>
          <p:nvPr>
            <p:ph idx="1"/>
          </p:nvPr>
        </p:nvSpPr>
        <p:spPr/>
        <p:txBody>
          <a:bodyPr/>
          <a:p>
            <a:pPr marL="0" indent="0" algn="l">
              <a:buNone/>
            </a:pPr>
            <a:r>
              <a:rPr lang="tr-TR" sz="1800" b="1" dirty="0" err="1" smtClean="0">
                <a:latin typeface="Arial" panose="020B0604020202020204" pitchFamily="34" charset="0"/>
                <a:cs typeface="Arial" panose="020B0604020202020204" pitchFamily="34" charset="0"/>
                <a:sym typeface="+mn-ea"/>
              </a:rPr>
              <a:t>Prof.Dr</a:t>
            </a:r>
            <a:r>
              <a:rPr lang="tr-TR" sz="1800" b="1" dirty="0" smtClean="0">
                <a:latin typeface="Arial" panose="020B0604020202020204" pitchFamily="34" charset="0"/>
                <a:cs typeface="Arial" panose="020B0604020202020204" pitchFamily="34" charset="0"/>
                <a:sym typeface="+mn-ea"/>
              </a:rPr>
              <a:t>. Necdet </a:t>
            </a:r>
            <a:r>
              <a:rPr lang="tr-TR" sz="1800" b="1" dirty="0" err="1" smtClean="0">
                <a:latin typeface="Arial" panose="020B0604020202020204" pitchFamily="34" charset="0"/>
                <a:cs typeface="Arial" panose="020B0604020202020204" pitchFamily="34" charset="0"/>
                <a:sym typeface="+mn-ea"/>
              </a:rPr>
              <a:t>Hacıoğlu,Turizm</a:t>
            </a:r>
            <a:r>
              <a:rPr lang="tr-TR" sz="1800" b="1" dirty="0" smtClean="0">
                <a:latin typeface="Arial" panose="020B0604020202020204" pitchFamily="34" charset="0"/>
                <a:cs typeface="Arial" panose="020B0604020202020204" pitchFamily="34" charset="0"/>
                <a:sym typeface="+mn-ea"/>
              </a:rPr>
              <a:t> Pazarlaması,Ankara,2010,s.1-152</a:t>
            </a:r>
            <a:endParaRPr lang="tr-TR" sz="1800" b="1" dirty="0">
              <a:latin typeface="Arial" panose="020B0604020202020204" pitchFamily="34" charset="0"/>
              <a:cs typeface="Arial" panose="020B0604020202020204" pitchFamily="34" charset="0"/>
            </a:endParaRPr>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155700"/>
            <a:ext cx="10972800" cy="5168900"/>
          </a:xfrm>
        </p:spPr>
        <p:txBody>
          <a:bodyPr/>
          <a:lstStyle/>
          <a:p>
            <a:pPr marL="0" indent="0" algn="just">
              <a:buNone/>
            </a:pPr>
            <a:r>
              <a:rPr lang="tr-TR" b="1" dirty="0" smtClean="0">
                <a:latin typeface="Arial" panose="020B0604020202020204" pitchFamily="34" charset="0"/>
                <a:cs typeface="Arial" panose="020B0604020202020204" pitchFamily="34" charset="0"/>
              </a:rPr>
              <a:t> Halkla ilişkiler, bir kuruluşun ve kişinin çevresi ile olan ilişkilerini geliştirme düzenleme amacıyla yaptığı çalışmalara denir. Halka ilişkilerin temel ilkeleri;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a)Dürüstlük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b)İnandırıcılık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c)Yineleme</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d)Açıklık</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193800"/>
            <a:ext cx="10972800" cy="5130800"/>
          </a:xfrm>
        </p:spPr>
        <p:txBody>
          <a:bodyPr>
            <a:normAutofit/>
          </a:bodyPr>
          <a:lstStyle/>
          <a:p>
            <a:pPr marL="0" indent="0" algn="just">
              <a:buNone/>
            </a:pPr>
            <a:r>
              <a:rPr lang="tr-TR" sz="3000" b="1" dirty="0" smtClean="0">
                <a:latin typeface="Arial" panose="020B0604020202020204" pitchFamily="34" charset="0"/>
                <a:cs typeface="Arial" panose="020B0604020202020204" pitchFamily="34" charset="0"/>
              </a:rPr>
              <a:t>YAPILIŞ ŞEKLİ: </a:t>
            </a:r>
            <a:r>
              <a:rPr lang="tr-TR" b="1" dirty="0" smtClean="0">
                <a:latin typeface="Arial" panose="020B0604020202020204" pitchFamily="34" charset="0"/>
                <a:cs typeface="Arial" panose="020B0604020202020204" pitchFamily="34" charset="0"/>
              </a:rPr>
              <a:t>Halkla ilişkiler yalnızca bir kişi veya bölümün görevi değildir. İşletmede çalışan herkesin ortak görevidir. Ancak bu şekilde algılandığında başarıya ulaşılır. Bunun için:</a:t>
            </a:r>
            <a:endParaRPr lang="tr-TR" b="1" dirty="0" smtClean="0">
              <a:latin typeface="Arial" panose="020B0604020202020204" pitchFamily="34" charset="0"/>
              <a:cs typeface="Arial" panose="020B0604020202020204" pitchFamily="34" charset="0"/>
            </a:endParaRPr>
          </a:p>
          <a:p>
            <a:pPr marL="0" indent="0" algn="just">
              <a:buNone/>
            </a:pPr>
            <a:r>
              <a:rPr lang="tr-TR" sz="3000" b="1" dirty="0" smtClean="0">
                <a:latin typeface="Arial" panose="020B0604020202020204" pitchFamily="34" charset="0"/>
                <a:cs typeface="Arial" panose="020B0604020202020204" pitchFamily="34" charset="0"/>
              </a:rPr>
              <a:t>1-Basınla ilişkiler: </a:t>
            </a:r>
            <a:r>
              <a:rPr lang="tr-TR" b="1" dirty="0" smtClean="0">
                <a:latin typeface="Arial" panose="020B0604020202020204" pitchFamily="34" charset="0"/>
                <a:cs typeface="Arial" panose="020B0604020202020204" pitchFamily="34" charset="0"/>
              </a:rPr>
              <a:t>İşletmeler, halkla ilişkiler yöntemi ile geniş bir kamu kesimine ulaşmak istediğinde, yazılı, sözlü veya görüntülü basından yararlanırlar.</a:t>
            </a:r>
            <a:r>
              <a:rPr lang="tr-TR" b="1" dirty="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Bunun için şu teknikler kullanılır;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a)Basın bildirileri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b)Basın toplantıları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c)Basın mensupları için özel geziler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d)Basın fotoğrafları</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092200"/>
            <a:ext cx="10972800" cy="5232400"/>
          </a:xfrm>
        </p:spPr>
        <p:txBody>
          <a:bodyPr>
            <a:normAutofit/>
          </a:bodyPr>
          <a:lstStyle/>
          <a:p>
            <a:pPr marL="0" indent="0" algn="just">
              <a:buNone/>
            </a:pPr>
            <a:r>
              <a:rPr lang="tr-TR" sz="3000" b="1" dirty="0" smtClean="0">
                <a:latin typeface="Arial" panose="020B0604020202020204" pitchFamily="34" charset="0"/>
                <a:cs typeface="Arial" panose="020B0604020202020204" pitchFamily="34" charset="0"/>
              </a:rPr>
              <a:t>2-Halkla doğrudan ilişkiler: </a:t>
            </a:r>
            <a:r>
              <a:rPr lang="tr-TR" b="1" dirty="0" smtClean="0">
                <a:latin typeface="Arial" panose="020B0604020202020204" pitchFamily="34" charset="0"/>
                <a:cs typeface="Arial" panose="020B0604020202020204" pitchFamily="34" charset="0"/>
              </a:rPr>
              <a:t>Ülkelerin veya işletmelerin doğrudan yaptığı halkla ilişkiler çalışmalarını şu şekilde açıklayabiliriz.</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a)Tanıtma günleri ve haftaları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b)Özel mutfak-gastronomi gösterileri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c)Konulu yarışmalar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d)Sportif gösteriler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e)Afişler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f)Vitrinler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g)Film ve projeksiyon gösterileri</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066800"/>
            <a:ext cx="10972800" cy="5410200"/>
          </a:xfrm>
        </p:spPr>
        <p:txBody>
          <a:bodyPr>
            <a:normAutofit/>
          </a:bodyPr>
          <a:lstStyle/>
          <a:p>
            <a:pPr marL="0" indent="0" algn="just">
              <a:buNone/>
            </a:pPr>
            <a:r>
              <a:rPr lang="tr-TR" sz="3000" b="1" dirty="0" smtClean="0">
                <a:latin typeface="Arial" panose="020B0604020202020204" pitchFamily="34" charset="0"/>
                <a:cs typeface="Arial" panose="020B0604020202020204" pitchFamily="34" charset="0"/>
              </a:rPr>
              <a:t>REKLAM</a:t>
            </a:r>
            <a:endParaRPr lang="tr-TR" sz="30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Reklam, müşterileri ürün satın almaya teşvik ederek, satıcı ile aracılar arasında bir ilişki kurmayı hedefleyen iletişim tekniğidir. Reklamın amaçları: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1-Talep yaratmak, mevcut talebi korumak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2-Tüketicilerin mal ve hizmetleri kolayca elde etmelerini sağlamak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3-Satışların miktarını arttırmak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4-Satış elemanlarının ulaşamadığı kişilere ulaşmak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5-Piyasada marka bağımlılığı yaratmak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6-Malların satışı için tüketicileri eğitmek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7-Aracı işletmelere teşvik etmek</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219200"/>
            <a:ext cx="10972800" cy="5194300"/>
          </a:xfrm>
        </p:spPr>
        <p:txBody>
          <a:bodyPr>
            <a:normAutofit/>
          </a:bodyPr>
          <a:lstStyle/>
          <a:p>
            <a:pPr marL="0" indent="0" algn="just">
              <a:buNone/>
            </a:pPr>
            <a:r>
              <a:rPr lang="tr-TR" sz="3000" b="1" dirty="0" smtClean="0">
                <a:latin typeface="Arial" panose="020B0604020202020204" pitchFamily="34" charset="0"/>
                <a:cs typeface="Arial" panose="020B0604020202020204" pitchFamily="34" charset="0"/>
              </a:rPr>
              <a:t>Halkla İlişkiler ve </a:t>
            </a:r>
            <a:r>
              <a:rPr lang="tr-TR" sz="3000" b="1" dirty="0">
                <a:latin typeface="Arial" panose="020B0604020202020204" pitchFamily="34" charset="0"/>
                <a:cs typeface="Arial" panose="020B0604020202020204" pitchFamily="34" charset="0"/>
              </a:rPr>
              <a:t>R</a:t>
            </a:r>
            <a:r>
              <a:rPr lang="tr-TR" sz="3000" b="1" dirty="0" smtClean="0">
                <a:latin typeface="Arial" panose="020B0604020202020204" pitchFamily="34" charset="0"/>
                <a:cs typeface="Arial" panose="020B0604020202020204" pitchFamily="34" charset="0"/>
              </a:rPr>
              <a:t>eklam </a:t>
            </a:r>
            <a:r>
              <a:rPr lang="tr-TR" sz="3000" b="1" dirty="0">
                <a:latin typeface="Arial" panose="020B0604020202020204" pitchFamily="34" charset="0"/>
                <a:cs typeface="Arial" panose="020B0604020202020204" pitchFamily="34" charset="0"/>
              </a:rPr>
              <a:t>A</a:t>
            </a:r>
            <a:r>
              <a:rPr lang="tr-TR" sz="3000" b="1" dirty="0" smtClean="0">
                <a:latin typeface="Arial" panose="020B0604020202020204" pitchFamily="34" charset="0"/>
                <a:cs typeface="Arial" panose="020B0604020202020204" pitchFamily="34" charset="0"/>
              </a:rPr>
              <a:t>rasındaki Farklar</a:t>
            </a:r>
            <a:endParaRPr lang="tr-TR" sz="3000" b="1" dirty="0" smtClean="0">
              <a:latin typeface="Arial" panose="020B0604020202020204" pitchFamily="34" charset="0"/>
              <a:cs typeface="Arial" panose="020B0604020202020204" pitchFamily="34" charset="0"/>
            </a:endParaRPr>
          </a:p>
          <a:p>
            <a:pPr marL="0" indent="0" algn="just">
              <a:buNone/>
            </a:pPr>
            <a:r>
              <a:rPr lang="tr-TR" sz="3000" b="1" dirty="0" smtClean="0">
                <a:latin typeface="Arial" panose="020B0604020202020204" pitchFamily="34" charset="0"/>
                <a:cs typeface="Arial" panose="020B0604020202020204" pitchFamily="34" charset="0"/>
              </a:rPr>
              <a:t>HALKLA İLİŞKİLER: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1-Dogrudan doğruya mal satmaya yönelik değildir.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2-Bütün kamuoyuna hitap edilecek şekilde yürütülür.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3-İşletme hakkında bilgiler yayınlar.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4-İşletme ve kamuoyu arasındaki bilgi akışı üzerinde durur.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5-Basınla ilişkiler haber nitelikli bilgiler verilir, ücretsiz yayın yaptırmaya ağırlık verir.</a:t>
            </a:r>
            <a:endParaRPr lang="tr-TR" b="1" dirty="0" smtClean="0">
              <a:latin typeface="Arial" panose="020B0604020202020204" pitchFamily="34" charset="0"/>
              <a:cs typeface="Arial" panose="020B0604020202020204" pitchFamily="34" charset="0"/>
            </a:endParaRPr>
          </a:p>
          <a:p>
            <a:pPr marL="0" indent="0" algn="just">
              <a:buNone/>
            </a:pPr>
            <a:endParaRPr lang="tr-TR" b="1" dirty="0" smtClean="0">
              <a:latin typeface="Arial" panose="020B0604020202020204" pitchFamily="34" charset="0"/>
              <a:cs typeface="Arial" panose="020B0604020202020204" pitchFamily="34" charset="0"/>
            </a:endParaRPr>
          </a:p>
          <a:p>
            <a:pPr marL="0" indent="0" algn="just">
              <a:buNone/>
            </a:pPr>
            <a:endParaRPr lang="tr-TR" b="1" dirty="0" smtClean="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4200" y="1231900"/>
            <a:ext cx="10972800" cy="5194300"/>
          </a:xfrm>
        </p:spPr>
        <p:txBody>
          <a:bodyPr>
            <a:normAutofit/>
          </a:bodyPr>
          <a:lstStyle/>
          <a:p>
            <a:pPr marL="0" indent="0" algn="just">
              <a:buNone/>
            </a:pPr>
            <a:r>
              <a:rPr lang="tr-TR" sz="3000" b="1" dirty="0" smtClean="0">
                <a:latin typeface="Arial" panose="020B0604020202020204" pitchFamily="34" charset="0"/>
                <a:cs typeface="Arial" panose="020B0604020202020204" pitchFamily="34" charset="0"/>
              </a:rPr>
              <a:t>REKLAM: </a:t>
            </a:r>
            <a:endParaRPr lang="tr-TR" sz="30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1-Bir malın satışını arttırma amacını güder.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2-Sadece müşterilere veya potansiyel turistlere hitap eder.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3-Ticari yayınlar ağırlıklıdır.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4-İşletmenin satış müdürlüğü ile müşteriler arasındaki bilgi alış-verişi üzerinde durur.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5-Basını ticari reklam verip para karşılığında yayın yaptırır.</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 y="446882"/>
            <a:ext cx="10972800" cy="1184306"/>
          </a:xfrm>
        </p:spPr>
        <p:txBody>
          <a:bodyPr>
            <a:normAutofit/>
          </a:bodyPr>
          <a:lstStyle/>
          <a:p>
            <a:r>
              <a:rPr lang="tr-TR" sz="4500" b="1" dirty="0" smtClean="0">
                <a:solidFill>
                  <a:schemeClr val="tx1"/>
                </a:solidFill>
                <a:latin typeface="Arial" panose="020B0604020202020204" pitchFamily="34" charset="0"/>
                <a:cs typeface="Arial" panose="020B0604020202020204" pitchFamily="34" charset="0"/>
              </a:rPr>
              <a:t>REKLAM VE HALKLA İLİŞKİLER</a:t>
            </a:r>
            <a:endParaRPr lang="tr-TR" sz="4500"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09600" y="1790700"/>
            <a:ext cx="10972800" cy="4533900"/>
          </a:xfrm>
        </p:spPr>
        <p:txBody>
          <a:bodyPr>
            <a:normAutofit lnSpcReduction="10000"/>
          </a:bodyPr>
          <a:lstStyle/>
          <a:p>
            <a:pPr marL="0" indent="0" algn="just">
              <a:buNone/>
            </a:pPr>
            <a:r>
              <a:rPr lang="tr-TR" b="1" dirty="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Reklam ve halkla ilişkiler pazarlamayı destekleyen iki vazgeçilmez unsurdur. Bunun içindir ki, halkla ilişkiler ve reklam faaliyetinin paralel yürütülmesi gerekir. Azami verimin sağlanması için:</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-Faaliyetlerin her ikisinin de pazarlama planlamasında yer alması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-Beklentilerin belirlenmesi, hedeflerinin iyi tanımlanması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-Reklam ve halkla ilişkiler bütçelerini ayrı ayrı oluşturulması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-Planlama ve uygulamada mutlaka fikir birliği sağlanması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-Periyodik olarak ortak toplantıların yapılması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-Hazırladıkları kampanyaları birbirlerine sunmaları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-Reklam ve halkla ilişkiler birimlerinin birbirini tamamlayıcı olması</a:t>
            </a:r>
            <a:endParaRPr lang="tr-TR" b="1" dirty="0" smtClean="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8800" y="1244600"/>
            <a:ext cx="10972800" cy="5067300"/>
          </a:xfrm>
        </p:spPr>
        <p:txBody>
          <a:bodyPr>
            <a:normAutofit/>
          </a:bodyPr>
          <a:lstStyle/>
          <a:p>
            <a:pPr marL="0" indent="0" algn="just">
              <a:buNone/>
            </a:pPr>
            <a:r>
              <a:rPr lang="tr-TR" sz="3000" b="1" dirty="0">
                <a:latin typeface="Arial" panose="020B0604020202020204" pitchFamily="34" charset="0"/>
                <a:cs typeface="Arial" panose="020B0604020202020204" pitchFamily="34" charset="0"/>
              </a:rPr>
              <a:t> </a:t>
            </a:r>
            <a:r>
              <a:rPr lang="tr-TR" sz="3000" b="1" dirty="0" smtClean="0">
                <a:latin typeface="Arial" panose="020B0604020202020204" pitchFamily="34" charset="0"/>
                <a:cs typeface="Arial" panose="020B0604020202020204" pitchFamily="34" charset="0"/>
              </a:rPr>
              <a:t>Halkla ilişkiler faaliyetlerinde medya ilişkilerinin önemi: </a:t>
            </a:r>
            <a:endParaRPr lang="tr-TR" sz="30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Medya ilişkileri (yazılı ve sözlü basınla ilişkiler) halkla ilişkiler faaliyetlerinin ayrılmaz bir parçasıdır. Yanlışlıkları asgariye indirmek için kurumun faaliyetlerinin ve içinde bulunduğu sektörün özelliklerinin çok açık bir şekilde izah edilmesi gerekir. Buna rağmen yanlış bir yayın olduğunda itiraz etmekten kaçınılmamalıdır.</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0</TotalTime>
  <Words>5030</Words>
  <Application>WPS Presentation</Application>
  <PresentationFormat>Geniş ekran</PresentationFormat>
  <Paragraphs>111</Paragraphs>
  <Slides>16</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16</vt:i4>
      </vt:variant>
    </vt:vector>
  </HeadingPairs>
  <TitlesOfParts>
    <vt:vector size="26" baseType="lpstr">
      <vt:lpstr>Arial</vt:lpstr>
      <vt:lpstr>SimSun</vt:lpstr>
      <vt:lpstr>Wingdings</vt:lpstr>
      <vt:lpstr>Wingdings 2</vt:lpstr>
      <vt:lpstr>Constantia</vt:lpstr>
      <vt:lpstr>Microsoft YaHei</vt:lpstr>
      <vt:lpstr/>
      <vt:lpstr>Arial Unicode MS</vt:lpstr>
      <vt:lpstr>Calibri</vt:lpstr>
      <vt:lpstr>Akış</vt:lpstr>
      <vt:lpstr>     HALKLA İLİŞKİLER</vt:lpstr>
      <vt:lpstr>PowerPoint 演示文稿</vt:lpstr>
      <vt:lpstr>PowerPoint 演示文稿</vt:lpstr>
      <vt:lpstr>PowerPoint 演示文稿</vt:lpstr>
      <vt:lpstr>PowerPoint 演示文稿</vt:lpstr>
      <vt:lpstr>PowerPoint 演示文稿</vt:lpstr>
      <vt:lpstr>PowerPoint 演示文稿</vt:lpstr>
      <vt:lpstr>REKLAM VE HALKLA İLİŞKİLER</vt:lpstr>
      <vt:lpstr>PowerPoint 演示文稿</vt:lpstr>
      <vt:lpstr>PowerPoint 演示文稿</vt:lpstr>
      <vt:lpstr>PowerPoint 演示文稿</vt:lpstr>
      <vt:lpstr>PowerPoint 演示文稿</vt:lpstr>
      <vt:lpstr>PowerPoint 演示文稿</vt:lpstr>
      <vt:lpstr>PowerPoint 演示文稿</vt:lpstr>
      <vt:lpstr>Reklamlarda Başarı</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IX. HALKLA İLİŞKİLER</dc:title>
  <dc:creator>Windows Kullanıcısı</dc:creator>
  <cp:lastModifiedBy>ali</cp:lastModifiedBy>
  <cp:revision>5</cp:revision>
  <dcterms:created xsi:type="dcterms:W3CDTF">2018-02-12T18:18:00Z</dcterms:created>
  <dcterms:modified xsi:type="dcterms:W3CDTF">2018-02-16T10:37:57Z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