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8" r:id="rId5"/>
    <p:sldId id="261" r:id="rId6"/>
    <p:sldId id="262" r:id="rId7"/>
    <p:sldId id="263" r:id="rId8"/>
    <p:sldId id="269" r:id="rId9"/>
    <p:sldId id="264" r:id="rId10"/>
    <p:sldId id="267" r:id="rId11"/>
    <p:sldId id="265" r:id="rId12"/>
    <p:sldId id="270"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varScale="1">
        <p:scale>
          <a:sx n="79" d="100"/>
          <a:sy n="79" d="100"/>
        </p:scale>
        <p:origin x="19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CC8705-3EA8-4B2F-BA73-610F83FED8B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536C50-94D6-42BE-BA7E-3F325B8184ED}" type="slidenum">
              <a:rPr lang="tr-TR" smtClean="0"/>
              <a:t>‹#›</a:t>
            </a:fld>
            <a:endParaRPr lang="tr-TR"/>
          </a:p>
        </p:txBody>
      </p:sp>
    </p:spTree>
    <p:extLst>
      <p:ext uri="{BB962C8B-B14F-4D97-AF65-F5344CB8AC3E}">
        <p14:creationId xmlns:p14="http://schemas.microsoft.com/office/powerpoint/2010/main" val="480655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CC8705-3EA8-4B2F-BA73-610F83FED8B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536C50-94D6-42BE-BA7E-3F325B8184ED}" type="slidenum">
              <a:rPr lang="tr-TR" smtClean="0"/>
              <a:t>‹#›</a:t>
            </a:fld>
            <a:endParaRPr lang="tr-TR"/>
          </a:p>
        </p:txBody>
      </p:sp>
    </p:spTree>
    <p:extLst>
      <p:ext uri="{BB962C8B-B14F-4D97-AF65-F5344CB8AC3E}">
        <p14:creationId xmlns:p14="http://schemas.microsoft.com/office/powerpoint/2010/main" val="396745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CC8705-3EA8-4B2F-BA73-610F83FED8B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536C50-94D6-42BE-BA7E-3F325B8184ED}" type="slidenum">
              <a:rPr lang="tr-TR" smtClean="0"/>
              <a:t>‹#›</a:t>
            </a:fld>
            <a:endParaRPr lang="tr-TR"/>
          </a:p>
        </p:txBody>
      </p:sp>
    </p:spTree>
    <p:extLst>
      <p:ext uri="{BB962C8B-B14F-4D97-AF65-F5344CB8AC3E}">
        <p14:creationId xmlns:p14="http://schemas.microsoft.com/office/powerpoint/2010/main" val="1876280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CC8705-3EA8-4B2F-BA73-610F83FED8B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536C50-94D6-42BE-BA7E-3F325B8184ED}" type="slidenum">
              <a:rPr lang="tr-TR" smtClean="0"/>
              <a:t>‹#›</a:t>
            </a:fld>
            <a:endParaRPr lang="tr-TR"/>
          </a:p>
        </p:txBody>
      </p:sp>
    </p:spTree>
    <p:extLst>
      <p:ext uri="{BB962C8B-B14F-4D97-AF65-F5344CB8AC3E}">
        <p14:creationId xmlns:p14="http://schemas.microsoft.com/office/powerpoint/2010/main" val="244926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CC8705-3EA8-4B2F-BA73-610F83FED8B8}" type="datetimeFigureOut">
              <a:rPr lang="tr-TR" smtClean="0"/>
              <a:t>27.08.2019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536C50-94D6-42BE-BA7E-3F325B8184ED}" type="slidenum">
              <a:rPr lang="tr-TR" smtClean="0"/>
              <a:t>‹#›</a:t>
            </a:fld>
            <a:endParaRPr lang="tr-TR"/>
          </a:p>
        </p:txBody>
      </p:sp>
    </p:spTree>
    <p:extLst>
      <p:ext uri="{BB962C8B-B14F-4D97-AF65-F5344CB8AC3E}">
        <p14:creationId xmlns:p14="http://schemas.microsoft.com/office/powerpoint/2010/main" val="4234928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CC8705-3EA8-4B2F-BA73-610F83FED8B8}"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536C50-94D6-42BE-BA7E-3F325B8184ED}" type="slidenum">
              <a:rPr lang="tr-TR" smtClean="0"/>
              <a:t>‹#›</a:t>
            </a:fld>
            <a:endParaRPr lang="tr-TR"/>
          </a:p>
        </p:txBody>
      </p:sp>
    </p:spTree>
    <p:extLst>
      <p:ext uri="{BB962C8B-B14F-4D97-AF65-F5344CB8AC3E}">
        <p14:creationId xmlns:p14="http://schemas.microsoft.com/office/powerpoint/2010/main" val="203337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CC8705-3EA8-4B2F-BA73-610F83FED8B8}" type="datetimeFigureOut">
              <a:rPr lang="tr-TR" smtClean="0"/>
              <a:t>27.08.2019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9536C50-94D6-42BE-BA7E-3F325B8184ED}" type="slidenum">
              <a:rPr lang="tr-TR" smtClean="0"/>
              <a:t>‹#›</a:t>
            </a:fld>
            <a:endParaRPr lang="tr-TR"/>
          </a:p>
        </p:txBody>
      </p:sp>
    </p:spTree>
    <p:extLst>
      <p:ext uri="{BB962C8B-B14F-4D97-AF65-F5344CB8AC3E}">
        <p14:creationId xmlns:p14="http://schemas.microsoft.com/office/powerpoint/2010/main" val="1640380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CC8705-3EA8-4B2F-BA73-610F83FED8B8}" type="datetimeFigureOut">
              <a:rPr lang="tr-TR" smtClean="0"/>
              <a:t>27.08.2019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9536C50-94D6-42BE-BA7E-3F325B8184ED}" type="slidenum">
              <a:rPr lang="tr-TR" smtClean="0"/>
              <a:t>‹#›</a:t>
            </a:fld>
            <a:endParaRPr lang="tr-TR"/>
          </a:p>
        </p:txBody>
      </p:sp>
    </p:spTree>
    <p:extLst>
      <p:ext uri="{BB962C8B-B14F-4D97-AF65-F5344CB8AC3E}">
        <p14:creationId xmlns:p14="http://schemas.microsoft.com/office/powerpoint/2010/main" val="2679130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CC8705-3EA8-4B2F-BA73-610F83FED8B8}" type="datetimeFigureOut">
              <a:rPr lang="tr-TR" smtClean="0"/>
              <a:t>27.08.2019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9536C50-94D6-42BE-BA7E-3F325B8184ED}" type="slidenum">
              <a:rPr lang="tr-TR" smtClean="0"/>
              <a:t>‹#›</a:t>
            </a:fld>
            <a:endParaRPr lang="tr-TR"/>
          </a:p>
        </p:txBody>
      </p:sp>
    </p:spTree>
    <p:extLst>
      <p:ext uri="{BB962C8B-B14F-4D97-AF65-F5344CB8AC3E}">
        <p14:creationId xmlns:p14="http://schemas.microsoft.com/office/powerpoint/2010/main" val="2165871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CC8705-3EA8-4B2F-BA73-610F83FED8B8}"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536C50-94D6-42BE-BA7E-3F325B8184ED}" type="slidenum">
              <a:rPr lang="tr-TR" smtClean="0"/>
              <a:t>‹#›</a:t>
            </a:fld>
            <a:endParaRPr lang="tr-TR"/>
          </a:p>
        </p:txBody>
      </p:sp>
    </p:spTree>
    <p:extLst>
      <p:ext uri="{BB962C8B-B14F-4D97-AF65-F5344CB8AC3E}">
        <p14:creationId xmlns:p14="http://schemas.microsoft.com/office/powerpoint/2010/main" val="1019988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CC8705-3EA8-4B2F-BA73-610F83FED8B8}" type="datetimeFigureOut">
              <a:rPr lang="tr-TR" smtClean="0"/>
              <a:t>27.08.2019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536C50-94D6-42BE-BA7E-3F325B8184ED}" type="slidenum">
              <a:rPr lang="tr-TR" smtClean="0"/>
              <a:t>‹#›</a:t>
            </a:fld>
            <a:endParaRPr lang="tr-TR"/>
          </a:p>
        </p:txBody>
      </p:sp>
    </p:spTree>
    <p:extLst>
      <p:ext uri="{BB962C8B-B14F-4D97-AF65-F5344CB8AC3E}">
        <p14:creationId xmlns:p14="http://schemas.microsoft.com/office/powerpoint/2010/main" val="182375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CC8705-3EA8-4B2F-BA73-610F83FED8B8}" type="datetimeFigureOut">
              <a:rPr lang="tr-TR" smtClean="0"/>
              <a:t>27.08.2019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36C50-94D6-42BE-BA7E-3F325B8184ED}" type="slidenum">
              <a:rPr lang="tr-TR" smtClean="0"/>
              <a:t>‹#›</a:t>
            </a:fld>
            <a:endParaRPr lang="tr-TR"/>
          </a:p>
        </p:txBody>
      </p:sp>
    </p:spTree>
    <p:extLst>
      <p:ext uri="{BB962C8B-B14F-4D97-AF65-F5344CB8AC3E}">
        <p14:creationId xmlns:p14="http://schemas.microsoft.com/office/powerpoint/2010/main" val="3462094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51611"/>
          </a:xfrm>
        </p:spPr>
        <p:txBody>
          <a:bodyPr/>
          <a:lstStyle/>
          <a:p>
            <a:r>
              <a:rPr lang="tr-TR" b="1" dirty="0" smtClean="0"/>
              <a:t> Etik Tanımı </a:t>
            </a:r>
            <a:endParaRPr lang="tr-TR" b="1" dirty="0"/>
          </a:p>
        </p:txBody>
      </p:sp>
      <p:sp>
        <p:nvSpPr>
          <p:cNvPr id="3" name="İçerik Yer Tutucusu 2"/>
          <p:cNvSpPr>
            <a:spLocks noGrp="1"/>
          </p:cNvSpPr>
          <p:nvPr>
            <p:ph idx="1"/>
          </p:nvPr>
        </p:nvSpPr>
        <p:spPr>
          <a:xfrm>
            <a:off x="524256" y="1524000"/>
            <a:ext cx="11143488" cy="4652963"/>
          </a:xfrm>
        </p:spPr>
        <p:txBody>
          <a:bodyPr>
            <a:normAutofit fontScale="92500"/>
          </a:bodyPr>
          <a:lstStyle/>
          <a:p>
            <a:pPr marL="0" indent="0" algn="just">
              <a:buNone/>
            </a:pPr>
            <a:r>
              <a:rPr lang="tr-TR" dirty="0" smtClean="0"/>
              <a:t>     Tarihsel süreç içerisinde etik kavramının birçok tanımı yapılmıştır. Sözlük anlamı olarak etik; töre bilimi, ahlak bilimi, ahlaki, ahlakla ilgili olarak tanımlanmaktadır Etik, ahlaki olanın özünü ve temellerini araştıran bilim, insan davranışları ile ilgili problemleri inceleyen felsefe dalı olarak tanımlanmaktadır. Etik, ahlak felsefesidir. Etik, insanın bütün davranış ve eylemlerinin temelini araştırır.</a:t>
            </a:r>
          </a:p>
          <a:p>
            <a:pPr marL="0" indent="0" algn="just">
              <a:buNone/>
            </a:pPr>
            <a:r>
              <a:rPr lang="tr-TR" dirty="0" smtClean="0"/>
              <a:t> </a:t>
            </a:r>
          </a:p>
          <a:p>
            <a:pPr marL="0" indent="0" algn="just">
              <a:buNone/>
            </a:pPr>
            <a:r>
              <a:rPr lang="tr-TR" dirty="0" smtClean="0"/>
              <a:t>      Günümüzde etik kavramı, daha çok iş hayatı içerisindeki davranış biçimlerini irdeleyen, düzenleyen bir disiplin olarak görülmektedir. Ahlak kavramı ise, kişilerin sosyal yaşam içerisindeki ilişkilerini düzenleyen bir disiplin olarak görülmektedir. Etik ile ahlak kelimeleri, bazı felsefeciler tarafından farklı anlamlar içeren kavramlar olarak görülmekte, bazı felsefeciler ise buna karşı çıkmaktadırlar. </a:t>
            </a:r>
            <a:endParaRPr lang="tr-TR" dirty="0"/>
          </a:p>
        </p:txBody>
      </p:sp>
    </p:spTree>
    <p:extLst>
      <p:ext uri="{BB962C8B-B14F-4D97-AF65-F5344CB8AC3E}">
        <p14:creationId xmlns:p14="http://schemas.microsoft.com/office/powerpoint/2010/main" val="1533731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02336" y="1239488"/>
            <a:ext cx="10399776" cy="3970318"/>
          </a:xfrm>
          <a:prstGeom prst="rect">
            <a:avLst/>
          </a:prstGeom>
        </p:spPr>
        <p:txBody>
          <a:bodyPr wrap="square">
            <a:spAutoFit/>
          </a:bodyPr>
          <a:lstStyle/>
          <a:p>
            <a:pPr algn="just"/>
            <a:r>
              <a:rPr lang="tr-TR" sz="2800" dirty="0"/>
              <a:t>Etik kavramı, eski çağlardan itibaren üzerinde düşünülüp tartışılan bir felsefe disiplini olmuştur</a:t>
            </a:r>
            <a:r>
              <a:rPr lang="tr-TR" sz="2800" dirty="0" smtClean="0"/>
              <a:t>.</a:t>
            </a:r>
          </a:p>
          <a:p>
            <a:pPr algn="just"/>
            <a:r>
              <a:rPr lang="tr-TR" sz="2800" dirty="0" smtClean="0"/>
              <a:t>Sokrates </a:t>
            </a:r>
            <a:r>
              <a:rPr lang="tr-TR" sz="2800" dirty="0"/>
              <a:t>(İ.Ö. 469- 399</a:t>
            </a:r>
            <a:r>
              <a:rPr lang="tr-TR" sz="2800" dirty="0" smtClean="0"/>
              <a:t>)’in </a:t>
            </a:r>
            <a:r>
              <a:rPr lang="tr-TR" sz="2800" dirty="0"/>
              <a:t>ahlak öğretisi; </a:t>
            </a:r>
            <a:r>
              <a:rPr lang="tr-TR" sz="2800" b="1" i="1" dirty="0"/>
              <a:t>“İnsanın temel amacı erdeme ulaşmak olmalıdır. Erdem ancak bilgelikle mümkündür.” </a:t>
            </a:r>
            <a:r>
              <a:rPr lang="tr-TR" sz="2800" dirty="0"/>
              <a:t>olarak ifade edilir</a:t>
            </a:r>
            <a:r>
              <a:rPr lang="tr-TR" sz="2800" dirty="0" smtClean="0"/>
              <a:t>.</a:t>
            </a:r>
          </a:p>
          <a:p>
            <a:pPr algn="just"/>
            <a:r>
              <a:rPr lang="tr-TR" sz="2800" dirty="0"/>
              <a:t>Aristo (İ.Ö. 385- 322</a:t>
            </a:r>
            <a:r>
              <a:rPr lang="tr-TR" sz="2800" dirty="0" smtClean="0"/>
              <a:t>)’ya </a:t>
            </a:r>
            <a:r>
              <a:rPr lang="tr-TR" sz="2800" dirty="0"/>
              <a:t>göre ise </a:t>
            </a:r>
            <a:r>
              <a:rPr lang="tr-TR" sz="2800" b="1" i="1" dirty="0"/>
              <a:t>“Toplumda yönetenler ile yönetilenler arasında bir ayrım yapılması ahlakidir.” </a:t>
            </a:r>
            <a:r>
              <a:rPr lang="tr-TR" sz="2800" dirty="0"/>
              <a:t>Yani toplumda her zaman üsttekiler ve güçlüler yönetir, alttakiler ve güçsüzler ise yönetilir.  </a:t>
            </a:r>
          </a:p>
        </p:txBody>
      </p:sp>
    </p:spTree>
    <p:extLst>
      <p:ext uri="{BB962C8B-B14F-4D97-AF65-F5344CB8AC3E}">
        <p14:creationId xmlns:p14="http://schemas.microsoft.com/office/powerpoint/2010/main" val="2459554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3568" y="429459"/>
            <a:ext cx="11570208" cy="6278642"/>
          </a:xfrm>
          <a:prstGeom prst="rect">
            <a:avLst/>
          </a:prstGeom>
        </p:spPr>
        <p:txBody>
          <a:bodyPr wrap="square">
            <a:spAutoFit/>
          </a:bodyPr>
          <a:lstStyle/>
          <a:p>
            <a:r>
              <a:rPr lang="tr-TR" sz="2800" dirty="0" smtClean="0"/>
              <a:t>Kohlberg’in ahlaki gelişim evrelerine göre birey, üç düzey ve altı evreden geçerek ahlaki gelişime ulaşır. </a:t>
            </a:r>
          </a:p>
          <a:p>
            <a:r>
              <a:rPr lang="tr-TR" sz="2800" dirty="0" smtClean="0"/>
              <a:t> </a:t>
            </a:r>
          </a:p>
          <a:p>
            <a:r>
              <a:rPr lang="tr-TR" sz="2800" dirty="0" smtClean="0"/>
              <a:t> Gelenek öncesi dönem</a:t>
            </a:r>
          </a:p>
          <a:p>
            <a:pPr marL="285750" indent="-285750">
              <a:buFont typeface="Arial" panose="020B0604020202020204" pitchFamily="34" charset="0"/>
              <a:buChar char="•"/>
            </a:pPr>
            <a:r>
              <a:rPr lang="tr-TR" sz="2400" dirty="0" smtClean="0"/>
              <a:t>Bağımlı evre</a:t>
            </a:r>
          </a:p>
          <a:p>
            <a:pPr marL="285750" indent="-285750">
              <a:buFont typeface="Arial" panose="020B0604020202020204" pitchFamily="34" charset="0"/>
              <a:buChar char="•"/>
            </a:pPr>
            <a:r>
              <a:rPr lang="tr-TR" sz="2400" dirty="0" smtClean="0"/>
              <a:t>Bireycilik ve çıkara dayalı alışveriş evresi   </a:t>
            </a:r>
          </a:p>
          <a:p>
            <a:endParaRPr lang="tr-TR" sz="2400" dirty="0" smtClean="0"/>
          </a:p>
          <a:p>
            <a:r>
              <a:rPr lang="tr-TR" sz="2800" dirty="0" smtClean="0"/>
              <a:t>Geleneksel düzey </a:t>
            </a:r>
          </a:p>
          <a:p>
            <a:pPr marL="285750" indent="-285750">
              <a:buFont typeface="Arial" panose="020B0604020202020204" pitchFamily="34" charset="0"/>
              <a:buChar char="•"/>
            </a:pPr>
            <a:r>
              <a:rPr lang="tr-TR" sz="2400" dirty="0" smtClean="0"/>
              <a:t>Karşılıklı kişiler arası beklentiler ve uyum evresi</a:t>
            </a:r>
          </a:p>
          <a:p>
            <a:pPr marL="285750" indent="-285750">
              <a:buFont typeface="Arial" panose="020B0604020202020204" pitchFamily="34" charset="0"/>
              <a:buChar char="•"/>
            </a:pPr>
            <a:r>
              <a:rPr lang="tr-TR" sz="2400" dirty="0" smtClean="0"/>
              <a:t>Sosyal vicdan evresi</a:t>
            </a:r>
          </a:p>
          <a:p>
            <a:pPr marL="285750" indent="-285750">
              <a:buFont typeface="Arial" panose="020B0604020202020204" pitchFamily="34" charset="0"/>
              <a:buChar char="•"/>
            </a:pPr>
            <a:r>
              <a:rPr lang="tr-TR" sz="2400" dirty="0" smtClean="0"/>
              <a:t>Geçiş düzeyi</a:t>
            </a:r>
          </a:p>
          <a:p>
            <a:endParaRPr lang="tr-TR" sz="2400" dirty="0" smtClean="0"/>
          </a:p>
          <a:p>
            <a:r>
              <a:rPr lang="tr-TR" sz="2800" dirty="0" smtClean="0"/>
              <a:t>Gelenek ötesi ve ilkelere dayalı düzey</a:t>
            </a:r>
          </a:p>
          <a:p>
            <a:pPr marL="285750" indent="-285750">
              <a:buFont typeface="Arial" panose="020B0604020202020204" pitchFamily="34" charset="0"/>
              <a:buChar char="•"/>
            </a:pPr>
            <a:r>
              <a:rPr lang="tr-TR" sz="2400" dirty="0" smtClean="0"/>
              <a:t>Toplumsal anlaşma, yararlılık ve bireysel haklar evresi</a:t>
            </a:r>
          </a:p>
          <a:p>
            <a:pPr marL="285750" indent="-285750">
              <a:buFont typeface="Arial" panose="020B0604020202020204" pitchFamily="34" charset="0"/>
              <a:buChar char="•"/>
            </a:pPr>
            <a:r>
              <a:rPr lang="tr-TR" sz="2400" dirty="0" smtClean="0"/>
              <a:t>Evrensel ahlaki ilkeler evresi </a:t>
            </a:r>
          </a:p>
          <a:p>
            <a:r>
              <a:rPr lang="tr-TR" dirty="0" smtClean="0"/>
              <a:t> </a:t>
            </a:r>
            <a:endParaRPr lang="tr-TR" dirty="0"/>
          </a:p>
        </p:txBody>
      </p:sp>
    </p:spTree>
    <p:extLst>
      <p:ext uri="{BB962C8B-B14F-4D97-AF65-F5344CB8AC3E}">
        <p14:creationId xmlns:p14="http://schemas.microsoft.com/office/powerpoint/2010/main" val="1481361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 </a:t>
            </a:r>
            <a:endParaRPr lang="tr-TR" dirty="0"/>
          </a:p>
        </p:txBody>
      </p:sp>
      <p:sp>
        <p:nvSpPr>
          <p:cNvPr id="3" name="İçerik Yer Tutucusu 2"/>
          <p:cNvSpPr>
            <a:spLocks noGrp="1"/>
          </p:cNvSpPr>
          <p:nvPr>
            <p:ph idx="1"/>
          </p:nvPr>
        </p:nvSpPr>
        <p:spPr>
          <a:xfrm>
            <a:off x="838200" y="1825625"/>
            <a:ext cx="10515600" cy="564007"/>
          </a:xfrm>
        </p:spPr>
        <p:txBody>
          <a:bodyPr/>
          <a:lstStyle/>
          <a:p>
            <a:pPr marL="0" indent="0">
              <a:buNone/>
            </a:pPr>
            <a:r>
              <a:rPr lang="sv-SE" dirty="0"/>
              <a:t>MEGEP, “Meslek Etiği”, Ankara, (2006)</a:t>
            </a:r>
            <a:endParaRPr lang="tr-TR" dirty="0"/>
          </a:p>
        </p:txBody>
      </p:sp>
    </p:spTree>
    <p:extLst>
      <p:ext uri="{BB962C8B-B14F-4D97-AF65-F5344CB8AC3E}">
        <p14:creationId xmlns:p14="http://schemas.microsoft.com/office/powerpoint/2010/main" val="2374775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6448" y="408492"/>
            <a:ext cx="11009376" cy="6124754"/>
          </a:xfrm>
          <a:prstGeom prst="rect">
            <a:avLst/>
          </a:prstGeom>
        </p:spPr>
        <p:txBody>
          <a:bodyPr wrap="square">
            <a:spAutoFit/>
          </a:bodyPr>
          <a:lstStyle/>
          <a:p>
            <a:pPr algn="just"/>
            <a:r>
              <a:rPr lang="tr-TR" sz="2800" dirty="0" smtClean="0"/>
              <a:t>     Aristoteles, etiği kuramsal felsefeden ayırarak kendi başına bir felsefe alanı olarak ele alan ilk filozoftur. Etik, pratik felsefenin bir bölümü olarak insan eylemleri ve onların ürünlerini konu alır. Etik sözcüğünün iki farklı kullanımı vardır.</a:t>
            </a:r>
          </a:p>
          <a:p>
            <a:pPr algn="just"/>
            <a:endParaRPr lang="tr-TR" sz="2800" dirty="0" smtClean="0"/>
          </a:p>
          <a:p>
            <a:pPr algn="just"/>
            <a:r>
              <a:rPr lang="tr-TR" sz="2800" dirty="0"/>
              <a:t> </a:t>
            </a:r>
            <a:r>
              <a:rPr lang="tr-TR" sz="2800" dirty="0" smtClean="0"/>
              <a:t>    İlk kullanımı; alışkanlık töre ve gelenek anlamlarını taşır.</a:t>
            </a:r>
          </a:p>
          <a:p>
            <a:pPr algn="just"/>
            <a:endParaRPr lang="tr-TR" sz="2800" dirty="0" smtClean="0"/>
          </a:p>
          <a:p>
            <a:pPr algn="just"/>
            <a:r>
              <a:rPr lang="tr-TR" sz="2800" dirty="0"/>
              <a:t> </a:t>
            </a:r>
            <a:r>
              <a:rPr lang="tr-TR" sz="2800" dirty="0" smtClean="0"/>
              <a:t>    İkinci kullanımı ise (genel kullanımı budur), eylemde bulunan ve davranan kişi, aktarılan eylem kurallarını ve değer ölçülerini sorgulamadan uygulamayıp; aksine kavrayarak ve üzerinde düşünerek talep edilen iyiyi gerçekleştirmek için onları alışkanlığa dönüştüren kişidir. </a:t>
            </a:r>
          </a:p>
          <a:p>
            <a:pPr algn="just"/>
            <a:endParaRPr lang="tr-TR" sz="2800" dirty="0" smtClean="0"/>
          </a:p>
          <a:p>
            <a:pPr algn="just"/>
            <a:r>
              <a:rPr lang="tr-TR" sz="2800" dirty="0"/>
              <a:t> </a:t>
            </a:r>
            <a:r>
              <a:rPr lang="tr-TR" sz="2800" dirty="0" smtClean="0"/>
              <a:t>    Alışkanlık, töre ve gelenek böylelikle karakter anlamını da almakta, erdemli olmanın temel tavrı olarak pekişmektedir</a:t>
            </a:r>
            <a:r>
              <a:rPr lang="tr-TR" dirty="0" smtClean="0"/>
              <a:t>. </a:t>
            </a:r>
            <a:endParaRPr lang="tr-TR" dirty="0"/>
          </a:p>
        </p:txBody>
      </p:sp>
    </p:spTree>
    <p:extLst>
      <p:ext uri="{BB962C8B-B14F-4D97-AF65-F5344CB8AC3E}">
        <p14:creationId xmlns:p14="http://schemas.microsoft.com/office/powerpoint/2010/main" val="1985784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50976" y="1592086"/>
            <a:ext cx="10351008" cy="3539430"/>
          </a:xfrm>
          <a:prstGeom prst="rect">
            <a:avLst/>
          </a:prstGeom>
        </p:spPr>
        <p:txBody>
          <a:bodyPr wrap="square">
            <a:spAutoFit/>
          </a:bodyPr>
          <a:lstStyle/>
          <a:p>
            <a:pPr algn="just"/>
            <a:r>
              <a:rPr lang="tr-TR" sz="2800" dirty="0" smtClean="0"/>
              <a:t>      Etik her şeyden önce istenilecek bir yaşamın araştırılması ve anlaşılmasıdır. Daha geniş bir bakış açısı ile, bütün etkinlik ve amaçların yerli yerine konulması neyin yapılacağı ya da yapılamayacağının; neyin isteneceği ya da istenmeyeceğinin; neye sahip olunacağı ya da olunamayacağının bilinmesidir. Etik; insanların kurduğu bireysel ve toplumsal ilişkilerin temelini oluşturan değerleri, normları, kuralları doğru-yanlış ya da iyi-kötü gibi ahlaksal açıdan araştıran bir felsefe dalıdır.</a:t>
            </a:r>
          </a:p>
        </p:txBody>
      </p:sp>
    </p:spTree>
    <p:extLst>
      <p:ext uri="{BB962C8B-B14F-4D97-AF65-F5344CB8AC3E}">
        <p14:creationId xmlns:p14="http://schemas.microsoft.com/office/powerpoint/2010/main" val="1193457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11936" y="2271421"/>
            <a:ext cx="10143744" cy="2246769"/>
          </a:xfrm>
          <a:prstGeom prst="rect">
            <a:avLst/>
          </a:prstGeom>
        </p:spPr>
        <p:txBody>
          <a:bodyPr wrap="square">
            <a:spAutoFit/>
          </a:bodyPr>
          <a:lstStyle/>
          <a:p>
            <a:pPr algn="just"/>
            <a:r>
              <a:rPr lang="tr-TR" sz="2800" dirty="0" smtClean="0"/>
              <a:t>        Kısaca </a:t>
            </a:r>
            <a:r>
              <a:rPr lang="tr-TR" sz="2800" dirty="0"/>
              <a:t>belirtecek olursak; etik doğru ve yanlış davranış teorisidir. Ahlak ise onun pratiğidir. İlkeler söz konusu olduğunda etik kavramı kullanılırken, davranış söz konusu olduğunda ahlak kavramı kullanılır. Etik bir kişinin belli bir durumda ifade etmek istediği değerler iken ahlak ise bunu hayata geçirme tarzıdır. </a:t>
            </a:r>
          </a:p>
        </p:txBody>
      </p:sp>
    </p:spTree>
    <p:extLst>
      <p:ext uri="{BB962C8B-B14F-4D97-AF65-F5344CB8AC3E}">
        <p14:creationId xmlns:p14="http://schemas.microsoft.com/office/powerpoint/2010/main" val="1001706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 Ahlaki Gelişim Süreci </a:t>
            </a:r>
            <a:endParaRPr lang="tr-TR" b="1" dirty="0"/>
          </a:p>
        </p:txBody>
      </p:sp>
      <p:sp>
        <p:nvSpPr>
          <p:cNvPr id="3" name="İçerik Yer Tutucusu 2"/>
          <p:cNvSpPr>
            <a:spLocks noGrp="1"/>
          </p:cNvSpPr>
          <p:nvPr>
            <p:ph idx="1"/>
          </p:nvPr>
        </p:nvSpPr>
        <p:spPr>
          <a:xfrm>
            <a:off x="838200" y="2264537"/>
            <a:ext cx="10515600" cy="2319655"/>
          </a:xfrm>
        </p:spPr>
        <p:txBody>
          <a:bodyPr/>
          <a:lstStyle/>
          <a:p>
            <a:pPr marL="0" indent="0" algn="just">
              <a:buNone/>
            </a:pPr>
            <a:r>
              <a:rPr lang="tr-TR" dirty="0" smtClean="0"/>
              <a:t>       Ahlak; bir toplumun iyi ya da kötü olarak kabul edilen davranışları belirleyen yazısız kurallar bütünüdür. Ahlak kelimesi Latince kökenli olup (morale), insanın doğru ve yanlış, olumlu ve olumsuz, iyi ve kötü olarak nitelendirdiği davranışlarıyla ilgilidir.</a:t>
            </a:r>
            <a:endParaRPr lang="tr-TR" dirty="0"/>
          </a:p>
        </p:txBody>
      </p:sp>
    </p:spTree>
    <p:extLst>
      <p:ext uri="{BB962C8B-B14F-4D97-AF65-F5344CB8AC3E}">
        <p14:creationId xmlns:p14="http://schemas.microsoft.com/office/powerpoint/2010/main" val="4036586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33984" y="1160979"/>
            <a:ext cx="10692384" cy="3970318"/>
          </a:xfrm>
          <a:prstGeom prst="rect">
            <a:avLst/>
          </a:prstGeom>
        </p:spPr>
        <p:txBody>
          <a:bodyPr wrap="square">
            <a:spAutoFit/>
          </a:bodyPr>
          <a:lstStyle/>
          <a:p>
            <a:pPr algn="just"/>
            <a:r>
              <a:rPr lang="tr-TR" sz="2800" dirty="0" smtClean="0"/>
              <a:t>       Bir toplumda düzenin sağlanabilmesi için insanların belli kurallara uygun davranması gerekir. Bu kuralların bir bölümü ahlak kurallarıdır Görenek, gelenek, töre ve adetler ahlakın bir bölümünü oluştururlar. Ahlak kuralları, değişen toplumsal koşullar karşısında daha esnektir ve daha kolay değişebilme özelliğine sahiptir.</a:t>
            </a:r>
          </a:p>
          <a:p>
            <a:pPr algn="just"/>
            <a:endParaRPr lang="tr-TR" sz="2800" dirty="0" smtClean="0"/>
          </a:p>
          <a:p>
            <a:pPr algn="just"/>
            <a:r>
              <a:rPr lang="tr-TR" sz="2800" dirty="0" smtClean="0"/>
              <a:t>        Ahlak; insanların birbirleriyle veya devletle olan ilişkilerinde kendilerinden yapmaları istenen davranışlarla toplum düzenini sağlayan bir kurallar ve normlar bütünüdür, yani toplumsal bir olgudur.</a:t>
            </a:r>
            <a:endParaRPr lang="tr-TR" sz="2800" dirty="0"/>
          </a:p>
        </p:txBody>
      </p:sp>
    </p:spTree>
    <p:extLst>
      <p:ext uri="{BB962C8B-B14F-4D97-AF65-F5344CB8AC3E}">
        <p14:creationId xmlns:p14="http://schemas.microsoft.com/office/powerpoint/2010/main" val="990567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90016" y="1525768"/>
            <a:ext cx="10472928" cy="2677656"/>
          </a:xfrm>
          <a:prstGeom prst="rect">
            <a:avLst/>
          </a:prstGeom>
        </p:spPr>
        <p:txBody>
          <a:bodyPr wrap="square">
            <a:spAutoFit/>
          </a:bodyPr>
          <a:lstStyle/>
          <a:p>
            <a:pPr algn="just"/>
            <a:r>
              <a:rPr lang="tr-TR" sz="2800" dirty="0" smtClean="0"/>
              <a:t>     Ahlak, kişi vicdanının belirli hareketleri </a:t>
            </a:r>
            <a:r>
              <a:rPr lang="tr-TR" sz="2800" b="1" i="1" dirty="0" smtClean="0"/>
              <a:t>“doğru” </a:t>
            </a:r>
            <a:r>
              <a:rPr lang="tr-TR" sz="2800" dirty="0" smtClean="0"/>
              <a:t>ve </a:t>
            </a:r>
            <a:r>
              <a:rPr lang="tr-TR" sz="2800" b="1" i="1" dirty="0" smtClean="0"/>
              <a:t>“iyi” </a:t>
            </a:r>
            <a:r>
              <a:rPr lang="tr-TR" sz="2800" dirty="0" smtClean="0"/>
              <a:t>olarak vasıflandırılmasıdır. Toplum içinde de ahlak kişilerin benimsedikleri ve uymak zorunda bulundukları davranış biçimleri veya kurallar bütünüdür. Ahlak en iyi yaşama şeklinin ne olduğunu saptamaya çalışır. Toplumsal yaşamda bazı hareketlerin ve düşüncelerin iyi bazılarının da kötü oluğunu ifade eder. </a:t>
            </a:r>
          </a:p>
        </p:txBody>
      </p:sp>
    </p:spTree>
    <p:extLst>
      <p:ext uri="{BB962C8B-B14F-4D97-AF65-F5344CB8AC3E}">
        <p14:creationId xmlns:p14="http://schemas.microsoft.com/office/powerpoint/2010/main" val="332638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63168" y="1576477"/>
            <a:ext cx="10192512" cy="2246769"/>
          </a:xfrm>
          <a:prstGeom prst="rect">
            <a:avLst/>
          </a:prstGeom>
        </p:spPr>
        <p:txBody>
          <a:bodyPr wrap="square">
            <a:spAutoFit/>
          </a:bodyPr>
          <a:lstStyle/>
          <a:p>
            <a:pPr algn="just"/>
            <a:r>
              <a:rPr lang="tr-TR" sz="2800" dirty="0" smtClean="0"/>
              <a:t>       Ahlakla </a:t>
            </a:r>
            <a:r>
              <a:rPr lang="tr-TR" sz="2800" dirty="0"/>
              <a:t>benzerlik gösteren bilimlerden biri de hukuktur. Hukuk; yazılı emir ve yasaklardır. Ahlak ise yazılı emredici özelliği olmayan, toplum tarafından kabul görmüş kurallar bütünüdür. Ahlaki değerlerden yoksun bir hukuk düşünülemeyeceği gibi, ahlaki değerler ile çatışan bir hukuk da işlevsel olmaktan uzaklaşır. </a:t>
            </a:r>
          </a:p>
        </p:txBody>
      </p:sp>
    </p:spTree>
    <p:extLst>
      <p:ext uri="{BB962C8B-B14F-4D97-AF65-F5344CB8AC3E}">
        <p14:creationId xmlns:p14="http://schemas.microsoft.com/office/powerpoint/2010/main" val="3446604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16864" y="2097316"/>
            <a:ext cx="10838688" cy="1815882"/>
          </a:xfrm>
          <a:prstGeom prst="rect">
            <a:avLst/>
          </a:prstGeom>
        </p:spPr>
        <p:txBody>
          <a:bodyPr wrap="square">
            <a:spAutoFit/>
          </a:bodyPr>
          <a:lstStyle/>
          <a:p>
            <a:pPr algn="just"/>
            <a:r>
              <a:rPr lang="tr-TR" sz="2800" dirty="0" smtClean="0"/>
              <a:t>      Ahlak, bir insan topluluğunun asgari düzeydeki ortak paydasını oluşturur. Her zaman ortaklaşa sahiplenilmesi gerekir. Ahlak herkesin onayını almış, uzlaşılmış bir çerçevedir. Kimse kendini bu çerçevenin dışında tanımlamaya kalkamaz. </a:t>
            </a:r>
            <a:endParaRPr lang="tr-TR" sz="2800" dirty="0"/>
          </a:p>
        </p:txBody>
      </p:sp>
    </p:spTree>
    <p:extLst>
      <p:ext uri="{BB962C8B-B14F-4D97-AF65-F5344CB8AC3E}">
        <p14:creationId xmlns:p14="http://schemas.microsoft.com/office/powerpoint/2010/main" val="303549704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772</Words>
  <Application>Microsoft Office PowerPoint</Application>
  <PresentationFormat>Geniş ekran</PresentationFormat>
  <Paragraphs>41</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 Etik Tanımı </vt:lpstr>
      <vt:lpstr>PowerPoint Sunusu</vt:lpstr>
      <vt:lpstr>PowerPoint Sunusu</vt:lpstr>
      <vt:lpstr>PowerPoint Sunusu</vt:lpstr>
      <vt:lpstr> Ahlaki Gelişim Süreci </vt:lpstr>
      <vt:lpstr>PowerPoint Sunusu</vt:lpstr>
      <vt:lpstr>PowerPoint Sunusu</vt:lpstr>
      <vt:lpstr>PowerPoint Sunusu</vt:lpstr>
      <vt:lpstr>PowerPoint Sunusu</vt:lpstr>
      <vt:lpstr>PowerPoint Sunusu</vt:lpstr>
      <vt:lpstr>PowerPoint Sunusu</vt:lpstr>
      <vt:lpstr>Kaynakça </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MESLEK ETİĞİ</dc:title>
  <dc:creator>mehtap uğur</dc:creator>
  <cp:lastModifiedBy>mehtap uğur</cp:lastModifiedBy>
  <cp:revision>12</cp:revision>
  <dcterms:created xsi:type="dcterms:W3CDTF">2019-08-22T19:03:31Z</dcterms:created>
  <dcterms:modified xsi:type="dcterms:W3CDTF">2019-08-27T15:38:04Z</dcterms:modified>
</cp:coreProperties>
</file>