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12" autoAdjust="0"/>
    <p:restoredTop sz="94660"/>
  </p:normalViewPr>
  <p:slideViewPr>
    <p:cSldViewPr snapToGrid="0">
      <p:cViewPr varScale="1">
        <p:scale>
          <a:sx n="72" d="100"/>
          <a:sy n="72" d="100"/>
        </p:scale>
        <p:origin x="6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4417" y="1196975"/>
            <a:ext cx="10943167" cy="108267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6533" y="2422525"/>
            <a:ext cx="10949517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/>
              <a:t>Click to edit Master subtitle style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59372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26400" cy="59372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84800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74750"/>
            <a:ext cx="5384800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en-US" altLang="zh-CN" dirty="0"/>
              <a:t>Click to edit Master title style</a:t>
            </a:r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altLang="en-US" dirty="0"/>
              <a:t>KLİNİK BİLİMLERE GİRİŞ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altLang="en-US"/>
              <a:t>ANKİLOZAN SPONDİLİT</a:t>
            </a:r>
          </a:p>
        </p:txBody>
      </p:sp>
    </p:spTree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Spondiloartr</a:t>
            </a:r>
            <a:r>
              <a:rPr lang="tr-TR" altLang="en-US" b="1"/>
              <a:t>itler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9620" y="1174750"/>
            <a:ext cx="9542780" cy="4953000"/>
          </a:xfrm>
        </p:spPr>
        <p:txBody>
          <a:bodyPr/>
          <a:lstStyle/>
          <a:p>
            <a:r>
              <a:rPr lang="en-US"/>
              <a:t>Ankilozan Spondilit</a:t>
            </a:r>
          </a:p>
          <a:p>
            <a:r>
              <a:rPr lang="en-US"/>
              <a:t>Reaktif Artrit (Reiter sendromu)</a:t>
            </a:r>
          </a:p>
          <a:p>
            <a:r>
              <a:rPr lang="en-US"/>
              <a:t>Psoriatik Artrit….</a:t>
            </a:r>
          </a:p>
        </p:txBody>
      </p:sp>
    </p:spTree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Ankilozan Spondilit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8503920" cy="4953000"/>
          </a:xfrm>
        </p:spPr>
        <p:txBody>
          <a:bodyPr/>
          <a:lstStyle/>
          <a:p>
            <a:r>
              <a:rPr lang="en-US"/>
              <a:t>Ankiloz (füzyon) ve  Spondylos (vertebral disk) anlamında Yunanca bir kelime, </a:t>
            </a:r>
          </a:p>
          <a:p>
            <a:r>
              <a:rPr lang="en-US"/>
              <a:t>Prevalans etnik gruplara göre farklılık göstermekle beraber Avrupa’da %0.2-%2 arasında,</a:t>
            </a:r>
          </a:p>
          <a:p>
            <a:r>
              <a:rPr lang="en-US"/>
              <a:t>Erkek /Kadın; 3/1, kadınlarda yavaş seyir,</a:t>
            </a:r>
          </a:p>
          <a:p>
            <a:r>
              <a:rPr lang="en-US"/>
              <a:t>Başlangıç  gençlik dönemi  20’li yaşlar</a:t>
            </a:r>
          </a:p>
          <a:p>
            <a:r>
              <a:rPr lang="en-US"/>
              <a:t>AS hastalarının 1.derece akrabalarında prevelans % 10-30</a:t>
            </a:r>
          </a:p>
        </p:txBody>
      </p:sp>
    </p:spTree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Terminoloji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Ankilozan spondilit</a:t>
            </a:r>
          </a:p>
          <a:p>
            <a:r>
              <a:rPr lang="en-US"/>
              <a:t>Aksiyal spondilartrit(aksiyal SpA)</a:t>
            </a:r>
          </a:p>
          <a:p>
            <a:r>
              <a:rPr lang="en-US"/>
              <a:t>Enflamatuvar spinal hastalık</a:t>
            </a:r>
          </a:p>
          <a:p>
            <a:r>
              <a:rPr lang="en-US"/>
              <a:t>Spondilitik hastalık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Ankilozan Spondilit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10035540" cy="4953000"/>
          </a:xfrm>
        </p:spPr>
        <p:txBody>
          <a:bodyPr/>
          <a:lstStyle/>
          <a:p>
            <a:r>
              <a:rPr lang="en-US"/>
              <a:t>Kronik, progresiv, etyolojisi bilinmeyen bir romatizmal hastalık </a:t>
            </a:r>
          </a:p>
          <a:p>
            <a:r>
              <a:rPr lang="en-US"/>
              <a:t>Enflamatuvar, </a:t>
            </a:r>
          </a:p>
          <a:p>
            <a:r>
              <a:rPr lang="en-US"/>
              <a:t>Özellikle sakroiliyak ve spinal eklemleri tutan, </a:t>
            </a:r>
          </a:p>
          <a:p>
            <a:r>
              <a:rPr lang="en-US"/>
              <a:t>Kalça ve omuz gibi büyük eklemleri de tutabilen </a:t>
            </a:r>
          </a:p>
          <a:p>
            <a:r>
              <a:rPr lang="en-US"/>
              <a:t>Zaman içinde ciddi postür bozukluğu ve deformitelere neden olarak fonksiyon bozukluğuna yol açan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Etyoloji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Genetik yatkınlık </a:t>
            </a:r>
          </a:p>
          <a:p>
            <a:r>
              <a:rPr lang="en-US"/>
              <a:t>İmmünolojik faktörler</a:t>
            </a:r>
          </a:p>
          <a:p>
            <a:r>
              <a:rPr lang="en-US"/>
              <a:t>Enfeksiyon</a:t>
            </a:r>
          </a:p>
          <a:p>
            <a:r>
              <a:rPr lang="en-US"/>
              <a:t>Kişinin immünitesi önemli HLA B27 pozitifliği</a:t>
            </a:r>
          </a:p>
          <a:p>
            <a:r>
              <a:rPr lang="en-US"/>
              <a:t>….. ve  çevresel faktörler</a:t>
            </a:r>
          </a:p>
        </p:txBody>
      </p:sp>
    </p:spTree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Patoloji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9480550" cy="4953000"/>
          </a:xfrm>
        </p:spPr>
        <p:txBody>
          <a:bodyPr/>
          <a:lstStyle/>
          <a:p>
            <a:r>
              <a:rPr lang="en-US"/>
              <a:t>AS’de etkilenen yapılar eklem kapsülleri, intervertebral diskler  ve  ligamanların kemiğe tutunma yerleri (entesis), apofizer ve sakroiliak eklemlerin sinoviyasıdır.</a:t>
            </a:r>
          </a:p>
          <a:p>
            <a:r>
              <a:rPr lang="en-US"/>
              <a:t>Entezit bölgeleri; simfisiz pubis, omurlar, iliak kanatlar, trokanterler, patella, kalkaneus,</a:t>
            </a:r>
          </a:p>
          <a:p>
            <a:r>
              <a:rPr lang="en-US"/>
              <a:t>Bu bölgelerde inflamasyon (entezit), </a:t>
            </a:r>
          </a:p>
          <a:p>
            <a:r>
              <a:rPr lang="en-US"/>
              <a:t>İyileşme ise YENİ KEMİK OLUŞUMU ve fibrozis  ile  gerçekleşir.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8178800" cy="4953000"/>
          </a:xfrm>
        </p:spPr>
        <p:txBody>
          <a:bodyPr/>
          <a:lstStyle/>
          <a:p>
            <a:r>
              <a:rPr lang="en-US"/>
              <a:t>Omurgadaki belli başlı patoloji  Sindesmofit oluşumudur.</a:t>
            </a:r>
          </a:p>
          <a:p>
            <a:r>
              <a:rPr lang="en-US"/>
              <a:t>Sindesmofit; omurgada diski  çevreleyen ligamanların kemikleşmesi ile oluşur.</a:t>
            </a:r>
          </a:p>
          <a:p>
            <a:r>
              <a:rPr lang="en-US"/>
              <a:t>Omurgada kemik köprüler oluşur.</a:t>
            </a:r>
          </a:p>
        </p:txBody>
      </p:sp>
    </p:spTree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Blue Waves">
  <a:themeElements>
    <a:clrScheme name="Blue Wa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66CC"/>
      </a:accent1>
      <a:accent2>
        <a:srgbClr val="3399FF"/>
      </a:accent2>
      <a:accent3>
        <a:srgbClr val="FFFFFF"/>
      </a:accent3>
      <a:accent4>
        <a:srgbClr val="000000"/>
      </a:accent4>
      <a:accent5>
        <a:srgbClr val="AAB8E2"/>
      </a:accent5>
      <a:accent6>
        <a:srgbClr val="2D8AE7"/>
      </a:accent6>
      <a:hlink>
        <a:srgbClr val="CC3300"/>
      </a:hlink>
      <a:folHlink>
        <a:srgbClr val="996600"/>
      </a:folHlink>
    </a:clrScheme>
    <a:fontScheme name="Blue Wa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Blue Wa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66CC"/>
        </a:accent1>
        <a:accent2>
          <a:srgbClr val="3399FF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2D8AE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222</Words>
  <Application>Microsoft Office PowerPoint</Application>
  <PresentationFormat>Geniş ekran</PresentationFormat>
  <Paragraphs>37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SimSun</vt:lpstr>
      <vt:lpstr>Arial</vt:lpstr>
      <vt:lpstr>Calibri</vt:lpstr>
      <vt:lpstr>Blue Waves</vt:lpstr>
      <vt:lpstr>KLİNİK BİLİMLERE GİRİŞ</vt:lpstr>
      <vt:lpstr>Spondiloartritler</vt:lpstr>
      <vt:lpstr>Ankilozan Spondilit</vt:lpstr>
      <vt:lpstr>Terminoloji</vt:lpstr>
      <vt:lpstr>Ankilozan Spondilit</vt:lpstr>
      <vt:lpstr>Etyoloji</vt:lpstr>
      <vt:lpstr>Patoloji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KLİNİK BİLİMLERE GİRİŞ</dc:title>
  <dc:creator>Ergun GOKTAS</dc:creator>
  <cp:lastModifiedBy>Ergun GOKTAS</cp:lastModifiedBy>
  <cp:revision>8</cp:revision>
  <dcterms:created xsi:type="dcterms:W3CDTF">2017-07-22T18:33:00Z</dcterms:created>
  <dcterms:modified xsi:type="dcterms:W3CDTF">2018-05-19T09:44:29Z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1033-10.2.0.5871</vt:lpwstr>
  </property>
</Properties>
</file>