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58" r:id="rId4"/>
    <p:sldId id="261" r:id="rId5"/>
    <p:sldId id="262" r:id="rId6"/>
    <p:sldId id="263" r:id="rId7"/>
    <p:sldId id="264" r:id="rId8"/>
    <p:sldId id="265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412" autoAdjust="0"/>
    <p:restoredTop sz="94660"/>
  </p:normalViewPr>
  <p:slideViewPr>
    <p:cSldViewPr snapToGrid="0">
      <p:cViewPr varScale="1">
        <p:scale>
          <a:sx n="72" d="100"/>
          <a:sy n="72" d="100"/>
        </p:scale>
        <p:origin x="68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5/10/relationships/revisionInfo" Target="revisionInfo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FD42F7-718C-4B98-AAEC-167E6DDD60A7}" type="datetimeFigureOut">
              <a:rPr lang="en-US" smtClean="0"/>
              <a:t>5/19/2018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1B2AA4F-B828-4D7C-AFD3-893933DAFCB4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208933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051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24417" y="1196975"/>
            <a:ext cx="10943167" cy="1082675"/>
          </a:xfrm>
        </p:spPr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altLang="zh-CN" noProof="0"/>
              <a:t>Click to edit Master title style</a:t>
            </a:r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626533" y="2422525"/>
            <a:ext cx="10949517" cy="1752600"/>
          </a:xfrm>
        </p:spPr>
        <p:txBody>
          <a:bodyPr/>
          <a:lstStyle>
            <a:lvl1pPr marL="0" indent="0" algn="ctr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altLang="zh-CN" noProof="0"/>
              <a:t>Click to edit Master subtitle style</a:t>
            </a:r>
          </a:p>
        </p:txBody>
      </p:sp>
      <p:sp>
        <p:nvSpPr>
          <p:cNvPr id="9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fld id="{63A1C593-65D0-4073-BCC9-577B9352EA97}" type="datetimeFigureOut">
              <a:rPr lang="en-US" smtClean="0"/>
              <a:t>5/19/2018</a:t>
            </a:fld>
            <a:endParaRPr lang="en-US"/>
          </a:p>
        </p:txBody>
      </p:sp>
      <p:sp>
        <p:nvSpPr>
          <p:cNvPr id="10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1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5/19/2018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190500"/>
            <a:ext cx="2743200" cy="593725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190500"/>
            <a:ext cx="8026400" cy="59372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5/19/2018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5/19/2018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3"/>
            <a:ext cx="105156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5/19/2018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174750"/>
            <a:ext cx="5384800" cy="4953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174750"/>
            <a:ext cx="5384800" cy="4953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5/19/2018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7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0317" y="1681163"/>
            <a:ext cx="515831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0317" y="2505075"/>
            <a:ext cx="5158316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71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71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5/19/2018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5/19/2018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5/19/2018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7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717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317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5/19/2018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7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717" y="987425"/>
            <a:ext cx="6172200" cy="4873625"/>
          </a:xfrm>
        </p:spPr>
        <p:txBody>
          <a:bodyPr vert="horz" wrap="square" lIns="91440" tIns="45720" rIns="91440" bIns="45720" numCol="1" anchor="t" anchorCtr="0" compatLnSpc="1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3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317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5/19/2018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9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0" y="0"/>
            <a:ext cx="12208933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027" name="Rectangle 3"/>
          <p:cNvSpPr>
            <a:spLocks noGrp="1"/>
          </p:cNvSpPr>
          <p:nvPr>
            <p:ph type="title"/>
          </p:nvPr>
        </p:nvSpPr>
        <p:spPr>
          <a:xfrm>
            <a:off x="609600" y="190500"/>
            <a:ext cx="10972800" cy="582613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lstStyle/>
          <a:p>
            <a:pPr lvl="0"/>
            <a:r>
              <a:rPr lang="en-US" altLang="zh-CN" dirty="0"/>
              <a:t>Click to edit Master title style</a:t>
            </a:r>
          </a:p>
        </p:txBody>
      </p:sp>
      <p:sp>
        <p:nvSpPr>
          <p:cNvPr id="1028" name="Rectangle 4"/>
          <p:cNvSpPr>
            <a:spLocks noGrp="1"/>
          </p:cNvSpPr>
          <p:nvPr>
            <p:ph type="body" idx="1"/>
          </p:nvPr>
        </p:nvSpPr>
        <p:spPr>
          <a:xfrm>
            <a:off x="609600" y="1174750"/>
            <a:ext cx="10972800" cy="4953000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lvl="0"/>
            <a:r>
              <a:rPr lang="en-US" altLang="zh-CN" dirty="0"/>
              <a:t>Click to edit Master text styles</a:t>
            </a:r>
          </a:p>
          <a:p>
            <a:pPr lvl="1"/>
            <a:r>
              <a:rPr lang="en-US" altLang="zh-CN" dirty="0"/>
              <a:t>Second level</a:t>
            </a:r>
          </a:p>
          <a:p>
            <a:pPr lvl="2"/>
            <a:r>
              <a:rPr lang="en-US" altLang="zh-CN" dirty="0"/>
              <a:t>Third level</a:t>
            </a:r>
          </a:p>
          <a:p>
            <a:pPr lvl="3"/>
            <a:r>
              <a:rPr lang="en-US" altLang="zh-CN" dirty="0"/>
              <a:t>Fourth level</a:t>
            </a:r>
          </a:p>
          <a:p>
            <a:pPr lvl="4"/>
            <a:r>
              <a:rPr lang="en-US" altLang="zh-CN" dirty="0"/>
              <a:t>Fifth level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 sz="1400"/>
            </a:lvl1pPr>
          </a:lstStyle>
          <a:p>
            <a:fld id="{63A1C593-65D0-4073-BCC9-577B9352EA97}" type="datetimeFigureOut">
              <a:rPr lang="en-US" smtClean="0"/>
              <a:t>5/19/2018</a:t>
            </a:fld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1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r">
              <a:defRPr sz="1400"/>
            </a:lvl1pPr>
          </a:lstStyle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rtl="0" fontAlgn="base">
        <a:spcBef>
          <a:spcPct val="0"/>
        </a:spcBef>
        <a:spcAft>
          <a:spcPct val="0"/>
        </a:spcAft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2pPr>
      <a:lvl3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3pPr>
      <a:lvl4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4pPr>
      <a:lvl5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altLang="en-US" dirty="0"/>
              <a:t>KLİNİK BİLİMLERE GİRİŞ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altLang="en-US"/>
              <a:t>ANKİLOZAN SPONDİLİT</a:t>
            </a:r>
          </a:p>
        </p:txBody>
      </p:sp>
    </p:spTree>
  </p:cSld>
  <p:clrMapOvr>
    <a:masterClrMapping/>
  </p:clrMapOvr>
  <p:transition spd="slow">
    <p:push dir="u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Spondiloartr</a:t>
            </a:r>
            <a:r>
              <a:rPr lang="tr-TR" altLang="en-US" b="1"/>
              <a:t>itler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39620" y="1174750"/>
            <a:ext cx="9542780" cy="4953000"/>
          </a:xfrm>
        </p:spPr>
        <p:txBody>
          <a:bodyPr/>
          <a:lstStyle/>
          <a:p>
            <a:r>
              <a:rPr lang="en-US"/>
              <a:t>Ankilozan Spondilit</a:t>
            </a:r>
          </a:p>
          <a:p>
            <a:r>
              <a:rPr lang="en-US"/>
              <a:t>Reaktif Artrit (Reiter sendromu)</a:t>
            </a:r>
          </a:p>
          <a:p>
            <a:r>
              <a:rPr lang="en-US"/>
              <a:t>Psoriatik Artrit….</a:t>
            </a:r>
          </a:p>
        </p:txBody>
      </p:sp>
    </p:spTree>
  </p:cSld>
  <p:clrMapOvr>
    <a:masterClrMapping/>
  </p:clrMapOvr>
  <p:transition spd="slow">
    <p:wip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Ankilozan Spondilit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174750"/>
            <a:ext cx="8503920" cy="4953000"/>
          </a:xfrm>
        </p:spPr>
        <p:txBody>
          <a:bodyPr/>
          <a:lstStyle/>
          <a:p>
            <a:r>
              <a:rPr lang="en-US"/>
              <a:t>Ankiloz (füzyon) ve  Spondylos (vertebral disk) anlamında Yunanca bir kelime, </a:t>
            </a:r>
          </a:p>
          <a:p>
            <a:r>
              <a:rPr lang="en-US"/>
              <a:t>Prevalans etnik gruplara göre farklılık göstermekle beraber Avrupa’da %0.2-%2 arasında,</a:t>
            </a:r>
          </a:p>
          <a:p>
            <a:r>
              <a:rPr lang="en-US"/>
              <a:t>Erkek /Kadın; 3/1, kadınlarda yavaş seyir,</a:t>
            </a:r>
          </a:p>
          <a:p>
            <a:r>
              <a:rPr lang="en-US"/>
              <a:t>Başlangıç  gençlik dönemi  20’li yaşlar</a:t>
            </a:r>
          </a:p>
          <a:p>
            <a:r>
              <a:rPr lang="en-US"/>
              <a:t>AS hastalarının 1.derece akrabalarında prevelans % 10-30</a:t>
            </a:r>
          </a:p>
        </p:txBody>
      </p:sp>
    </p:spTree>
  </p:cSld>
  <p:clrMapOvr>
    <a:masterClrMapping/>
  </p:clrMapOvr>
  <p:transition spd="slow">
    <p:wip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Terminoloji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Ankilozan spondilit</a:t>
            </a:r>
          </a:p>
          <a:p>
            <a:r>
              <a:rPr lang="en-US"/>
              <a:t>Aksiyal spondilartrit(aksiyal SpA)</a:t>
            </a:r>
          </a:p>
          <a:p>
            <a:r>
              <a:rPr lang="en-US"/>
              <a:t>Enflamatuvar spinal hastalık</a:t>
            </a:r>
          </a:p>
          <a:p>
            <a:r>
              <a:rPr lang="en-US"/>
              <a:t>Spondilitik hastalık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Ankilozan Spondilit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174750"/>
            <a:ext cx="10035540" cy="4953000"/>
          </a:xfrm>
        </p:spPr>
        <p:txBody>
          <a:bodyPr/>
          <a:lstStyle/>
          <a:p>
            <a:r>
              <a:rPr lang="en-US"/>
              <a:t>Kronik, progresiv, etyolojisi bilinmeyen bir romatizmal hastalık </a:t>
            </a:r>
          </a:p>
          <a:p>
            <a:r>
              <a:rPr lang="en-US"/>
              <a:t>Enflamatuvar, </a:t>
            </a:r>
          </a:p>
          <a:p>
            <a:r>
              <a:rPr lang="en-US"/>
              <a:t>Özellikle sakroiliyak ve spinal eklemleri tutan, </a:t>
            </a:r>
          </a:p>
          <a:p>
            <a:r>
              <a:rPr lang="en-US"/>
              <a:t>Kalça ve omuz gibi büyük eklemleri de tutabilen </a:t>
            </a:r>
          </a:p>
          <a:p>
            <a:r>
              <a:rPr lang="en-US"/>
              <a:t>Zaman içinde ciddi postür bozukluğu ve deformitelere neden olarak fonksiyon bozukluğuna yol açan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Etyoloji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Genetik yatkınlık </a:t>
            </a:r>
          </a:p>
          <a:p>
            <a:r>
              <a:rPr lang="en-US"/>
              <a:t>İmmünolojik faktörler</a:t>
            </a:r>
          </a:p>
          <a:p>
            <a:r>
              <a:rPr lang="en-US"/>
              <a:t>Enfeksiyon</a:t>
            </a:r>
          </a:p>
          <a:p>
            <a:r>
              <a:rPr lang="en-US"/>
              <a:t>Kişinin immünitesi önemli HLA B27 pozitifliği</a:t>
            </a:r>
          </a:p>
          <a:p>
            <a:r>
              <a:rPr lang="en-US"/>
              <a:t>….. ve  çevresel faktörler</a:t>
            </a:r>
          </a:p>
        </p:txBody>
      </p:sp>
    </p:spTree>
  </p:cSld>
  <p:clrMapOvr>
    <a:masterClrMapping/>
  </p:clrMapOvr>
  <p:transition spd="slow">
    <p:push dir="u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Patoloji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174750"/>
            <a:ext cx="9480550" cy="4953000"/>
          </a:xfrm>
        </p:spPr>
        <p:txBody>
          <a:bodyPr/>
          <a:lstStyle/>
          <a:p>
            <a:r>
              <a:rPr lang="en-US"/>
              <a:t>AS’de etkilenen yapılar eklem kapsülleri, intervertebral diskler  ve  ligamanların kemiğe tutunma yerleri (entesis), apofizer ve sakroiliak eklemlerin sinoviyasıdır.</a:t>
            </a:r>
          </a:p>
          <a:p>
            <a:r>
              <a:rPr lang="en-US"/>
              <a:t>Entezit bölgeleri; simfisiz pubis, omurlar, iliak kanatlar, trokanterler, patella, kalkaneus,</a:t>
            </a:r>
          </a:p>
          <a:p>
            <a:r>
              <a:rPr lang="en-US"/>
              <a:t>Bu bölgelerde inflamasyon (entezit), </a:t>
            </a:r>
          </a:p>
          <a:p>
            <a:r>
              <a:rPr lang="en-US"/>
              <a:t>İyileşme ise YENİ KEMİK OLUŞUMU ve fibrozis  ile  gerçekleşir.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174750"/>
            <a:ext cx="8178800" cy="4953000"/>
          </a:xfrm>
        </p:spPr>
        <p:txBody>
          <a:bodyPr/>
          <a:lstStyle/>
          <a:p>
            <a:r>
              <a:rPr lang="en-US"/>
              <a:t>Omurgadaki belli başlı patoloji  Sindesmofit oluşumudur.</a:t>
            </a:r>
          </a:p>
          <a:p>
            <a:r>
              <a:rPr lang="en-US"/>
              <a:t>Sindesmofit; omurgada diski  çevreleyen ligamanların kemikleşmesi ile oluşur.</a:t>
            </a:r>
          </a:p>
          <a:p>
            <a:r>
              <a:rPr lang="en-US"/>
              <a:t>Omurgada kemik köprüler oluşur.</a:t>
            </a:r>
          </a:p>
        </p:txBody>
      </p:sp>
    </p:spTree>
  </p:cSld>
  <p:clrMapOvr>
    <a:masterClrMapping/>
  </p:clrMapOvr>
  <p:transition spd="slow">
    <p:push dir="u"/>
  </p:transition>
</p:sld>
</file>

<file path=ppt/theme/theme1.xml><?xml version="1.0" encoding="utf-8"?>
<a:theme xmlns:a="http://schemas.openxmlformats.org/drawingml/2006/main" name="Blue Waves">
  <a:themeElements>
    <a:clrScheme name="Blue Waves 13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66CC"/>
      </a:accent1>
      <a:accent2>
        <a:srgbClr val="3399FF"/>
      </a:accent2>
      <a:accent3>
        <a:srgbClr val="FFFFFF"/>
      </a:accent3>
      <a:accent4>
        <a:srgbClr val="000000"/>
      </a:accent4>
      <a:accent5>
        <a:srgbClr val="AAB8E2"/>
      </a:accent5>
      <a:accent6>
        <a:srgbClr val="2D8AE7"/>
      </a:accent6>
      <a:hlink>
        <a:srgbClr val="CC3300"/>
      </a:hlink>
      <a:folHlink>
        <a:srgbClr val="996600"/>
      </a:folHlink>
    </a:clrScheme>
    <a:fontScheme name="Blue Waves">
      <a:majorFont>
        <a:latin typeface="Arial"/>
        <a:ea typeface="SimSun"/>
        <a:cs typeface=""/>
      </a:majorFont>
      <a:minorFont>
        <a:latin typeface="Arial"/>
        <a:ea typeface="SimSun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0">
          <a:gsLst>
            <a:gs pos="0">
              <a:schemeClr val="accent1"/>
            </a:gs>
            <a:gs pos="100000">
              <a:schemeClr val="accent2"/>
            </a:gs>
          </a:gsLst>
          <a:lin ang="5400000" scaled="1"/>
        </a:gradFill>
        <a:ln w="9525" cap="flat" cmpd="sng" algn="ctr">
          <a:solidFill>
            <a:schemeClr val="accent1"/>
          </a:solidFill>
          <a:prstDash val="solid"/>
          <a:round/>
          <a:headEnd type="none" w="med" len="med"/>
          <a:tailEnd type="none" w="med" len="med"/>
        </a:ln>
      </a:spPr>
      <a:bodyPr vert="horz" wrap="none" lIns="91440" tIns="45720" rIns="91440" bIns="45720" numCol="1" anchor="ctr" anchorCtr="0" compatLnSpc="1"/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zh-CN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SimSun" panose="02010600030101010101" pitchFamily="2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0">
          <a:gsLst>
            <a:gs pos="0">
              <a:schemeClr val="accent1"/>
            </a:gs>
            <a:gs pos="100000">
              <a:schemeClr val="accent2"/>
            </a:gs>
          </a:gsLst>
          <a:lin ang="5400000" scaled="1"/>
        </a:gradFill>
        <a:ln w="9525" cap="flat" cmpd="sng" algn="ctr">
          <a:solidFill>
            <a:schemeClr val="accent1"/>
          </a:solidFill>
          <a:prstDash val="solid"/>
          <a:round/>
          <a:headEnd type="none" w="med" len="med"/>
          <a:tailEnd type="none" w="med" len="med"/>
        </a:ln>
      </a:spPr>
      <a:bodyPr vert="horz" wrap="none" lIns="91440" tIns="45720" rIns="91440" bIns="45720" numCol="1" anchor="ctr" anchorCtr="0" compatLnSpc="1"/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zh-CN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SimSun" panose="02010600030101010101" pitchFamily="2" charset="-122"/>
          </a:defRPr>
        </a:defPPr>
      </a:lstStyle>
    </a:lnDef>
  </a:objectDefaults>
  <a:extraClrSchemeLst>
    <a:extraClrScheme>
      <a:clrScheme name="Blue Wave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 Waves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 Waves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 Waves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 Waves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 Waves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 Waves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 Waves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 Waves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 Waves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 Waves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 Waves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 Waves 13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66CC"/>
        </a:accent1>
        <a:accent2>
          <a:srgbClr val="3399FF"/>
        </a:accent2>
        <a:accent3>
          <a:srgbClr val="FFFFFF"/>
        </a:accent3>
        <a:accent4>
          <a:srgbClr val="000000"/>
        </a:accent4>
        <a:accent5>
          <a:srgbClr val="AAB8E2"/>
        </a:accent5>
        <a:accent6>
          <a:srgbClr val="2D8AE7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222</Words>
  <Application>Microsoft Office PowerPoint</Application>
  <PresentationFormat>Geniş ekran</PresentationFormat>
  <Paragraphs>37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2" baseType="lpstr">
      <vt:lpstr>SimSun</vt:lpstr>
      <vt:lpstr>Arial</vt:lpstr>
      <vt:lpstr>Calibri</vt:lpstr>
      <vt:lpstr>Blue Waves</vt:lpstr>
      <vt:lpstr>KLİNİK BİLİMLERE GİRİŞ</vt:lpstr>
      <vt:lpstr>Spondiloartritler</vt:lpstr>
      <vt:lpstr>Ankilozan Spondilit</vt:lpstr>
      <vt:lpstr>Terminoloji</vt:lpstr>
      <vt:lpstr>Ankilozan Spondilit</vt:lpstr>
      <vt:lpstr>Etyoloji</vt:lpstr>
      <vt:lpstr>Patoloji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KLİNİK BİLİMLERE GİRİŞ</dc:title>
  <dc:creator>Ergun GOKTAS</dc:creator>
  <cp:lastModifiedBy>Ergun GOKTAS</cp:lastModifiedBy>
  <cp:revision>8</cp:revision>
  <dcterms:created xsi:type="dcterms:W3CDTF">2017-07-22T18:33:00Z</dcterms:created>
  <dcterms:modified xsi:type="dcterms:W3CDTF">2018-05-19T09:44:29Z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1033-10.2.0.5871</vt:lpwstr>
  </property>
</Properties>
</file>