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350" b="1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 defTabSz="685800"/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 defTabSz="685800"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 defTabSz="685800"/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70025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defTabSz="685800"/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 defTabSz="685800"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defTabSz="685800"/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4470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225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350" b="1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 defTabSz="685800"/>
            <a:fld id="{D9F75050-0E15-4C5B-92B0-66D068882F1F}" type="datetimeFigureOut">
              <a:rPr lang="tr-TR" smtClean="0">
                <a:solidFill>
                  <a:srgbClr val="FFF39D"/>
                </a:solidFill>
              </a:rPr>
              <a:pPr defTabSz="685800"/>
              <a:t>30.04.2020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 defTabSz="685800"/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26524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 defTabSz="685800"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379256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 defTabSz="685800"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15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15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6107441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defTabSz="685800"/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 defTabSz="685800"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defTabSz="685800"/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3079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 defTabSz="685800"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61618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15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300"/>
              </a:spcBef>
              <a:spcAft>
                <a:spcPts val="750"/>
              </a:spcAft>
              <a:buNone/>
              <a:defRPr sz="90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defTabSz="685800"/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 defTabSz="685800"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defTabSz="685800"/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5498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15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24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75"/>
              </a:spcBef>
              <a:spcAft>
                <a:spcPts val="300"/>
              </a:spcAft>
              <a:buFontTx/>
              <a:buNone/>
              <a:defRPr sz="90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defTabSz="685800"/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 defTabSz="685800"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defTabSz="685800"/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5766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 defTabSz="685800"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01212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 defTabSz="685800"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8364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350" b="1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 defTabSz="685800"/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 defTabSz="685800"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 defTabSz="685800"/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95346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defTabSz="685800"/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 defTabSz="685800"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defTabSz="685800"/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68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225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350" b="1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 defTabSz="685800"/>
            <a:fld id="{D9F75050-0E15-4C5B-92B0-66D068882F1F}" type="datetimeFigureOut">
              <a:rPr lang="tr-TR" smtClean="0">
                <a:solidFill>
                  <a:srgbClr val="FFF39D"/>
                </a:solidFill>
              </a:rPr>
              <a:pPr defTabSz="685800"/>
              <a:t>30.04.2020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 defTabSz="685800"/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9814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 defTabSz="685800"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491488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 defTabSz="685800"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15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15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1619976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defTabSz="685800"/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 defTabSz="685800"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defTabSz="685800"/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239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 defTabSz="685800"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9197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15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300"/>
              </a:spcBef>
              <a:spcAft>
                <a:spcPts val="750"/>
              </a:spcAft>
              <a:buNone/>
              <a:defRPr sz="90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defTabSz="685800"/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 defTabSz="685800"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defTabSz="685800"/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828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15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24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75"/>
              </a:spcBef>
              <a:spcAft>
                <a:spcPts val="300"/>
              </a:spcAft>
              <a:buFontTx/>
              <a:buNone/>
              <a:defRPr sz="90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defTabSz="685800"/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 defTabSz="685800"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defTabSz="685800"/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7304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 defTabSz="685800"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480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 defTabSz="685800"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93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900">
                <a:solidFill>
                  <a:schemeClr val="tx2"/>
                </a:solidFill>
              </a:defRPr>
            </a:lvl1pPr>
          </a:lstStyle>
          <a:p>
            <a:pPr defTabSz="685800"/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 defTabSz="685800"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900">
                <a:solidFill>
                  <a:schemeClr val="tx2"/>
                </a:solidFill>
              </a:defRPr>
            </a:lvl1pPr>
          </a:lstStyle>
          <a:p>
            <a:pPr defTabSz="685800"/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050" b="1">
                <a:solidFill>
                  <a:srgbClr val="FFFFFF"/>
                </a:solidFill>
              </a:defRPr>
            </a:lvl1pPr>
          </a:lstStyle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4134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225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05740" indent="-205740" algn="l" rtl="0" eaLnBrk="1" latinLnBrk="0" hangingPunct="1">
        <a:spcBef>
          <a:spcPts val="450"/>
        </a:spcBef>
        <a:buClr>
          <a:schemeClr val="accent1"/>
        </a:buClr>
        <a:buSzPct val="7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20574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891540" indent="-13716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3716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303020" indent="-13716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508760" indent="-13716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714500" indent="-13716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05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1920240" indent="-13716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900">
                <a:solidFill>
                  <a:schemeClr val="tx2"/>
                </a:solidFill>
              </a:defRPr>
            </a:lvl1pPr>
          </a:lstStyle>
          <a:p>
            <a:pPr defTabSz="685800"/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 defTabSz="685800"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900">
                <a:solidFill>
                  <a:schemeClr val="tx2"/>
                </a:solidFill>
              </a:defRPr>
            </a:lvl1pPr>
          </a:lstStyle>
          <a:p>
            <a:pPr defTabSz="685800"/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050" b="1">
                <a:solidFill>
                  <a:srgbClr val="FFFFFF"/>
                </a:solidFill>
              </a:defRPr>
            </a:lvl1pPr>
          </a:lstStyle>
          <a:p>
            <a:pPr defTabSz="685800"/>
            <a:fld id="{B1DEFA8C-F947-479F-BE07-76B6B3F80BF1}" type="slidenum">
              <a:rPr lang="tr-TR" smtClean="0"/>
              <a:pPr defTabSz="68580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129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225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05740" indent="-205740" algn="l" rtl="0" eaLnBrk="1" latinLnBrk="0" hangingPunct="1">
        <a:spcBef>
          <a:spcPts val="450"/>
        </a:spcBef>
        <a:buClr>
          <a:schemeClr val="accent1"/>
        </a:buClr>
        <a:buSzPct val="7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20574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891540" indent="-13716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3716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303020" indent="-13716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508760" indent="-13716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714500" indent="-13716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05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1920240" indent="-13716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BİREYSEL ÖĞRETİM PROGRAM ÖRNEĞİ</a:t>
            </a:r>
            <a:endParaRPr lang="tr-TR" sz="24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68710" y="857250"/>
            <a:ext cx="7868264" cy="5206180"/>
          </a:xfrm>
        </p:spPr>
        <p:txBody>
          <a:bodyPr>
            <a:noAutofit/>
          </a:bodyPr>
          <a:lstStyle/>
          <a:p>
            <a:pPr marL="257175" indent="-257175" algn="just">
              <a:lnSpc>
                <a:spcPct val="150000"/>
              </a:lnSpc>
            </a:pPr>
            <a:r>
              <a:rPr lang="tr-TR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YARARLANILAN KAYNAKLAR</a:t>
            </a:r>
          </a:p>
          <a:p>
            <a:pPr marL="274320" lvl="1" indent="0" fontAlgn="base">
              <a:spcBef>
                <a:spcPts val="750"/>
              </a:spcBef>
              <a:buNone/>
            </a:pPr>
            <a:r>
              <a:rPr lang="tr-TR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Aral,N</a:t>
            </a:r>
            <a:r>
              <a:rPr lang="tr-T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2011</a:t>
            </a:r>
            <a:r>
              <a:rPr lang="tr-TR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Okul Öncesi Eğitimde Kaynaştırma</a:t>
            </a:r>
            <a:r>
              <a:rPr lang="tr-TR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İstanbul: </a:t>
            </a:r>
            <a:r>
              <a:rPr lang="tr-TR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Morpa</a:t>
            </a:r>
            <a:r>
              <a:rPr lang="tr-TR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Yayınları.</a:t>
            </a:r>
            <a:endParaRPr lang="tr-TR" sz="16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274320" lvl="1" indent="0" fontAlgn="base">
              <a:spcBef>
                <a:spcPts val="750"/>
              </a:spcBef>
              <a:buNone/>
            </a:pPr>
            <a:r>
              <a:rPr lang="tr-TR" sz="1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Yıldırım </a:t>
            </a:r>
            <a:r>
              <a:rPr lang="tr-TR" sz="1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Doğru,S.2018</a:t>
            </a:r>
            <a:r>
              <a:rPr lang="tr-TR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.Bireyselleştirilmiş Eğitim Programları,</a:t>
            </a:r>
            <a:r>
              <a:rPr lang="tr-TR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Özel </a:t>
            </a:r>
            <a:r>
              <a:rPr lang="tr-TR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Gereksinimli</a:t>
            </a:r>
            <a:r>
              <a:rPr lang="tr-TR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Çocuklar ve Eğitimleri Özel Eğitim</a:t>
            </a:r>
            <a:r>
              <a:rPr lang="tr-TR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</a:t>
            </a:r>
            <a:r>
              <a:rPr lang="tr-TR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Ed</a:t>
            </a:r>
            <a:r>
              <a:rPr lang="tr-TR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 </a:t>
            </a:r>
            <a:r>
              <a:rPr lang="tr-TR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N.Aral</a:t>
            </a:r>
            <a:r>
              <a:rPr lang="tr-TR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ve F. Gürsoy(175-235).Ankara: Hedef CS Basın Yayın</a:t>
            </a:r>
            <a:endParaRPr lang="tr-TR" sz="1600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274320" lvl="1" indent="0" fontAlgn="base">
              <a:spcBef>
                <a:spcPts val="750"/>
              </a:spcBef>
              <a:buNone/>
            </a:pP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Kargın, T. (2006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Değerlendirme ve Bireyselleştirilmiş Eğitim  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Programı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Hazırlama. 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İlköğretimde</a:t>
            </a:r>
            <a:r>
              <a:rPr lang="tr-TR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Kaynaştırma Uygulamaları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.:B. Sucuoğlu ve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T.Kargın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(s.115-164), 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İstanbul: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Morpa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Kültür 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Yayınları Ltd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74320" lvl="1" indent="0" fontAlgn="base">
              <a:spcBef>
                <a:spcPts val="750"/>
              </a:spcBef>
              <a:buNone/>
            </a:pP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Varol,N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.(1992).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Zihinsel Engelli Çocuklara </a:t>
            </a:r>
            <a:r>
              <a:rPr lang="tr-T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Kırmızı,Sarı,Büyük,Daire,Üçgen,Uzun,Bir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tane ve Kalın Kavramlarını Kazandırmada Açık Anlatım Yöntemiyle Sunulan Bireyselleştirilmiş Kavram Öğretim Materyalinin Etkililiği, </a:t>
            </a:r>
            <a:r>
              <a:rPr lang="tr-TR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Eskişehir</a:t>
            </a:r>
            <a:r>
              <a:rPr lang="tr-TR" sz="16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Anadolu </a:t>
            </a:r>
            <a:r>
              <a:rPr lang="tr-TR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Üniversitesi </a:t>
            </a:r>
            <a:r>
              <a:rPr lang="tr-TR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Yayınları no:26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lvl="1" indent="0" fontAlgn="base">
              <a:spcBef>
                <a:spcPts val="750"/>
              </a:spcBef>
              <a:buNone/>
            </a:pP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Vuran, S.(2005).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Tüm Hizmet Planı: </a:t>
            </a:r>
            <a:r>
              <a:rPr lang="tr-T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Bep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öğretim uyarlamaları. Bireyselleştirilmiş Eğitim Programlarının </a:t>
            </a:r>
            <a:r>
              <a:rPr lang="tr-T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Geliştitirilesi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Ed:O.Gürsel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)119-141,Eskişehir,Anadalu Üniversitesi yayınları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spcBef>
                <a:spcPts val="750"/>
              </a:spcBef>
              <a:buNone/>
            </a:pPr>
            <a:r>
              <a:rPr lang="tr-TR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kaynaklarından </a:t>
            </a:r>
            <a:r>
              <a:rPr lang="tr-TR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alınmıştır.        </a:t>
            </a:r>
            <a:endParaRPr lang="tr-TR" sz="16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187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Calibri" panose="020F0502020204030204" pitchFamily="34" charset="0"/>
              </a:rPr>
              <a:t>Bireyselleştirilmiş </a:t>
            </a:r>
            <a:r>
              <a:rPr lang="tr-TR" sz="2400" dirty="0">
                <a:latin typeface="Calibri" panose="020F0502020204030204" pitchFamily="34" charset="0"/>
              </a:rPr>
              <a:t>eğitim </a:t>
            </a:r>
            <a:r>
              <a:rPr lang="tr-TR" sz="2400" dirty="0" smtClean="0">
                <a:latin typeface="Calibri" panose="020F0502020204030204" pitchFamily="34" charset="0"/>
              </a:rPr>
              <a:t>programının </a:t>
            </a:r>
            <a:r>
              <a:rPr lang="tr-TR" sz="2400" dirty="0">
                <a:latin typeface="Calibri" panose="020F0502020204030204" pitchFamily="34" charset="0"/>
              </a:rPr>
              <a:t>uzun dönemli amaçları </a:t>
            </a:r>
            <a:r>
              <a:rPr lang="tr-TR" sz="2400" dirty="0" smtClean="0">
                <a:latin typeface="Calibri" panose="020F0502020204030204" pitchFamily="34" charset="0"/>
              </a:rPr>
              <a:t>doğrultusunda ilerleme </a:t>
            </a:r>
            <a:r>
              <a:rPr lang="tr-TR" sz="2400" dirty="0">
                <a:latin typeface="Calibri" panose="020F0502020204030204" pitchFamily="34" charset="0"/>
              </a:rPr>
              <a:t>kaydedilememişse, ilerlemeyi sınırlandıran ya da engelleyen nedenler </a:t>
            </a:r>
            <a:r>
              <a:rPr lang="tr-TR" sz="2400" dirty="0" smtClean="0">
                <a:latin typeface="Calibri" panose="020F0502020204030204" pitchFamily="34" charset="0"/>
              </a:rPr>
              <a:t>belirlenir. Bu </a:t>
            </a:r>
            <a:r>
              <a:rPr lang="tr-TR" sz="2400" dirty="0">
                <a:latin typeface="Calibri" panose="020F0502020204030204" pitchFamily="34" charset="0"/>
              </a:rPr>
              <a:t>nedenler şunlar olabilir;</a:t>
            </a:r>
          </a:p>
          <a:p>
            <a:r>
              <a:rPr lang="tr-TR" sz="2400" b="1" i="1" dirty="0" smtClean="0">
                <a:latin typeface="Calibri-Bold"/>
              </a:rPr>
              <a:t>Çocukla ilgili neden</a:t>
            </a:r>
            <a:r>
              <a:rPr lang="tr-TR" sz="2400" b="1" i="1" dirty="0" smtClean="0">
                <a:latin typeface="Calibri-BoldItalic"/>
              </a:rPr>
              <a:t>ler</a:t>
            </a:r>
            <a:r>
              <a:rPr lang="tr-TR" sz="2400" b="1" i="1" dirty="0">
                <a:latin typeface="Calibri-BoldItalic"/>
              </a:rPr>
              <a:t>; </a:t>
            </a:r>
            <a:endParaRPr lang="tr-TR" sz="2400" b="1" i="1" dirty="0" smtClean="0">
              <a:latin typeface="Calibri-BoldItalic"/>
            </a:endParaRPr>
          </a:p>
          <a:p>
            <a:r>
              <a:rPr lang="tr-TR" sz="2400" dirty="0" smtClean="0">
                <a:latin typeface="Calibri" panose="020F0502020204030204" pitchFamily="34" charset="0"/>
              </a:rPr>
              <a:t>çocuğun </a:t>
            </a:r>
            <a:r>
              <a:rPr lang="tr-TR" sz="2400" dirty="0">
                <a:latin typeface="Calibri" panose="020F0502020204030204" pitchFamily="34" charset="0"/>
              </a:rPr>
              <a:t>uzun süren bir sağlık sorunu yaşaması, </a:t>
            </a:r>
            <a:r>
              <a:rPr lang="tr-TR" sz="2400" dirty="0" smtClean="0">
                <a:latin typeface="Calibri" panose="020F0502020204030204" pitchFamily="34" charset="0"/>
              </a:rPr>
              <a:t>uyumunu güçleştiren </a:t>
            </a:r>
            <a:r>
              <a:rPr lang="tr-TR" sz="2400" dirty="0">
                <a:latin typeface="Calibri" panose="020F0502020204030204" pitchFamily="34" charset="0"/>
              </a:rPr>
              <a:t>psikolojik sorununun olması </a:t>
            </a:r>
            <a:endParaRPr lang="tr-TR" sz="2400" dirty="0" smtClean="0">
              <a:latin typeface="Calibri" panose="020F0502020204030204" pitchFamily="34" charset="0"/>
            </a:endParaRPr>
          </a:p>
          <a:p>
            <a:r>
              <a:rPr lang="tr-TR" sz="2400" b="1" i="1" dirty="0" smtClean="0">
                <a:latin typeface="Calibri-Bold"/>
              </a:rPr>
              <a:t>Öğretim sürecine ilişkin </a:t>
            </a:r>
            <a:r>
              <a:rPr lang="tr-TR" sz="2400" b="1" i="1" dirty="0">
                <a:latin typeface="Calibri-Bold"/>
              </a:rPr>
              <a:t>nedenler</a:t>
            </a:r>
            <a:r>
              <a:rPr lang="tr-TR" sz="2400" b="1" dirty="0">
                <a:latin typeface="Calibri-Bold"/>
              </a:rPr>
              <a:t>; </a:t>
            </a:r>
            <a:endParaRPr lang="tr-TR" sz="2400" b="1" dirty="0" smtClean="0">
              <a:latin typeface="Calibri-Bold"/>
            </a:endParaRPr>
          </a:p>
          <a:p>
            <a:r>
              <a:rPr lang="tr-TR" sz="2400" dirty="0">
                <a:latin typeface="Calibri-Bold"/>
              </a:rPr>
              <a:t>Uzun dönemli  </a:t>
            </a:r>
            <a:r>
              <a:rPr lang="tr-TR" sz="2400" dirty="0" smtClean="0">
                <a:latin typeface="Calibri" panose="020F0502020204030204" pitchFamily="34" charset="0"/>
              </a:rPr>
              <a:t>amaçların,</a:t>
            </a:r>
            <a:r>
              <a:rPr lang="tr-TR" sz="2400" dirty="0">
                <a:solidFill>
                  <a:prstClr val="black"/>
                </a:solidFill>
                <a:latin typeface="Calibri" panose="020F0502020204030204" pitchFamily="34" charset="0"/>
              </a:rPr>
              <a:t> öğretim yöntem ve </a:t>
            </a:r>
            <a:r>
              <a:rPr lang="tr-TR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tekniklerin, materyallerin</a:t>
            </a:r>
            <a:r>
              <a:rPr lang="tr-TR" sz="2400" dirty="0" smtClean="0">
                <a:latin typeface="Calibri" panose="020F0502020204030204" pitchFamily="34" charset="0"/>
              </a:rPr>
              <a:t> çocuğun gelişim özelliklerine ve yetersizliğine uygun </a:t>
            </a:r>
            <a:r>
              <a:rPr lang="tr-TR" sz="2400" dirty="0">
                <a:latin typeface="Calibri" panose="020F0502020204030204" pitchFamily="34" charset="0"/>
              </a:rPr>
              <a:t>seçilmemiş olması,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06124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FE8637"/>
              </a:buClr>
            </a:pPr>
            <a:r>
              <a:rPr lang="tr-TR" sz="2100" b="1" dirty="0">
                <a:solidFill>
                  <a:prstClr val="black"/>
                </a:solidFill>
                <a:latin typeface="Calibri-Bold"/>
              </a:rPr>
              <a:t>Ortama ilişkin nedenler; </a:t>
            </a:r>
            <a:r>
              <a:rPr lang="tr-TR" sz="2100" dirty="0">
                <a:solidFill>
                  <a:prstClr val="black"/>
                </a:solidFill>
                <a:latin typeface="Calibri" panose="020F0502020204030204" pitchFamily="34" charset="0"/>
              </a:rPr>
              <a:t>özel eğitim gereksinimi olan çocuğun ilgi ihtiyaç ve gereksinimlerine  uygun ortam hazırlanmamış olabilir</a:t>
            </a:r>
          </a:p>
          <a:p>
            <a:pPr lvl="0">
              <a:buClr>
                <a:srgbClr val="FE8637"/>
              </a:buClr>
            </a:pPr>
            <a:r>
              <a:rPr lang="tr-TR" sz="2100" b="1" dirty="0">
                <a:solidFill>
                  <a:prstClr val="black"/>
                </a:solidFill>
                <a:latin typeface="Calibri-Bold"/>
              </a:rPr>
              <a:t>Destek hizmetlerine ilişkin nedenler; </a:t>
            </a:r>
            <a:r>
              <a:rPr lang="tr-TR" sz="2100" dirty="0">
                <a:solidFill>
                  <a:prstClr val="black"/>
                </a:solidFill>
                <a:latin typeface="Calibri-Bold"/>
              </a:rPr>
              <a:t>Çocuğun </a:t>
            </a:r>
            <a:r>
              <a:rPr lang="tr-TR" sz="2100" dirty="0" err="1">
                <a:solidFill>
                  <a:prstClr val="black"/>
                </a:solidFill>
                <a:latin typeface="Calibri-Bold"/>
              </a:rPr>
              <a:t>Bep’inde</a:t>
            </a:r>
            <a:r>
              <a:rPr lang="tr-TR" sz="2100" dirty="0">
                <a:solidFill>
                  <a:prstClr val="black"/>
                </a:solidFill>
                <a:latin typeface="Calibri-Bold"/>
              </a:rPr>
              <a:t> yer alan </a:t>
            </a:r>
            <a:r>
              <a:rPr lang="tr-TR" sz="2100" dirty="0">
                <a:solidFill>
                  <a:prstClr val="black"/>
                </a:solidFill>
                <a:latin typeface="Calibri" panose="020F0502020204030204" pitchFamily="34" charset="0"/>
              </a:rPr>
              <a:t>destek hizmetlerin sağlanamamış ya da yetersiz sağlanmış olması </a:t>
            </a:r>
          </a:p>
          <a:p>
            <a:pPr lvl="0">
              <a:buClr>
                <a:srgbClr val="FE8637"/>
              </a:buClr>
            </a:pPr>
            <a:r>
              <a:rPr lang="tr-TR" sz="2100" b="1" dirty="0">
                <a:solidFill>
                  <a:prstClr val="black"/>
                </a:solidFill>
                <a:latin typeface="Calibri-Bold"/>
              </a:rPr>
              <a:t>Ebeveyne ilişkin nedenler; </a:t>
            </a:r>
            <a:r>
              <a:rPr lang="tr-TR" sz="2100" dirty="0">
                <a:solidFill>
                  <a:prstClr val="black"/>
                </a:solidFill>
                <a:latin typeface="Calibri" panose="020F0502020204030204" pitchFamily="34" charset="0"/>
              </a:rPr>
              <a:t>anne-babanın, çocuk ile ilgili sorumlulukları yapmamış olması</a:t>
            </a:r>
          </a:p>
        </p:txBody>
      </p:sp>
    </p:spTree>
    <p:extLst>
      <p:ext uri="{BB962C8B-B14F-4D97-AF65-F5344CB8AC3E}">
        <p14:creationId xmlns:p14="http://schemas.microsoft.com/office/powerpoint/2010/main" val="2713068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100" b="1" dirty="0">
                <a:latin typeface="Calibri-Bold"/>
              </a:rPr>
              <a:t>BEP Geliştirme birimine </a:t>
            </a:r>
            <a:r>
              <a:rPr lang="tr-TR" sz="2100" b="1" dirty="0" err="1">
                <a:latin typeface="Calibri-Bold"/>
              </a:rPr>
              <a:t>ilişikin</a:t>
            </a:r>
            <a:r>
              <a:rPr lang="tr-TR" sz="2100" b="1" dirty="0">
                <a:latin typeface="Calibri-Bold"/>
              </a:rPr>
              <a:t> nedenler; </a:t>
            </a:r>
          </a:p>
          <a:p>
            <a:r>
              <a:rPr lang="tr-TR" sz="2100" dirty="0">
                <a:latin typeface="Calibri" panose="020F0502020204030204" pitchFamily="34" charset="0"/>
              </a:rPr>
              <a:t>Birimde görev alan öğretime destek sağlayacak üyelerden birinin görevini yerine getirmemesi</a:t>
            </a:r>
          </a:p>
          <a:p>
            <a:r>
              <a:rPr lang="tr-TR" sz="2100" b="1" dirty="0">
                <a:latin typeface="Calibri-Bold"/>
              </a:rPr>
              <a:t>Eğitim personeline ilişkin nedenler; </a:t>
            </a:r>
            <a:r>
              <a:rPr lang="tr-TR" sz="2100" dirty="0">
                <a:latin typeface="Calibri" panose="020F0502020204030204" pitchFamily="34" charset="0"/>
              </a:rPr>
              <a:t>nitelikte personelin bulunmaması veya eğitimcilerin bilgi ve beceri olarak  desteklenmemesi</a:t>
            </a:r>
          </a:p>
        </p:txBody>
      </p:sp>
    </p:spTree>
    <p:extLst>
      <p:ext uri="{BB962C8B-B14F-4D97-AF65-F5344CB8AC3E}">
        <p14:creationId xmlns:p14="http://schemas.microsoft.com/office/powerpoint/2010/main" val="2718980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400" b="1" dirty="0" err="1">
                <a:latin typeface="Calibri-Bold"/>
              </a:rPr>
              <a:t>Ekipe</a:t>
            </a:r>
            <a:r>
              <a:rPr lang="tr-TR" sz="2400" b="1" dirty="0">
                <a:latin typeface="Calibri-Bold"/>
              </a:rPr>
              <a:t> ilişkin  nedenler; </a:t>
            </a:r>
          </a:p>
          <a:p>
            <a:r>
              <a:rPr lang="tr-TR" sz="2400" dirty="0">
                <a:latin typeface="Calibri-Bold"/>
              </a:rPr>
              <a:t>çocuğa ilişkin bilgilerin yer aldığı dosyanın  </a:t>
            </a:r>
            <a:r>
              <a:rPr lang="tr-TR" sz="2400" dirty="0">
                <a:latin typeface="Calibri" panose="020F0502020204030204" pitchFamily="34" charset="0"/>
              </a:rPr>
              <a:t>birime ulaşmamış olması, ekibe uygun desteğin verilememesi</a:t>
            </a:r>
          </a:p>
          <a:p>
            <a:r>
              <a:rPr lang="tr-TR" sz="2400" b="1" dirty="0">
                <a:latin typeface="Calibri-Bold"/>
              </a:rPr>
              <a:t>Yerleştirme kararı ile ilgili nedenler; </a:t>
            </a:r>
          </a:p>
          <a:p>
            <a:r>
              <a:rPr lang="tr-TR" sz="2400" dirty="0">
                <a:latin typeface="Calibri" panose="020F0502020204030204" pitchFamily="34" charset="0"/>
              </a:rPr>
              <a:t>Yöneltme raporuna uygun yerleştirmenin yapılmamış olması</a:t>
            </a:r>
          </a:p>
        </p:txBody>
      </p:sp>
    </p:spTree>
    <p:extLst>
      <p:ext uri="{BB962C8B-B14F-4D97-AF65-F5344CB8AC3E}">
        <p14:creationId xmlns:p14="http://schemas.microsoft.com/office/powerpoint/2010/main" val="3720400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tr-TR" sz="21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Bireyselleştirilmiş Öğretim Planı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tr-TR" sz="21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Bireyselleşmiş Öğretim Planı (BÖP) </a:t>
            </a:r>
            <a:r>
              <a:rPr lang="tr-TR" sz="21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kısa dönemli amaçlara uygun olarak oluşturulan ve </a:t>
            </a:r>
            <a:r>
              <a:rPr lang="tr-TR" sz="21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öğretimsel</a:t>
            </a:r>
            <a:r>
              <a:rPr lang="tr-TR" sz="21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hedeflere ulaşmada kullanılacak olan materyal öğretim ve değerlendirme yöntemlerinin ayrıntılı bir şekilde yazıldığı </a:t>
            </a:r>
            <a:r>
              <a:rPr lang="tr-TR" sz="21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plandır</a:t>
            </a:r>
            <a:r>
              <a:rPr lang="tr-TR" sz="21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</a:t>
            </a:r>
            <a:r>
              <a:rPr lang="tr-TR" sz="24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tr-TR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 </a:t>
            </a:r>
            <a:endParaRPr lang="tr-TR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70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Times New Roman"/>
                <a:ea typeface="Times New Roman"/>
              </a:rPr>
              <a:t>Uzun  ve kısa dönemli amaçlara ulaşmada öğretim planının önemi büyüktür.  Bireyselleştirilmiş eğitim programında yer alan uzun dönemli amaçlara ulaşmak için kısa dönemli amaçların nasıl kazandırılacağı konusunda yol gösteren planlardır.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568804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FE8637"/>
              </a:buClr>
            </a:pP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Öğretim planında; </a:t>
            </a:r>
          </a:p>
          <a:p>
            <a:pPr lvl="0">
              <a:buClr>
                <a:srgbClr val="FE8637"/>
              </a:buClr>
            </a:pP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çocuğun performans düzeyi, öğretimin amaçları, amaçlara ulaşmak için kullanılacak öğretim yöntem ve materyalleri ile öğretim ortamının yer alması gerekmektedir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599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/>
          </p:nvPr>
        </p:nvGraphicFramePr>
        <p:xfrm>
          <a:off x="790573" y="2357727"/>
          <a:ext cx="6996574" cy="3075589"/>
        </p:xfrm>
        <a:graphic>
          <a:graphicData uri="http://schemas.openxmlformats.org/drawingml/2006/table">
            <a:tbl>
              <a:tblPr firstRow="1" firstCol="1" bandRow="1"/>
              <a:tblGrid>
                <a:gridCol w="402766">
                  <a:extLst>
                    <a:ext uri="{9D8B030D-6E8A-4147-A177-3AD203B41FA5}">
                      <a16:colId xmlns:a16="http://schemas.microsoft.com/office/drawing/2014/main" val="1838878679"/>
                    </a:ext>
                  </a:extLst>
                </a:gridCol>
                <a:gridCol w="892616">
                  <a:extLst>
                    <a:ext uri="{9D8B030D-6E8A-4147-A177-3AD203B41FA5}">
                      <a16:colId xmlns:a16="http://schemas.microsoft.com/office/drawing/2014/main" val="177426703"/>
                    </a:ext>
                  </a:extLst>
                </a:gridCol>
                <a:gridCol w="534812">
                  <a:extLst>
                    <a:ext uri="{9D8B030D-6E8A-4147-A177-3AD203B41FA5}">
                      <a16:colId xmlns:a16="http://schemas.microsoft.com/office/drawing/2014/main" val="1292169098"/>
                    </a:ext>
                  </a:extLst>
                </a:gridCol>
                <a:gridCol w="804584">
                  <a:extLst>
                    <a:ext uri="{9D8B030D-6E8A-4147-A177-3AD203B41FA5}">
                      <a16:colId xmlns:a16="http://schemas.microsoft.com/office/drawing/2014/main" val="900480829"/>
                    </a:ext>
                  </a:extLst>
                </a:gridCol>
                <a:gridCol w="804584">
                  <a:extLst>
                    <a:ext uri="{9D8B030D-6E8A-4147-A177-3AD203B41FA5}">
                      <a16:colId xmlns:a16="http://schemas.microsoft.com/office/drawing/2014/main" val="297659357"/>
                    </a:ext>
                  </a:extLst>
                </a:gridCol>
                <a:gridCol w="1543383">
                  <a:extLst>
                    <a:ext uri="{9D8B030D-6E8A-4147-A177-3AD203B41FA5}">
                      <a16:colId xmlns:a16="http://schemas.microsoft.com/office/drawing/2014/main" val="4068189937"/>
                    </a:ext>
                  </a:extLst>
                </a:gridCol>
                <a:gridCol w="402293">
                  <a:extLst>
                    <a:ext uri="{9D8B030D-6E8A-4147-A177-3AD203B41FA5}">
                      <a16:colId xmlns:a16="http://schemas.microsoft.com/office/drawing/2014/main" val="3193189538"/>
                    </a:ext>
                  </a:extLst>
                </a:gridCol>
                <a:gridCol w="269772">
                  <a:extLst>
                    <a:ext uri="{9D8B030D-6E8A-4147-A177-3AD203B41FA5}">
                      <a16:colId xmlns:a16="http://schemas.microsoft.com/office/drawing/2014/main" val="3531759245"/>
                    </a:ext>
                  </a:extLst>
                </a:gridCol>
                <a:gridCol w="402766">
                  <a:extLst>
                    <a:ext uri="{9D8B030D-6E8A-4147-A177-3AD203B41FA5}">
                      <a16:colId xmlns:a16="http://schemas.microsoft.com/office/drawing/2014/main" val="3000651057"/>
                    </a:ext>
                  </a:extLst>
                </a:gridCol>
                <a:gridCol w="469499">
                  <a:extLst>
                    <a:ext uri="{9D8B030D-6E8A-4147-A177-3AD203B41FA5}">
                      <a16:colId xmlns:a16="http://schemas.microsoft.com/office/drawing/2014/main" val="1116760169"/>
                    </a:ext>
                  </a:extLst>
                </a:gridCol>
                <a:gridCol w="469499">
                  <a:extLst>
                    <a:ext uri="{9D8B030D-6E8A-4147-A177-3AD203B41FA5}">
                      <a16:colId xmlns:a16="http://schemas.microsoft.com/office/drawing/2014/main" val="2605905136"/>
                    </a:ext>
                  </a:extLst>
                </a:gridCol>
              </a:tblGrid>
              <a:tr h="236601"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5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Gereksinim Alanı</a:t>
                      </a:r>
                      <a:endParaRPr lang="tr-TR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Uzun Dönemli Amaçlar</a:t>
                      </a:r>
                      <a:endParaRPr lang="tr-TR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Önkoşul Becerileri</a:t>
                      </a:r>
                      <a:endParaRPr lang="tr-TR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Kısa </a:t>
                      </a:r>
                      <a:br>
                        <a:rPr lang="tr-TR" sz="7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tr-TR" sz="7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Dönemli Amaçlar</a:t>
                      </a:r>
                      <a:endParaRPr lang="tr-TR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Ö</a:t>
                      </a:r>
                      <a:r>
                        <a:rPr lang="tr-TR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ğretimsel Amaçlar</a:t>
                      </a:r>
                      <a:endParaRPr lang="tr-TR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Ö</a:t>
                      </a:r>
                      <a:r>
                        <a:rPr lang="tr-TR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ğretim Süreci</a:t>
                      </a:r>
                      <a:endParaRPr lang="tr-TR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Araç-Gereç</a:t>
                      </a:r>
                      <a:endParaRPr lang="tr-TR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Süre</a:t>
                      </a:r>
                      <a:endParaRPr lang="tr-TR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BÖP’ün Değerlendirmesinde Kullanılan</a:t>
                      </a:r>
                      <a:endParaRPr lang="tr-TR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880393"/>
                  </a:ext>
                </a:extLst>
              </a:tr>
              <a:tr h="34244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Ölçüt</a:t>
                      </a:r>
                      <a:endParaRPr lang="tr-TR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Yöntem</a:t>
                      </a:r>
                      <a:endParaRPr lang="tr-TR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Sıklık</a:t>
                      </a:r>
                      <a:endParaRPr lang="tr-TR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8600957"/>
                  </a:ext>
                </a:extLst>
              </a:tr>
              <a:tr h="2487779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8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tr-TR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tr-TR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567554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2736" y="1284402"/>
            <a:ext cx="9140964" cy="727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135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BİREYSELLEŞTİRİLMİŞ </a:t>
            </a:r>
            <a:r>
              <a:rPr lang="tr-TR" altLang="tr-TR" sz="135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Ö</a:t>
            </a:r>
            <a:r>
              <a:rPr lang="tr-TR" altLang="tr-TR" sz="135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ĞRETİM PLANI 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825" dirty="0">
              <a:solidFill>
                <a:prstClr val="black"/>
              </a:solidFill>
              <a:latin typeface="Century Schoolbook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105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Ç</a:t>
            </a:r>
            <a:r>
              <a:rPr lang="tr-TR" altLang="tr-TR" sz="105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ocuğun Adı-Soyadı: 												</a:t>
            </a:r>
            <a:endParaRPr lang="tr-TR" altLang="tr-TR" sz="825" dirty="0">
              <a:solidFill>
                <a:prstClr val="black"/>
              </a:solidFill>
              <a:latin typeface="Century Schoolbook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105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Ç</a:t>
            </a:r>
            <a:r>
              <a:rPr lang="tr-TR" altLang="tr-TR" sz="105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ocuğun Doğum Tarihi</a:t>
            </a:r>
            <a:r>
              <a:rPr lang="tr-TR" altLang="tr-TR" sz="75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		                   </a:t>
            </a:r>
            <a:r>
              <a:rPr lang="tr-TR" altLang="tr-TR" sz="105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Gelişimsel Yetersizliği (Tanısı):</a:t>
            </a:r>
            <a:endParaRPr lang="tr-TR" altLang="tr-TR" sz="105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639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</TotalTime>
  <Words>425</Words>
  <Application>Microsoft Office PowerPoint</Application>
  <PresentationFormat>Ekran Gösterisi (4:3)</PresentationFormat>
  <Paragraphs>49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21" baseType="lpstr">
      <vt:lpstr>Arial</vt:lpstr>
      <vt:lpstr>Calibri</vt:lpstr>
      <vt:lpstr>Calibri-Bold</vt:lpstr>
      <vt:lpstr>Calibri-BoldItalic</vt:lpstr>
      <vt:lpstr>Century Schoolbook</vt:lpstr>
      <vt:lpstr>Times New Roman</vt:lpstr>
      <vt:lpstr>Wingdings</vt:lpstr>
      <vt:lpstr>Wingdings 2</vt:lpstr>
      <vt:lpstr>Cumba</vt:lpstr>
      <vt:lpstr>1_Cumba</vt:lpstr>
      <vt:lpstr>2_Cumba</vt:lpstr>
      <vt:lpstr>BİREYSEL ÖĞRETİM PROGRAM ÖRNEĞİ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acer</dc:creator>
  <cp:lastModifiedBy>figen</cp:lastModifiedBy>
  <cp:revision>19</cp:revision>
  <dcterms:created xsi:type="dcterms:W3CDTF">2017-01-03T11:15:32Z</dcterms:created>
  <dcterms:modified xsi:type="dcterms:W3CDTF">2020-04-30T16:04:16Z</dcterms:modified>
</cp:coreProperties>
</file>