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1"/>
  </p:notesMasterIdLst>
  <p:sldIdLst>
    <p:sldId id="260" r:id="rId2"/>
    <p:sldId id="307" r:id="rId3"/>
    <p:sldId id="305" r:id="rId4"/>
    <p:sldId id="281" r:id="rId5"/>
    <p:sldId id="299" r:id="rId6"/>
    <p:sldId id="300" r:id="rId7"/>
    <p:sldId id="303" r:id="rId8"/>
    <p:sldId id="296" r:id="rId9"/>
    <p:sldId id="266" r:id="rId10"/>
  </p:sldIdLst>
  <p:sldSz cx="12192000" cy="6858000"/>
  <p:notesSz cx="6858000" cy="9144000"/>
  <p:defaultTextStyle>
    <a:defPPr>
      <a:defRPr lang="en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834"/>
    <p:restoredTop sz="97179"/>
  </p:normalViewPr>
  <p:slideViewPr>
    <p:cSldViewPr snapToGrid="0" snapToObjects="1">
      <p:cViewPr varScale="1">
        <p:scale>
          <a:sx n="128" d="100"/>
          <a:sy n="128" d="100"/>
        </p:scale>
        <p:origin x="1040" y="176"/>
      </p:cViewPr>
      <p:guideLst/>
    </p:cSldViewPr>
  </p:slideViewPr>
  <p:outlineViewPr>
    <p:cViewPr>
      <p:scale>
        <a:sx n="33" d="100"/>
        <a:sy n="33" d="100"/>
      </p:scale>
      <p:origin x="0" y="-9052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105440-C0A5-C543-BEB6-62E665DA05E6}" type="datetimeFigureOut">
              <a:rPr lang="en-TR" smtClean="0"/>
              <a:t>23.03.2021</a:t>
            </a:fld>
            <a:endParaRPr lang="en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880A7A-993E-3C45-8775-F5DB04DF81DA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628828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880A7A-993E-3C45-8775-F5DB04DF81DA}" type="slidenum">
              <a:rPr lang="en-TR" smtClean="0"/>
              <a:t>4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0998181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880A7A-993E-3C45-8775-F5DB04DF81DA}" type="slidenum">
              <a:rPr lang="en-TR" smtClean="0"/>
              <a:t>5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1723222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880A7A-993E-3C45-8775-F5DB04DF81DA}" type="slidenum">
              <a:rPr lang="en-TR" smtClean="0"/>
              <a:t>6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7212005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880A7A-993E-3C45-8775-F5DB04DF81DA}" type="slidenum">
              <a:rPr lang="en-TR" smtClean="0"/>
              <a:t>7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42643035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880A7A-993E-3C45-8775-F5DB04DF81DA}" type="slidenum">
              <a:rPr lang="en-TR" smtClean="0"/>
              <a:t>8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9525835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880A7A-993E-3C45-8775-F5DB04DF81DA}" type="slidenum">
              <a:rPr lang="en-TR" smtClean="0"/>
              <a:t>9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908441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3A7B2-ABE4-7E4B-A7DA-6CE390B289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A52D08-E586-1E4F-B88F-A126B94058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2A11D6-CB2E-8845-8ACF-5787F5586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FB88B-1DB9-1A44-B3D8-1E00B43DE296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34A13A-9BE8-4F4A-BA04-2DD218657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A61E7-BFDF-DA4A-86AE-4834B70F2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213533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F995F-30D0-924F-8C21-955EB8941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A30CE0-3862-8F4D-AF3F-2E354F5E61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B0C9F5-DC62-1645-9241-E537FA128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EA4ED-0BE3-904E-8D62-FB5EB386E47E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E0B05D-9024-1D44-A2F4-BF60933DD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BAEE36-91E5-1F47-B915-ED5D6C831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982687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F1AFC3-0AE2-A246-8CCE-CDD20CBBAC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4E7B71-456E-654B-AD2F-0C2978F8C0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E07C1D-B1DC-0444-ABD1-B3305BF2B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E3CF0-387D-B542-BFDC-87717762E542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B0BDC7-6527-5E4A-A9F4-436BCDD0C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5F1941-8F8B-0B43-98B3-C3F265887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561392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725BD-E95B-D642-B750-C5680BC08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D396FC-87F5-E843-819C-4F72A53E00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F8F8C3-F7B4-5B44-9E47-E932BB4E3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AED21-D7D0-F84E-A36F-DA40A5F194E2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766E89-5DF1-C648-98CB-E6D26AD2E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01FED6-5C10-FD4A-A635-5737FA9A5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397162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3DA6B-DF6F-1E45-8E8E-F9FBC0C98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CBC7AD-01B2-9C4C-BCC7-BE6512A7E0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3E8F49-4602-EE4B-BC0E-CDCB709E8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C3123-F546-6D42-8CBD-15B1D832E165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21011F-EDF3-5D45-B878-B096C49A73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7B76AD-8BCC-0249-8605-546F2D190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4163195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87614-D9AA-8346-B6A3-0C2F276B7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7C003-092C-AC4A-AF4C-4D214B2A29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273389-1B8B-F146-89AB-2FADC42953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DA685C-0F4B-A04E-AABD-7BD77F87C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CA293-BCD8-7644-891F-A29E9F8F8FA2}" type="datetime1">
              <a:rPr lang="tr-TR" smtClean="0"/>
              <a:t>23.03.2021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A93646-0C9D-1244-BBB8-1AF22ED7A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B8BCD6-2FB3-194D-A0C4-66E456724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282162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0DAEC-D8C9-524D-AA3E-BB5AEC9FC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5A8F70-16F8-594C-89F4-F0F08A08C4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617F36-50C1-F343-AC73-1F285BEAB9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65BAA9-F5B3-5C4E-84AD-88A457B89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78110F-CE3A-8D44-8B24-7992661437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624C4B-950C-FC45-ABE1-D29C41DF2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9B8E1-A066-FB4C-B1AB-F59189BEB3B2}" type="datetime1">
              <a:rPr lang="tr-TR" smtClean="0"/>
              <a:t>23.03.2021</a:t>
            </a:fld>
            <a:endParaRPr lang="en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3F95FD-C370-3643-8A6F-9F3C9678C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B992FB-39B3-4547-8FF6-4BEA4FA64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576778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35062-3FC8-9C47-B166-B4946F3E5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A0610F-E514-9A42-8082-EBE8FC1A2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C359F-ED31-1B4C-B604-DB34DCE73318}" type="datetime1">
              <a:rPr lang="tr-TR" smtClean="0"/>
              <a:t>23.03.2021</a:t>
            </a:fld>
            <a:endParaRPr lang="en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F4A4F6-7BA0-B54C-9307-75277D1CB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A21079-E392-E14D-B02A-2CF5C7639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844040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EA2472-0F5B-684D-B767-4FE4BEEF36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5363E-B3B7-2943-8D18-AE566FFC37D8}" type="datetime1">
              <a:rPr lang="tr-TR" smtClean="0"/>
              <a:t>23.03.2021</a:t>
            </a:fld>
            <a:endParaRPr lang="en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6AEACC-5A7F-B643-92A6-9BFE459E7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55C162-1007-A845-8408-60FB882FF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67615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936B3E-EE90-9847-8BF0-1D7DE335D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4041C-B666-6C4B-AD22-DC2192763D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E04C7E-9320-1C49-8E07-823EFE0A74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21394C-450A-CB44-9F3C-F108FB531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1C151-F706-954C-BD06-2A1C5C227FF3}" type="datetime1">
              <a:rPr lang="tr-TR" smtClean="0"/>
              <a:t>23.03.2021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C5E836-7C6C-4F46-8B06-CC589026F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9226B8-B929-A34C-8FE0-2EA4D7C1C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947145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DE01D-6C57-D246-9430-A96908CD1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0F8F01-6ED3-8C4C-8CC9-98532950FC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7C2529-6F73-F440-8ED5-5D86424AE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047AB5-BE1D-B44F-9939-81F6BCB7D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6FE6C-EAB3-8F4D-B576-7378F5859D83}" type="datetime1">
              <a:rPr lang="tr-TR" smtClean="0"/>
              <a:t>23.03.2021</a:t>
            </a:fld>
            <a:endParaRPr lang="en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224C37-72CD-C247-B4BD-02E37DCEA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CF0DF7-CD6A-994A-B514-CF82AD79C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147386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D78A60-6495-F54B-BA29-F45B97B06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AD611E-A10B-3B4B-AA9F-16945BDA15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C72A5A-3D28-3F48-BA54-1A70F9FDFF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B27CD-E577-3546-8A22-D6C6358882C6}" type="datetime1">
              <a:rPr lang="tr-TR" smtClean="0"/>
              <a:t>23.03.2021</a:t>
            </a:fld>
            <a:endParaRPr lang="en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692AF6-0D69-2541-B163-5077FA157B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78B30F-7C00-EE4B-9750-C53A914140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4B2BE-EA4B-9A40-BA52-A5253223AF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58514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7895A40-19A4-42D6-9D30-DBC1E80026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2F429C4-ABC9-46FC-818A-B5429CDE4A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270325" y="3369273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CEF98E4-3709-4952-8F42-2305CCE34F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6374475" y="1040470"/>
            <a:ext cx="6858003" cy="477704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10BCCF5-D685-47FF-B675-647EAEB72C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7914" y="857786"/>
            <a:ext cx="11067024" cy="52089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2230C0-31F1-F749-9C8A-2741104BA9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7689" y="3071183"/>
            <a:ext cx="9910296" cy="2590027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n-US" sz="67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Yeni </a:t>
            </a:r>
            <a:r>
              <a:rPr lang="en-US" sz="67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Medya</a:t>
            </a:r>
            <a:r>
              <a:rPr lang="en-US" sz="67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700" dirty="0" err="1"/>
              <a:t>Uygulamaları</a:t>
            </a:r>
            <a:br>
              <a:rPr lang="en-US" sz="6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RTS- </a:t>
            </a:r>
            <a:r>
              <a:rPr lang="en-US" sz="4000" dirty="0"/>
              <a:t>İLT238 – 3. </a:t>
            </a:r>
            <a:r>
              <a:rPr lang="en-US" sz="4000" dirty="0" err="1"/>
              <a:t>Hafta</a:t>
            </a:r>
            <a:br>
              <a:rPr lang="en-US" sz="4000" dirty="0"/>
            </a:br>
            <a:br>
              <a:rPr lang="en-US" sz="4000" dirty="0"/>
            </a:br>
            <a:br>
              <a:rPr lang="en-US" sz="4000" dirty="0"/>
            </a:br>
            <a:r>
              <a:rPr lang="en-US" sz="2800" dirty="0"/>
              <a:t>Dr. </a:t>
            </a:r>
            <a:r>
              <a:rPr lang="en-US" sz="2800" dirty="0" err="1"/>
              <a:t>Öğr</a:t>
            </a:r>
            <a:r>
              <a:rPr lang="en-US" sz="2800" dirty="0"/>
              <a:t>. </a:t>
            </a:r>
            <a:r>
              <a:rPr lang="en-US" sz="2800" dirty="0" err="1"/>
              <a:t>Üyesi</a:t>
            </a:r>
            <a:r>
              <a:rPr lang="en-US" sz="2800" dirty="0"/>
              <a:t> </a:t>
            </a:r>
            <a:r>
              <a:rPr lang="en-US" sz="2800" dirty="0" err="1"/>
              <a:t>Ergin</a:t>
            </a:r>
            <a:r>
              <a:rPr lang="en-US" sz="2800" dirty="0"/>
              <a:t> </a:t>
            </a:r>
            <a:r>
              <a:rPr lang="en-US" sz="2800" dirty="0" err="1"/>
              <a:t>Şafak</a:t>
            </a:r>
            <a:r>
              <a:rPr lang="en-US" sz="2800" dirty="0"/>
              <a:t> </a:t>
            </a:r>
            <a:r>
              <a:rPr lang="en-US" sz="2800" dirty="0" err="1"/>
              <a:t>Dikmen</a:t>
            </a:r>
            <a:br>
              <a:rPr lang="en-TR" sz="4000" dirty="0"/>
            </a:br>
            <a:endParaRPr lang="en-US" sz="40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0EE8A42-107A-4D4C-8D56-BBAE95C7FC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524009" y="3366125"/>
            <a:ext cx="32004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9BF478-37A8-7942-A998-AE86E7DC8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TR" dirty="0"/>
          </a:p>
        </p:txBody>
      </p:sp>
    </p:spTree>
    <p:extLst>
      <p:ext uri="{BB962C8B-B14F-4D97-AF65-F5344CB8AC3E}">
        <p14:creationId xmlns:p14="http://schemas.microsoft.com/office/powerpoint/2010/main" val="9811495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en-TR" sz="4000" b="1" dirty="0">
                <a:latin typeface="+mn-lt"/>
              </a:rPr>
              <a:t>Tasarım</a:t>
            </a: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B7B13-BF43-A14A-9102-DA45D3AC8D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500" dirty="0"/>
              <a:t>Bir tasarım ne kadar iyi olursa olsun önemli olan ihtiyacı karşılaması ve/veya verilmesi istenen mesajı iletmesidir.</a:t>
            </a:r>
          </a:p>
          <a:p>
            <a:pPr marL="0" indent="0">
              <a:buNone/>
            </a:pPr>
            <a:endParaRPr lang="tr-TR" sz="3500" dirty="0"/>
          </a:p>
          <a:p>
            <a:pPr marL="0" indent="0">
              <a:buNone/>
            </a:pPr>
            <a:r>
              <a:rPr lang="tr-TR" sz="3500" dirty="0"/>
              <a:t>Eğer tasarım bunları yapamıyorsa hiçbir değer taşımaz.</a:t>
            </a:r>
          </a:p>
          <a:p>
            <a:pPr marL="0" indent="0">
              <a:buNone/>
            </a:pPr>
            <a:endParaRPr lang="tr-TR" sz="3500" dirty="0"/>
          </a:p>
          <a:p>
            <a:pPr marL="0" indent="0">
              <a:buNone/>
            </a:pPr>
            <a:r>
              <a:rPr lang="tr-TR" sz="3500" dirty="0"/>
              <a:t>Bu nedenle tasarımcı aynı zamanda hem mesajı aktaran hem de biçimi düzenleyen kişidir.</a:t>
            </a:r>
            <a:endParaRPr lang="en-TR" sz="3500" dirty="0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2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686753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705" y="673321"/>
            <a:ext cx="10905066" cy="1135737"/>
          </a:xfrm>
        </p:spPr>
        <p:txBody>
          <a:bodyPr>
            <a:normAutofit fontScale="90000"/>
          </a:bodyPr>
          <a:lstStyle/>
          <a:p>
            <a:r>
              <a:rPr lang="tr-TR" sz="3900" b="1" dirty="0"/>
              <a:t>Ambalaj Tasarımı</a:t>
            </a:r>
            <a:br>
              <a:rPr lang="tr-TR" sz="3900" b="1" dirty="0"/>
            </a:br>
            <a:br>
              <a:rPr lang="tr-TR" sz="3600" b="1" dirty="0"/>
            </a:br>
            <a:r>
              <a:rPr lang="tr-TR" sz="3600" dirty="0"/>
              <a:t>Renk, Baskı, boyut, ürün özellikleri, maliyet, saklama ve taşıma koşulları, </a:t>
            </a:r>
            <a:r>
              <a:rPr lang="tr-TR" sz="3600" dirty="0" err="1"/>
              <a:t>cevreye</a:t>
            </a:r>
            <a:r>
              <a:rPr lang="tr-TR" sz="3600" dirty="0"/>
              <a:t> duyarlı ve geri dönüşüme uygun olması gibi pek çok farklı unsuru değerlendirmek gerekir.</a:t>
            </a: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Dr. </a:t>
            </a:r>
            <a:r>
              <a:rPr lang="en-US" dirty="0" err="1"/>
              <a:t>Öğr</a:t>
            </a:r>
            <a:r>
              <a:rPr lang="en-US" dirty="0"/>
              <a:t>. </a:t>
            </a:r>
            <a:r>
              <a:rPr lang="en-US" dirty="0" err="1"/>
              <a:t>Üyesi</a:t>
            </a:r>
            <a:r>
              <a:rPr lang="en-US" dirty="0"/>
              <a:t> </a:t>
            </a:r>
            <a:r>
              <a:rPr lang="en-US" dirty="0" err="1"/>
              <a:t>Ergin</a:t>
            </a:r>
            <a:r>
              <a:rPr lang="en-US" dirty="0"/>
              <a:t> </a:t>
            </a:r>
            <a:r>
              <a:rPr lang="en-US" dirty="0" err="1"/>
              <a:t>Şafak</a:t>
            </a:r>
            <a:r>
              <a:rPr lang="en-US" dirty="0"/>
              <a:t> </a:t>
            </a:r>
            <a:r>
              <a:rPr lang="en-US" dirty="0" err="1"/>
              <a:t>Dikmen</a:t>
            </a:r>
            <a:endParaRPr lang="en-TR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3</a:t>
            </a:fld>
            <a:endParaRPr lang="en-TR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47111CA-1663-904E-BFF6-5670761C6739}"/>
              </a:ext>
            </a:extLst>
          </p:cNvPr>
          <p:cNvSpPr txBox="1"/>
          <p:nvPr/>
        </p:nvSpPr>
        <p:spPr>
          <a:xfrm>
            <a:off x="1711806" y="5824778"/>
            <a:ext cx="92071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Kullanım hakları CC - </a:t>
            </a:r>
            <a:r>
              <a:rPr lang="tr-TR" dirty="0" err="1"/>
              <a:t>https</a:t>
            </a:r>
            <a:r>
              <a:rPr lang="tr-TR" dirty="0"/>
              <a:t>://</a:t>
            </a:r>
            <a:r>
              <a:rPr lang="tr-TR" dirty="0" err="1"/>
              <a:t>commons.wikimedia.org</a:t>
            </a:r>
            <a:r>
              <a:rPr lang="tr-TR" dirty="0"/>
              <a:t>/</a:t>
            </a:r>
            <a:r>
              <a:rPr lang="tr-TR" dirty="0" err="1"/>
              <a:t>wiki</a:t>
            </a:r>
            <a:r>
              <a:rPr lang="tr-TR" dirty="0"/>
              <a:t>/</a:t>
            </a:r>
            <a:r>
              <a:rPr lang="tr-TR" dirty="0" err="1"/>
              <a:t>File:Custom-packaging-boxes.jpg</a:t>
            </a:r>
            <a:endParaRPr lang="tr-TR" dirty="0"/>
          </a:p>
        </p:txBody>
      </p:sp>
      <p:pic>
        <p:nvPicPr>
          <p:cNvPr id="7170" name="Picture 2">
            <a:extLst>
              <a:ext uri="{FF2B5EF4-FFF2-40B4-BE49-F238E27FC236}">
                <a16:creationId xmlns:a16="http://schemas.microsoft.com/office/drawing/2014/main" id="{5B4DC9E6-2F45-1D49-852B-C0B78218707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989"/>
          <a:stretch/>
        </p:blipFill>
        <p:spPr bwMode="auto">
          <a:xfrm>
            <a:off x="2873276" y="2716198"/>
            <a:ext cx="6332597" cy="3027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6108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en-TR" sz="4000" b="1" dirty="0"/>
              <a:t>Tasarım Dalları</a:t>
            </a:r>
            <a:br>
              <a:rPr lang="en-TR" sz="3600" b="1" dirty="0"/>
            </a:br>
            <a:endParaRPr lang="en-TR" sz="2000" b="1" dirty="0"/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B7B13-BF43-A14A-9102-DA45D3AC8D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4000" dirty="0"/>
              <a:t>Uygulamalı tasarım dalları </a:t>
            </a:r>
            <a:r>
              <a:rPr lang="tr-TR" sz="4000" b="1" dirty="0"/>
              <a:t>Üç Ana Başlık altında toplanabilir:</a:t>
            </a:r>
          </a:p>
          <a:p>
            <a:pPr marL="0" indent="0" algn="just">
              <a:buNone/>
            </a:pPr>
            <a:endParaRPr lang="tr-TR" sz="4000" b="1" dirty="0"/>
          </a:p>
          <a:p>
            <a:pPr algn="just"/>
            <a:r>
              <a:rPr lang="en-TR" sz="4000" dirty="0"/>
              <a:t>Endüstri Tasarımı:</a:t>
            </a:r>
          </a:p>
          <a:p>
            <a:pPr algn="just"/>
            <a:r>
              <a:rPr lang="en-TR" sz="4000" dirty="0"/>
              <a:t>Çevre Tasarımı:</a:t>
            </a:r>
          </a:p>
          <a:p>
            <a:pPr algn="just"/>
            <a:r>
              <a:rPr lang="en-TR" sz="4000" dirty="0"/>
              <a:t>Grafik Tasarım</a:t>
            </a:r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4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509787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705" y="850790"/>
            <a:ext cx="10905066" cy="1135737"/>
          </a:xfrm>
        </p:spPr>
        <p:txBody>
          <a:bodyPr>
            <a:normAutofit fontScale="90000"/>
          </a:bodyPr>
          <a:lstStyle/>
          <a:p>
            <a:r>
              <a:rPr lang="en-TR" sz="4000" b="1" dirty="0"/>
              <a:t>Çevre Tasarımı: </a:t>
            </a:r>
            <a:r>
              <a:rPr lang="en-US" sz="3600" dirty="0"/>
              <a:t>Bina, </a:t>
            </a:r>
            <a:r>
              <a:rPr lang="en-US" sz="3600" dirty="0" err="1"/>
              <a:t>peyzaj</a:t>
            </a:r>
            <a:r>
              <a:rPr lang="en-US" sz="3600" dirty="0"/>
              <a:t>, </a:t>
            </a:r>
            <a:r>
              <a:rPr lang="en-US" sz="3600" dirty="0" err="1"/>
              <a:t>iç</a:t>
            </a:r>
            <a:r>
              <a:rPr lang="en-US" sz="3600" dirty="0"/>
              <a:t> </a:t>
            </a:r>
            <a:r>
              <a:rPr lang="en-US" sz="3600" dirty="0" err="1"/>
              <a:t>mekan</a:t>
            </a:r>
            <a:br>
              <a:rPr lang="en-US" sz="3600" dirty="0"/>
            </a:br>
            <a:r>
              <a:rPr lang="en-US" sz="2200" dirty="0" err="1"/>
              <a:t>Japon</a:t>
            </a:r>
            <a:r>
              <a:rPr lang="en-US" sz="2200" dirty="0"/>
              <a:t> </a:t>
            </a:r>
            <a:r>
              <a:rPr lang="en-US" sz="2200" dirty="0" err="1"/>
              <a:t>mimarlık</a:t>
            </a:r>
            <a:r>
              <a:rPr lang="en-US" sz="2200" dirty="0"/>
              <a:t> </a:t>
            </a:r>
            <a:r>
              <a:rPr lang="en-US" sz="2200" dirty="0" err="1"/>
              <a:t>ofisi</a:t>
            </a:r>
            <a:r>
              <a:rPr lang="en-US" sz="2200" dirty="0"/>
              <a:t> </a:t>
            </a:r>
            <a:r>
              <a:rPr lang="en-US" sz="2200" dirty="0" err="1"/>
              <a:t>Kengo</a:t>
            </a:r>
            <a:r>
              <a:rPr lang="en-US" sz="2200" dirty="0"/>
              <a:t> Kuma and Associates</a:t>
            </a:r>
            <a:br>
              <a:rPr lang="en-US" sz="2200" dirty="0"/>
            </a:br>
            <a:br>
              <a:rPr lang="en-US" sz="2200" dirty="0"/>
            </a:br>
            <a:br>
              <a:rPr lang="en-US" sz="3600" dirty="0"/>
            </a:br>
            <a:br>
              <a:rPr lang="en-TR" sz="3600" b="1" dirty="0"/>
            </a:br>
            <a:endParaRPr lang="en-TR" sz="2000" b="1" dirty="0"/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5</a:t>
            </a:fld>
            <a:endParaRPr lang="en-TR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58734F04-86BC-6A4A-AD13-2AB03216F9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3225" y="1328569"/>
            <a:ext cx="5601148" cy="4200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33F96AB-6F1F-5A45-92B2-5B0966F19359}"/>
              </a:ext>
            </a:extLst>
          </p:cNvPr>
          <p:cNvSpPr txBox="1"/>
          <p:nvPr/>
        </p:nvSpPr>
        <p:spPr>
          <a:xfrm>
            <a:off x="1516828" y="5824383"/>
            <a:ext cx="9746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Kullanım Haklar CC: </a:t>
            </a:r>
            <a:r>
              <a:rPr lang="tr-TR" dirty="0" err="1"/>
              <a:t>https</a:t>
            </a:r>
            <a:r>
              <a:rPr lang="tr-TR" dirty="0"/>
              <a:t>://</a:t>
            </a:r>
            <a:r>
              <a:rPr lang="tr-TR" dirty="0" err="1"/>
              <a:t>commons.wikimedia.org</a:t>
            </a:r>
            <a:r>
              <a:rPr lang="tr-TR" dirty="0"/>
              <a:t>/</a:t>
            </a:r>
            <a:r>
              <a:rPr lang="tr-TR" dirty="0" err="1"/>
              <a:t>wiki</a:t>
            </a:r>
            <a:r>
              <a:rPr lang="tr-TR" dirty="0"/>
              <a:t>/</a:t>
            </a:r>
            <a:r>
              <a:rPr lang="tr-TR" dirty="0" err="1"/>
              <a:t>File:Eskisehir_Odunpazari_Art_Museum.jpg</a:t>
            </a:r>
            <a:endParaRPr lang="tr-TR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1134D51-222B-9B41-ABB1-D553E32E13D7}"/>
              </a:ext>
            </a:extLst>
          </p:cNvPr>
          <p:cNvSpPr txBox="1"/>
          <p:nvPr/>
        </p:nvSpPr>
        <p:spPr>
          <a:xfrm>
            <a:off x="624322" y="2043675"/>
            <a:ext cx="317375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Bina </a:t>
            </a:r>
            <a:r>
              <a:rPr lang="en-US" sz="3000" dirty="0" err="1"/>
              <a:t>tasarımı</a:t>
            </a:r>
            <a:endParaRPr lang="en-US" sz="3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err="1"/>
              <a:t>Mimarlık</a:t>
            </a:r>
            <a:endParaRPr lang="en-US" sz="3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err="1"/>
              <a:t>Peyzaj</a:t>
            </a:r>
            <a:r>
              <a:rPr lang="en-US" sz="3000" dirty="0"/>
              <a:t> </a:t>
            </a:r>
            <a:r>
              <a:rPr lang="en-US" sz="3000" dirty="0" err="1"/>
              <a:t>mimarlığı</a:t>
            </a:r>
            <a:endParaRPr lang="en-US" sz="3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 err="1"/>
              <a:t>İç</a:t>
            </a:r>
            <a:r>
              <a:rPr lang="en-US" sz="3000" dirty="0"/>
              <a:t> </a:t>
            </a:r>
            <a:r>
              <a:rPr lang="en-US" sz="3000" dirty="0" err="1"/>
              <a:t>mimarlık</a:t>
            </a: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1468340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en-TR" sz="4000" b="1" dirty="0">
                <a:latin typeface="+mn-lt"/>
              </a:rPr>
              <a:t>Grafik Tasarım</a:t>
            </a:r>
            <a:br>
              <a:rPr lang="en-TR" sz="3600" b="1" dirty="0"/>
            </a:br>
            <a:endParaRPr lang="en-TR" sz="2000" b="1" dirty="0"/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B7B13-BF43-A14A-9102-DA45D3AC8D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4000" dirty="0" err="1"/>
              <a:t>Okunan</a:t>
            </a:r>
            <a:r>
              <a:rPr lang="en-US" sz="4000" dirty="0"/>
              <a:t> </a:t>
            </a:r>
            <a:r>
              <a:rPr lang="en-US" sz="4000" dirty="0" err="1"/>
              <a:t>ve</a:t>
            </a:r>
            <a:r>
              <a:rPr lang="en-US" sz="4000" dirty="0"/>
              <a:t> </a:t>
            </a:r>
            <a:r>
              <a:rPr lang="en-US" sz="4000" dirty="0" err="1"/>
              <a:t>izlenen</a:t>
            </a:r>
            <a:r>
              <a:rPr lang="en-US" sz="4000" dirty="0"/>
              <a:t> </a:t>
            </a:r>
            <a:r>
              <a:rPr lang="en-US" sz="4000" dirty="0" err="1"/>
              <a:t>görüntülerin</a:t>
            </a:r>
            <a:r>
              <a:rPr lang="en-US" sz="4000" dirty="0"/>
              <a:t> </a:t>
            </a:r>
            <a:r>
              <a:rPr lang="en-US" sz="4000" dirty="0" err="1"/>
              <a:t>tasarımından</a:t>
            </a:r>
            <a:r>
              <a:rPr lang="en-US" sz="4000" dirty="0"/>
              <a:t> </a:t>
            </a:r>
            <a:r>
              <a:rPr lang="en-US" sz="4000" dirty="0" err="1"/>
              <a:t>sorumludur</a:t>
            </a:r>
            <a:r>
              <a:rPr lang="en-US" sz="4000" dirty="0"/>
              <a:t>.</a:t>
            </a:r>
          </a:p>
          <a:p>
            <a:pPr algn="just"/>
            <a:r>
              <a:rPr lang="en-US" sz="4000" dirty="0" err="1"/>
              <a:t>Afişler</a:t>
            </a:r>
            <a:endParaRPr lang="en-US" sz="4000" dirty="0"/>
          </a:p>
          <a:p>
            <a:pPr algn="just"/>
            <a:r>
              <a:rPr lang="en-US" sz="4000" dirty="0" err="1"/>
              <a:t>Kitaplar</a:t>
            </a:r>
            <a:endParaRPr lang="en-US" sz="4000" dirty="0"/>
          </a:p>
          <a:p>
            <a:pPr algn="just"/>
            <a:r>
              <a:rPr lang="en-US" sz="4000" dirty="0"/>
              <a:t>Bilgi </a:t>
            </a:r>
            <a:r>
              <a:rPr lang="en-US" sz="4000" dirty="0" err="1"/>
              <a:t>ve</a:t>
            </a:r>
            <a:r>
              <a:rPr lang="en-US" sz="4000" dirty="0"/>
              <a:t> </a:t>
            </a:r>
            <a:r>
              <a:rPr lang="en-US" sz="4000" dirty="0" err="1"/>
              <a:t>uyarı</a:t>
            </a:r>
            <a:r>
              <a:rPr lang="en-US" sz="4000" dirty="0"/>
              <a:t> </a:t>
            </a:r>
            <a:r>
              <a:rPr lang="en-US" sz="4000" dirty="0" err="1"/>
              <a:t>işaretleri</a:t>
            </a:r>
            <a:endParaRPr lang="en-US" sz="4000" dirty="0"/>
          </a:p>
          <a:p>
            <a:pPr algn="just"/>
            <a:r>
              <a:rPr lang="en-US" sz="4000" dirty="0" err="1"/>
              <a:t>Ekran</a:t>
            </a:r>
            <a:r>
              <a:rPr lang="en-US" sz="4000" dirty="0"/>
              <a:t> </a:t>
            </a:r>
            <a:r>
              <a:rPr lang="en-US" sz="4000" dirty="0" err="1"/>
              <a:t>arayüz</a:t>
            </a:r>
            <a:r>
              <a:rPr lang="en-US" sz="4000" dirty="0"/>
              <a:t> </a:t>
            </a:r>
            <a:r>
              <a:rPr lang="en-US" sz="4000" dirty="0" err="1"/>
              <a:t>tasarımları</a:t>
            </a:r>
            <a:endParaRPr lang="en-US" sz="4000" dirty="0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6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5330216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en-TR" sz="4000" b="1" dirty="0"/>
              <a:t>Grafik Tasarım</a:t>
            </a:r>
            <a:br>
              <a:rPr lang="en-TR" sz="3600" b="1" dirty="0"/>
            </a:br>
            <a:endParaRPr lang="en-TR" sz="2000" b="1" dirty="0"/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B7B13-BF43-A14A-9102-DA45D3AC8D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4000" dirty="0"/>
              <a:t>Görsel bir iletişim tasarımıdır.</a:t>
            </a:r>
          </a:p>
          <a:p>
            <a:pPr marL="0" indent="0" algn="just">
              <a:buNone/>
            </a:pPr>
            <a:r>
              <a:rPr lang="tr-TR" sz="4000" dirty="0"/>
              <a:t>Temel </a:t>
            </a:r>
            <a:r>
              <a:rPr lang="tr-TR" sz="4000" dirty="0" err="1"/>
              <a:t>işleşlevleri</a:t>
            </a:r>
            <a:r>
              <a:rPr lang="tr-TR" sz="4000" dirty="0"/>
              <a:t> arasında:</a:t>
            </a:r>
          </a:p>
          <a:p>
            <a:pPr algn="just"/>
            <a:r>
              <a:rPr lang="tr-TR" sz="4000" dirty="0"/>
              <a:t>Bir mesaj iletmek, </a:t>
            </a:r>
          </a:p>
          <a:p>
            <a:pPr algn="just"/>
            <a:r>
              <a:rPr lang="tr-TR" sz="4000" dirty="0"/>
              <a:t>Bir ürün ya da hizmeti tanıtmak yer alır</a:t>
            </a:r>
          </a:p>
          <a:p>
            <a:pPr marL="0" indent="0" algn="ctr">
              <a:buNone/>
            </a:pPr>
            <a:r>
              <a:rPr lang="tr-TR" sz="4000" b="1" dirty="0"/>
              <a:t>Temel soru:</a:t>
            </a:r>
          </a:p>
          <a:p>
            <a:pPr marL="0" indent="0" algn="ctr">
              <a:buNone/>
            </a:pPr>
            <a:r>
              <a:rPr lang="tr-TR" sz="4000" b="1" dirty="0"/>
              <a:t>Tasarımın sanattan farkı nedir?</a:t>
            </a:r>
          </a:p>
          <a:p>
            <a:pPr marL="0" indent="0" algn="just">
              <a:buNone/>
            </a:pPr>
            <a:endParaRPr lang="tr-TR" sz="4000" dirty="0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7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136137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en-TR" sz="3600" b="1" dirty="0"/>
              <a:t>Tasarım </a:t>
            </a:r>
            <a:br>
              <a:rPr lang="en-TR" sz="3600" b="1" dirty="0"/>
            </a:br>
            <a:r>
              <a:rPr lang="en-US" sz="2000" dirty="0" err="1"/>
              <a:t>İngilizce</a:t>
            </a:r>
            <a:r>
              <a:rPr lang="en-US" sz="2000" dirty="0"/>
              <a:t>: design</a:t>
            </a:r>
            <a:endParaRPr lang="en-TR" sz="2000" b="1" dirty="0"/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B7B13-BF43-A14A-9102-DA45D3AC8D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000" dirty="0"/>
              <a:t>Tasarım bir planın, bir nesnenin ya da bir inşa süreci içinde (mimarî çizimler, mühendislik çizimleri, iş süreci </a:t>
            </a:r>
            <a:r>
              <a:rPr lang="tr-TR" sz="2000" dirty="0" err="1"/>
              <a:t>v.b</a:t>
            </a:r>
            <a:r>
              <a:rPr lang="tr-TR" sz="2000" dirty="0"/>
              <a:t>.) meydana getirilmesine denir.</a:t>
            </a:r>
          </a:p>
          <a:p>
            <a:pPr marL="0" indent="0" algn="just">
              <a:buNone/>
            </a:pPr>
            <a:endParaRPr lang="tr-TR" sz="2000" dirty="0"/>
          </a:p>
          <a:p>
            <a:pPr marL="0" indent="0" algn="just">
              <a:buNone/>
            </a:pPr>
            <a:r>
              <a:rPr lang="tr-TR" sz="2000" dirty="0"/>
              <a:t>Tasarlamak, yeni bir nesne veya ürün (makine, mobilya, endüstriyel ürün </a:t>
            </a:r>
            <a:r>
              <a:rPr lang="tr-TR" sz="2000" dirty="0" err="1"/>
              <a:t>v.b</a:t>
            </a:r>
            <a:r>
              <a:rPr lang="tr-TR" sz="2000" dirty="0"/>
              <a:t>.), mekân ve alan (yapı, peyzaj) için bir plan oluşturma ve geliştirme sürecine işaret eder. (</a:t>
            </a:r>
            <a:r>
              <a:rPr lang="tr-TR" sz="2000" dirty="0" err="1"/>
              <a:t>Wikipedia</a:t>
            </a:r>
            <a:r>
              <a:rPr lang="tr-TR" sz="2000" dirty="0"/>
              <a:t>)</a:t>
            </a:r>
          </a:p>
          <a:p>
            <a:pPr marL="0" indent="0" algn="just">
              <a:buNone/>
            </a:pPr>
            <a:r>
              <a:rPr lang="tr-TR" sz="2000" b="1" dirty="0"/>
              <a:t>Temel sorular:</a:t>
            </a:r>
          </a:p>
          <a:p>
            <a:pPr algn="just"/>
            <a:r>
              <a:rPr lang="tr-TR" sz="2000" dirty="0"/>
              <a:t>İletişim tasarlanır mı?</a:t>
            </a:r>
          </a:p>
          <a:p>
            <a:pPr algn="just"/>
            <a:endParaRPr lang="tr-TR" sz="2000" dirty="0"/>
          </a:p>
          <a:p>
            <a:pPr algn="just"/>
            <a:r>
              <a:rPr lang="tr-TR" sz="2000" dirty="0" err="1"/>
              <a:t>Arayüz</a:t>
            </a:r>
            <a:r>
              <a:rPr lang="tr-TR" sz="2000" dirty="0"/>
              <a:t> tasarımı nedir?</a:t>
            </a:r>
          </a:p>
          <a:p>
            <a:pPr algn="just"/>
            <a:endParaRPr lang="tr-TR" sz="2000" dirty="0"/>
          </a:p>
          <a:p>
            <a:pPr algn="just"/>
            <a:r>
              <a:rPr lang="tr-TR" sz="2000" dirty="0"/>
              <a:t>Film tasarlanır mı?</a:t>
            </a:r>
          </a:p>
          <a:p>
            <a:pPr marL="0" indent="0" algn="just">
              <a:buNone/>
            </a:pPr>
            <a:endParaRPr lang="tr-TR" sz="2000" dirty="0"/>
          </a:p>
          <a:p>
            <a:pPr marL="0" indent="0" algn="just">
              <a:buNone/>
            </a:pPr>
            <a:endParaRPr lang="tr-TR" sz="2000" dirty="0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8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7530034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810061-958F-D94F-BBAE-C9B8543DC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321734"/>
            <a:ext cx="10905066" cy="1135737"/>
          </a:xfrm>
        </p:spPr>
        <p:txBody>
          <a:bodyPr>
            <a:normAutofit/>
          </a:bodyPr>
          <a:lstStyle/>
          <a:p>
            <a:r>
              <a:rPr lang="en-TR" sz="3600" b="1" dirty="0"/>
              <a:t>Tasarım ve Sanat</a:t>
            </a:r>
          </a:p>
        </p:txBody>
      </p:sp>
      <p:sp>
        <p:nvSpPr>
          <p:cNvPr id="30" name="Rectangle 22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24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B7B13-BF43-A14A-9102-DA45D3AC8D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1782981"/>
            <a:ext cx="10905066" cy="439398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TR" sz="3000" dirty="0"/>
              <a:t>Tasarım = problem çözmek</a:t>
            </a:r>
          </a:p>
          <a:p>
            <a:pPr marL="0" indent="0" algn="ctr">
              <a:buNone/>
            </a:pPr>
            <a:endParaRPr lang="en-TR" sz="3000" dirty="0"/>
          </a:p>
          <a:p>
            <a:r>
              <a:rPr lang="en-TR" sz="2500" dirty="0"/>
              <a:t>Sanat araçlarını kullanabilir ancak</a:t>
            </a:r>
          </a:p>
          <a:p>
            <a:endParaRPr lang="en-TR" sz="2500" dirty="0"/>
          </a:p>
          <a:p>
            <a:r>
              <a:rPr lang="en-TR" sz="2500" dirty="0"/>
              <a:t>Sanat =&gt; sanatçının özgür dünyası, ifade biçimi</a:t>
            </a:r>
          </a:p>
          <a:p>
            <a:r>
              <a:rPr lang="en-TR" sz="2500" dirty="0"/>
              <a:t>Tasarım bir soruna çözüm üretmek amacıyla geliştirilir</a:t>
            </a:r>
          </a:p>
          <a:p>
            <a:endParaRPr lang="en-TR" sz="2500" dirty="0"/>
          </a:p>
          <a:p>
            <a:pPr marL="0" indent="0">
              <a:buNone/>
            </a:pPr>
            <a:r>
              <a:rPr lang="en-TR" sz="2500" dirty="0"/>
              <a:t>Temel soru: Yeni medya ile tasarım arasında nasıl bir ilişki vardır? </a:t>
            </a:r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5BDBAC-D6C9-7F4F-A97D-EC9C4C385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Dr. Öğr. Üyesi Ergin Şafak Dikmen</a:t>
            </a:r>
            <a:endParaRPr lang="en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708194-3F9B-A345-B620-5B898B265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4B2BE-EA4B-9A40-BA52-A5253223AFD0}" type="slidenum">
              <a:rPr lang="en-TR" smtClean="0"/>
              <a:t>9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4090450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642</TotalTime>
  <Words>447</Words>
  <Application>Microsoft Macintosh PowerPoint</Application>
  <PresentationFormat>Widescreen</PresentationFormat>
  <Paragraphs>75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Yeni Medya Uygulamaları RTS- İLT238 – 3. Hafta   Dr. Öğr. Üyesi Ergin Şafak Dikmen </vt:lpstr>
      <vt:lpstr>Tasarım</vt:lpstr>
      <vt:lpstr>Ambalaj Tasarımı  Renk, Baskı, boyut, ürün özellikleri, maliyet, saklama ve taşıma koşulları, cevreye duyarlı ve geri dönüşüme uygun olması gibi pek çok farklı unsuru değerlendirmek gerekir.</vt:lpstr>
      <vt:lpstr>Tasarım Dalları </vt:lpstr>
      <vt:lpstr>Çevre Tasarımı: Bina, peyzaj, iç mekan Japon mimarlık ofisi Kengo Kuma and Associates    </vt:lpstr>
      <vt:lpstr>Grafik Tasarım </vt:lpstr>
      <vt:lpstr>Grafik Tasarım </vt:lpstr>
      <vt:lpstr>Tasarım  İngilizce: design</vt:lpstr>
      <vt:lpstr>Tasarım ve Sanat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Çevrim İçi Ortamda İletişim</dc:title>
  <dc:creator>Ergin Şafak Dikmen</dc:creator>
  <cp:lastModifiedBy>Safak.Dikmen</cp:lastModifiedBy>
  <cp:revision>38</cp:revision>
  <dcterms:created xsi:type="dcterms:W3CDTF">2020-10-07T12:25:49Z</dcterms:created>
  <dcterms:modified xsi:type="dcterms:W3CDTF">2021-03-23T09:23:39Z</dcterms:modified>
</cp:coreProperties>
</file>