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7"/>
  </p:notesMasterIdLst>
  <p:sldIdLst>
    <p:sldId id="256" r:id="rId2"/>
    <p:sldId id="275" r:id="rId3"/>
    <p:sldId id="277" r:id="rId4"/>
    <p:sldId id="283" r:id="rId5"/>
    <p:sldId id="278" r:id="rId6"/>
    <p:sldId id="286" r:id="rId7"/>
    <p:sldId id="284" r:id="rId8"/>
    <p:sldId id="285" r:id="rId9"/>
    <p:sldId id="279" r:id="rId10"/>
    <p:sldId id="280" r:id="rId11"/>
    <p:sldId id="287" r:id="rId12"/>
    <p:sldId id="281" r:id="rId13"/>
    <p:sldId id="288" r:id="rId14"/>
    <p:sldId id="282" r:id="rId15"/>
    <p:sldId id="27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421" autoAdjust="0"/>
  </p:normalViewPr>
  <p:slideViewPr>
    <p:cSldViewPr snapToGrid="0">
      <p:cViewPr varScale="1">
        <p:scale>
          <a:sx n="54" d="100"/>
          <a:sy n="54" d="100"/>
        </p:scale>
        <p:origin x="114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BC7B7-6416-4DA2-8DCD-FBF6B3635EC5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B2508-8B8B-4F0A-A7F9-D251912E6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B2508-8B8B-4F0A-A7F9-D251912E62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22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https://www.youtube.com/watch?v=jcsMZafhhCM</a:t>
            </a:r>
          </a:p>
          <a:p>
            <a:r>
              <a:rPr lang="tr-TR" dirty="0" smtClean="0"/>
              <a:t>https://www.youtube.com/watch?v=afaeQvgGA6k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B2508-8B8B-4F0A-A7F9-D251912E62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43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https://www.youtube.com/watch?v=jcsMZafhhCM</a:t>
            </a:r>
          </a:p>
          <a:p>
            <a:r>
              <a:rPr lang="tr-TR" dirty="0" smtClean="0"/>
              <a:t>https://www.youtube.com/watch?v=afaeQvgGA6k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B2508-8B8B-4F0A-A7F9-D251912E62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5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70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59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95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1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14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14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38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1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10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63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75982-FB60-4BA6-84CC-4B171A5C0969}" type="datetimeFigureOut">
              <a:rPr lang="tr-TR" smtClean="0"/>
              <a:t>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A043C40-267E-43C4-B134-C3A2AAC3B66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89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29205" y="1402190"/>
            <a:ext cx="10972800" cy="1602786"/>
          </a:xfrm>
        </p:spPr>
        <p:txBody>
          <a:bodyPr>
            <a:normAutofit/>
          </a:bodyPr>
          <a:lstStyle/>
          <a:p>
            <a:pPr algn="ctr"/>
            <a:r>
              <a:rPr lang="tr-TR" sz="5400" dirty="0" smtClean="0"/>
              <a:t>Etkileşime dayalı </a:t>
            </a:r>
            <a:r>
              <a:rPr lang="tr-TR" sz="5400" dirty="0" smtClean="0"/>
              <a:t>teknikler II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7826" y="4303794"/>
            <a:ext cx="9001462" cy="1655762"/>
          </a:xfrm>
        </p:spPr>
        <p:txBody>
          <a:bodyPr>
            <a:normAutofit/>
          </a:bodyPr>
          <a:lstStyle/>
          <a:p>
            <a:pPr algn="ctr"/>
            <a:r>
              <a:rPr lang="tr-TR" sz="2000" dirty="0" smtClean="0"/>
              <a:t>DR. Gökhan Atik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7900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 ziyaretleri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814623"/>
            <a:ext cx="9603275" cy="428846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Ev ziyaretleri öğrencinin aile ortamı hakkında bilgi toplamak, böylece onu daha iyi tanıyarak onun kendi kendini tanımasına yardımcı olmak amacıyla yapılır.  Bu süreç okul-aile iş birliğini de güçlendirir.</a:t>
            </a:r>
          </a:p>
          <a:p>
            <a:r>
              <a:rPr lang="tr-TR" b="1" dirty="0" smtClean="0"/>
              <a:t>Ev ziyaretlerinde dikkat edilecek unsurlar:</a:t>
            </a:r>
          </a:p>
          <a:p>
            <a:pPr lvl="1"/>
            <a:r>
              <a:rPr lang="tr-TR" dirty="0" smtClean="0"/>
              <a:t>Öncesinden planlanmalı ve aile ile ilişki kurulup, randevu alınmalıdır.</a:t>
            </a:r>
          </a:p>
          <a:p>
            <a:pPr lvl="1"/>
            <a:r>
              <a:rPr lang="tr-TR" dirty="0" smtClean="0"/>
              <a:t>Ziyaretlerde ne tür bilgilerin toplanacağı öncesinden belirlenmelidir.</a:t>
            </a:r>
          </a:p>
          <a:p>
            <a:pPr lvl="1"/>
            <a:r>
              <a:rPr lang="tr-TR" dirty="0" smtClean="0"/>
              <a:t>Toplanan bilgiler yazılı hale getirilmelidir.</a:t>
            </a:r>
          </a:p>
          <a:p>
            <a:pPr lvl="1"/>
            <a:r>
              <a:rPr lang="tr-TR" dirty="0" smtClean="0"/>
              <a:t>Ziyaret öncesi çocuk ve aile hakkında bilgi edinilmelidir.</a:t>
            </a:r>
          </a:p>
          <a:p>
            <a:pPr lvl="1"/>
            <a:r>
              <a:rPr lang="tr-TR" dirty="0" smtClean="0"/>
              <a:t>Ziyarette çocuğun da hazır bulunması sağlanmalıdır.</a:t>
            </a:r>
          </a:p>
          <a:p>
            <a:pPr lvl="1"/>
            <a:r>
              <a:rPr lang="tr-TR" dirty="0" smtClean="0"/>
              <a:t>Ziyarette çocuk hakkında daha çok olumlu değerlendirmelere yer verilmelidir.</a:t>
            </a:r>
          </a:p>
          <a:p>
            <a:pPr lvl="1"/>
            <a:r>
              <a:rPr lang="tr-TR" dirty="0" smtClean="0"/>
              <a:t>Ziyaret saatlerine ve süresine dikkat edilmeli ve ziyaret sonunda aileye teşekkür edilmelidir.</a:t>
            </a:r>
          </a:p>
          <a:p>
            <a:pPr lvl="1"/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93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 ziyaretleri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95970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Ev ziyaretlerinin olumlu yönleri;</a:t>
            </a:r>
          </a:p>
          <a:p>
            <a:pPr lvl="1"/>
            <a:r>
              <a:rPr lang="tr-TR" dirty="0" smtClean="0"/>
              <a:t>Okul-aile iş birliğini güçlendirir.</a:t>
            </a:r>
          </a:p>
          <a:p>
            <a:pPr lvl="1"/>
            <a:r>
              <a:rPr lang="tr-TR" dirty="0" smtClean="0"/>
              <a:t>Çocuğun doğal yaşam ortamının ve aile ilişkilerinin gözlemlenebilmesine imkan sağlar.</a:t>
            </a:r>
          </a:p>
          <a:p>
            <a:pPr lvl="1"/>
            <a:r>
              <a:rPr lang="tr-TR" dirty="0" smtClean="0"/>
              <a:t>Çocukla yakından bir ilişki kurma fırsatının oluşur.</a:t>
            </a:r>
          </a:p>
          <a:p>
            <a:pPr lvl="1"/>
            <a:r>
              <a:rPr lang="tr-TR" dirty="0" smtClean="0"/>
              <a:t>Resmi ilişkiler daha samimi bir ilişkiye dönüşür.</a:t>
            </a:r>
          </a:p>
          <a:p>
            <a:r>
              <a:rPr lang="tr-TR" b="1" dirty="0" smtClean="0"/>
              <a:t>Ev ziyaretlerinin sınırlı yönleri;</a:t>
            </a:r>
          </a:p>
          <a:p>
            <a:pPr lvl="1"/>
            <a:r>
              <a:rPr lang="tr-TR" dirty="0" smtClean="0"/>
              <a:t>Zaman alan bir süreçtir.</a:t>
            </a:r>
          </a:p>
          <a:p>
            <a:pPr lvl="1"/>
            <a:r>
              <a:rPr lang="tr-TR" dirty="0" smtClean="0"/>
              <a:t>Habersiz ev ziyaretleri aileyi rahatsız edebilir. Planlı ziyaretlerde ise, evin normal ve tipik görünüşünü gözlemleyebilme ve doğru izlenimler alabilme olasılığı azalır.</a:t>
            </a:r>
          </a:p>
          <a:p>
            <a:pPr lvl="1"/>
            <a:r>
              <a:rPr lang="tr-TR" dirty="0" smtClean="0"/>
              <a:t>Aileler ziyaretçilere bir şeyler ikram etme zorunluluğu duyabilirler.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737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ve grupla psikolojik danışma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52677"/>
          </a:xfrm>
        </p:spPr>
        <p:txBody>
          <a:bodyPr>
            <a:normAutofit/>
          </a:bodyPr>
          <a:lstStyle/>
          <a:p>
            <a:r>
              <a:rPr lang="tr-TR" b="1" dirty="0" smtClean="0"/>
              <a:t>Bireysel psikolojik danışma</a:t>
            </a:r>
            <a:r>
              <a:rPr lang="tr-TR" dirty="0"/>
              <a:t>, </a:t>
            </a:r>
            <a:r>
              <a:rPr lang="tr-TR" dirty="0" smtClean="0"/>
              <a:t>bireylerin </a:t>
            </a:r>
            <a:r>
              <a:rPr lang="tr-TR" dirty="0"/>
              <a:t>kendilerini daha iyi tanımalarına, davranışlarını anlamalarına ve kendilerini geliştirmelerine yardım eden; karşılaştıkları akademik, kişisel ve sosyal problemleri ile baş etme becerilerini kazanmalarını amaçlayan, psikolojik danışman ve birey arasında birebir gerçekleşen </a:t>
            </a:r>
            <a:r>
              <a:rPr lang="tr-TR" dirty="0" smtClean="0"/>
              <a:t>profesyonel </a:t>
            </a:r>
            <a:r>
              <a:rPr lang="tr-TR" dirty="0" err="1" smtClean="0"/>
              <a:t>terapötik</a:t>
            </a:r>
            <a:r>
              <a:rPr lang="tr-TR" dirty="0" smtClean="0"/>
              <a:t> bir yardım sürecidir. </a:t>
            </a:r>
          </a:p>
          <a:p>
            <a:r>
              <a:rPr lang="tr-TR" b="1" dirty="0" smtClean="0"/>
              <a:t>Grupla psikolojik danışma,</a:t>
            </a:r>
            <a:r>
              <a:rPr lang="tr-TR" dirty="0"/>
              <a:t> </a:t>
            </a:r>
            <a:r>
              <a:rPr lang="tr-TR" dirty="0" smtClean="0"/>
              <a:t>kişiler </a:t>
            </a:r>
            <a:r>
              <a:rPr lang="tr-TR" dirty="0"/>
              <a:t>arası ilişkilerin geliştirilmesini hedefleyen üyelerin duygu, değer ve tutumlarının üzerinde durulduğu, ayrıca her bir üyenin davranışsal amacının gerçekleştirilmesinin sağlanmaya çabalandığı, bu alanda yetişen bir psikolojik danışman tarafından yürütülen profesyonel </a:t>
            </a:r>
            <a:r>
              <a:rPr lang="tr-TR" dirty="0" err="1"/>
              <a:t>terapötik</a:t>
            </a:r>
            <a:r>
              <a:rPr lang="tr-TR" dirty="0"/>
              <a:t> bir yardım etme </a:t>
            </a:r>
            <a:r>
              <a:rPr lang="tr-TR" dirty="0" smtClean="0"/>
              <a:t>sürecidir. Sürece yardımcı lider pozisyonunda bir psikolojik danışman daha eşlik edebilir.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92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ve grup rehberliği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Bireysel rehberlik</a:t>
            </a:r>
            <a:r>
              <a:rPr lang="tr-TR" dirty="0" smtClean="0"/>
              <a:t>, bir </a:t>
            </a:r>
            <a:r>
              <a:rPr lang="tr-TR" dirty="0"/>
              <a:t>bireye eğitsel, mesleki veya kişisel–sosyal gelişim alanlarında, daha çok bilgi verme, yeni durumlara alıştırma, uygun yöneltme hizmetlerini sunma gibi konularda bilişsel düzeyde sunulan hizmetlerdir. </a:t>
            </a:r>
            <a:r>
              <a:rPr lang="tr-TR" dirty="0" smtClean="0"/>
              <a:t> Yalnızca </a:t>
            </a:r>
            <a:r>
              <a:rPr lang="tr-TR" dirty="0"/>
              <a:t>bir kişiye farklı gelişim alanlarında bilişsel yardım sunmaktır. </a:t>
            </a:r>
            <a:endParaRPr lang="tr-TR" dirty="0" smtClean="0"/>
          </a:p>
          <a:p>
            <a:r>
              <a:rPr lang="tr-TR" dirty="0" smtClean="0"/>
              <a:t>Bireysel </a:t>
            </a:r>
            <a:r>
              <a:rPr lang="tr-TR" dirty="0"/>
              <a:t>rehberlik bilişsel ve gündemlidir. Bireyin ihtiyacı ve konuya bağlı olarak bir ya da birkaç saat sürebilir. </a:t>
            </a:r>
            <a:endParaRPr lang="tr-TR" dirty="0" smtClean="0"/>
          </a:p>
          <a:p>
            <a:r>
              <a:rPr lang="tr-TR" dirty="0" smtClean="0"/>
              <a:t>Öğretmenler</a:t>
            </a:r>
            <a:r>
              <a:rPr lang="tr-TR" dirty="0"/>
              <a:t>, psikolojik danışmanlar ya da konunun içeriğine bağlı olarak bilgi sahibi olan kişiler tarafından verilebilir.</a:t>
            </a:r>
          </a:p>
        </p:txBody>
      </p:sp>
    </p:spTree>
    <p:extLst>
      <p:ext uri="{BB962C8B-B14F-4D97-AF65-F5344CB8AC3E}">
        <p14:creationId xmlns:p14="http://schemas.microsoft.com/office/powerpoint/2010/main" val="3341997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ve grup rehberliği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Grup </a:t>
            </a:r>
            <a:r>
              <a:rPr lang="tr-TR" b="1" dirty="0"/>
              <a:t>rehberliği</a:t>
            </a:r>
            <a:r>
              <a:rPr lang="tr-TR" dirty="0"/>
              <a:t>, </a:t>
            </a:r>
            <a:r>
              <a:rPr lang="tr-TR" dirty="0" smtClean="0"/>
              <a:t>bireyin </a:t>
            </a:r>
            <a:r>
              <a:rPr lang="tr-TR" dirty="0"/>
              <a:t>gelişmesine, kendisini ve olanaklarını tanımasına, gerçekçi ve uygun planlar ve seçimler yaparak kendisini yönlendirmesine ilişkin grup etkinlikleri ve </a:t>
            </a:r>
            <a:r>
              <a:rPr lang="tr-TR" dirty="0" smtClean="0"/>
              <a:t>süreçleri olarak </a:t>
            </a:r>
            <a:r>
              <a:rPr lang="tr-TR" dirty="0"/>
              <a:t>tanımlanabilir. </a:t>
            </a:r>
            <a:endParaRPr lang="tr-TR" dirty="0" smtClean="0"/>
          </a:p>
          <a:p>
            <a:r>
              <a:rPr lang="tr-TR" dirty="0" smtClean="0"/>
              <a:t>Grup </a:t>
            </a:r>
            <a:r>
              <a:rPr lang="tr-TR" dirty="0"/>
              <a:t>rehberliği ile grupla psikolojik danışmayı ayırt etmeye çalışanlar; konular, grubun büyüklüğü, liderlik ve grup etkileşim türleri üzerinde durmuşlardır. </a:t>
            </a:r>
            <a:endParaRPr lang="tr-TR" dirty="0" smtClean="0"/>
          </a:p>
          <a:p>
            <a:pPr lvl="1"/>
            <a:r>
              <a:rPr lang="tr-TR" dirty="0" smtClean="0"/>
              <a:t>Grup </a:t>
            </a:r>
            <a:r>
              <a:rPr lang="tr-TR" dirty="0"/>
              <a:t>rehberliğinin odağında içerik ve konu vardır</a:t>
            </a:r>
            <a:r>
              <a:rPr lang="tr-TR" dirty="0" smtClean="0"/>
              <a:t>. </a:t>
            </a:r>
          </a:p>
          <a:p>
            <a:pPr lvl="1"/>
            <a:r>
              <a:rPr lang="tr-TR" dirty="0"/>
              <a:t>Grup rehberliğinin daha çok öğretime yakındır ve bilgi vermeyi hedeflemektedir.</a:t>
            </a:r>
          </a:p>
          <a:p>
            <a:pPr lvl="1"/>
            <a:r>
              <a:rPr lang="tr-TR" dirty="0"/>
              <a:t>Grup rehberliği genellikle sınıf düzeyinde veya daha büyük gruplarda yürütülmektedir.</a:t>
            </a:r>
          </a:p>
          <a:p>
            <a:pPr lvl="1"/>
            <a:r>
              <a:rPr lang="tr-TR" dirty="0"/>
              <a:t>Grup rehberliği her ortamda </a:t>
            </a:r>
            <a:r>
              <a:rPr lang="tr-TR" dirty="0" smtClean="0"/>
              <a:t>gerçekleşebilir.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2195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Albayrak, G. (</a:t>
            </a:r>
            <a:r>
              <a:rPr lang="tr-TR" dirty="0"/>
              <a:t>2015). </a:t>
            </a:r>
            <a:r>
              <a:rPr lang="tr-TR" dirty="0" smtClean="0"/>
              <a:t>Etkileşime </a:t>
            </a:r>
            <a:r>
              <a:rPr lang="tr-TR" dirty="0"/>
              <a:t>dayalı teknikler. İçinde C. Şahin (Ed.), </a:t>
            </a:r>
            <a:r>
              <a:rPr lang="tr-TR" i="1" dirty="0"/>
              <a:t>Bireyi tanıma teknikleri</a:t>
            </a:r>
            <a:r>
              <a:rPr lang="tr-TR" dirty="0"/>
              <a:t>, (s. </a:t>
            </a:r>
            <a:r>
              <a:rPr lang="tr-TR" dirty="0" smtClean="0"/>
              <a:t>295-334).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US" dirty="0"/>
          </a:p>
          <a:p>
            <a:r>
              <a:rPr lang="tr-TR" dirty="0"/>
              <a:t>Özgüven, İ. E. (1998). </a:t>
            </a:r>
            <a:r>
              <a:rPr lang="tr-TR" i="1" dirty="0"/>
              <a:t>Bireyi tanıma teknikleri</a:t>
            </a:r>
            <a:r>
              <a:rPr lang="tr-TR" dirty="0"/>
              <a:t>. Ankara: PDREM Yayınları.</a:t>
            </a:r>
          </a:p>
          <a:p>
            <a:r>
              <a:rPr lang="tr-TR" dirty="0" err="1" smtClean="0"/>
              <a:t>Yeşilyaprak</a:t>
            </a:r>
            <a:r>
              <a:rPr lang="tr-TR" dirty="0"/>
              <a:t>, B. (Ed.) (2013). </a:t>
            </a:r>
            <a:r>
              <a:rPr lang="tr-TR" i="1" dirty="0"/>
              <a:t>21. yüzyılda eğitimde rehberlik hizmetleri</a:t>
            </a:r>
            <a:r>
              <a:rPr lang="tr-TR" dirty="0"/>
              <a:t>. Ankara: Nobel Yayın Dağıtım.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53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Etkileşime dayalı teknikler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PSİKODRAMA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SOSYODRAMA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YARATICI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DRAMA</a:t>
            </a:r>
          </a:p>
          <a:p>
            <a:r>
              <a:rPr lang="tr-TR" b="1" dirty="0" smtClean="0"/>
              <a:t>OYUN ETKİNLİKLERİ VE OYUN TERAPİSİ</a:t>
            </a:r>
            <a:endParaRPr lang="tr-TR" b="1" dirty="0" smtClean="0"/>
          </a:p>
          <a:p>
            <a:r>
              <a:rPr lang="tr-TR" b="1" dirty="0" smtClean="0"/>
              <a:t>GÖRÜŞME</a:t>
            </a:r>
          </a:p>
          <a:p>
            <a:r>
              <a:rPr lang="tr-TR" b="1" dirty="0" smtClean="0"/>
              <a:t>VELİ GÖRÜŞMELERİ/TOPLANTILARI</a:t>
            </a:r>
            <a:endParaRPr lang="tr-TR" b="1" dirty="0" smtClean="0"/>
          </a:p>
          <a:p>
            <a:r>
              <a:rPr lang="tr-TR" b="1" dirty="0" smtClean="0"/>
              <a:t>EV </a:t>
            </a:r>
            <a:r>
              <a:rPr lang="tr-TR" b="1" dirty="0" smtClean="0"/>
              <a:t>ZİYARETLERİ</a:t>
            </a:r>
          </a:p>
          <a:p>
            <a:r>
              <a:rPr lang="tr-TR" b="1" dirty="0" smtClean="0"/>
              <a:t>BİREYSEL VE GRUPLA PSİKOLOJİK DANIŞMA</a:t>
            </a:r>
          </a:p>
          <a:p>
            <a:r>
              <a:rPr lang="tr-TR" b="1" dirty="0" smtClean="0"/>
              <a:t>BİREYSEL VE GRUP REHBERLİĞİ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98174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Oyun etkinlikleri ve oyun terapisi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440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Çocuklar oyun aracılığıyla çevreleriyle bir iletişim bir kurarlar ve oyun onların bir ifade ve düşünme aracıdır.</a:t>
            </a:r>
          </a:p>
          <a:p>
            <a:r>
              <a:rPr lang="tr-TR" dirty="0" smtClean="0"/>
              <a:t>Oyun ayrıca bir öğrenme aracıdır ve evrensel bir dildir.</a:t>
            </a:r>
          </a:p>
          <a:p>
            <a:r>
              <a:rPr lang="tr-TR" dirty="0" smtClean="0"/>
              <a:t>Yetişkinler için psikolojik danışma ne ise çocuklar için de oyun terapisi aynı şeyi ifade eder.</a:t>
            </a:r>
          </a:p>
          <a:p>
            <a:r>
              <a:rPr lang="tr-TR" dirty="0" smtClean="0"/>
              <a:t>Oyun, çocuklara iç dünyalarını yansıtma imkanı verir ve çocukların korkularını, kaygılarını, fantezilerini, suçluluk duygularını objelere yönlendirmelerine izin verir. </a:t>
            </a:r>
          </a:p>
          <a:p>
            <a:r>
              <a:rPr lang="tr-TR" b="1" dirty="0" smtClean="0"/>
              <a:t>Oyun terapisi</a:t>
            </a:r>
            <a:r>
              <a:rPr lang="tr-TR" dirty="0" smtClean="0"/>
              <a:t>, çocukla psikolojik danışman arasında kurulan aynı zamanda çocuğun oynayarak kendi iç dünyasını keşfettiği bir ilişki süreci olarak yorumlanabilir.</a:t>
            </a:r>
          </a:p>
          <a:p>
            <a:r>
              <a:rPr lang="tr-TR" dirty="0" smtClean="0"/>
              <a:t>Bu süreç aynı zamanda psikolojik danışmanın çocuğun iç dünyasını, yaşantılarını ve duygularını anlama fırsatı veriri.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16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Oyun etkinlikleri ve oyun terapisi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9003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Oyun terapisi</a:t>
            </a:r>
            <a:r>
              <a:rPr lang="tr-TR" sz="2400" dirty="0" smtClean="0"/>
              <a:t>, </a:t>
            </a:r>
            <a:r>
              <a:rPr lang="tr-TR" sz="2400" dirty="0" err="1" smtClean="0"/>
              <a:t>terapötik</a:t>
            </a:r>
            <a:r>
              <a:rPr lang="tr-TR" sz="2400" dirty="0" smtClean="0"/>
              <a:t> bir süreçtir. Oyun sırasında kurulan </a:t>
            </a:r>
            <a:r>
              <a:rPr lang="tr-TR" sz="2400" dirty="0" err="1" smtClean="0"/>
              <a:t>terapötik</a:t>
            </a:r>
            <a:r>
              <a:rPr lang="tr-TR" sz="2400" dirty="0" smtClean="0"/>
              <a:t> ilişki çocukta dinamik bir iyileşme ve gelişmenin olmasına yardımcı olur.</a:t>
            </a:r>
          </a:p>
          <a:p>
            <a:r>
              <a:rPr lang="tr-TR" sz="2400" dirty="0" smtClean="0"/>
              <a:t>Oyun terapisindeki oyunun en önemli işlevlerinden biri gerçek hayatta yönlendirilip kontrol edilemeyen durumların, oyun terapisindeki sembolik yansımalarla birlikte kontrollü olarak yaşanıyor olmasıdır.</a:t>
            </a:r>
          </a:p>
          <a:p>
            <a:r>
              <a:rPr lang="tr-TR" sz="2400" dirty="0" smtClean="0"/>
              <a:t>Bir psikolojik danışmanın oyun terapisi yapabilmesi için bu alanda bir eğitim alması gerekmektedir.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85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928037"/>
            <a:ext cx="10003230" cy="3983665"/>
          </a:xfrm>
        </p:spPr>
        <p:txBody>
          <a:bodyPr>
            <a:noAutofit/>
          </a:bodyPr>
          <a:lstStyle/>
          <a:p>
            <a:r>
              <a:rPr lang="tr-TR" sz="2400" dirty="0" smtClean="0"/>
              <a:t>Görüşme, yüz yüze gelen iki veya daha fazla kişinin, belli bir amaçla sözel ve sözel olmayan iletişim araç ve tekniklerini kullanmak suretiyle yarattıkları bir etkileşimdir.</a:t>
            </a:r>
          </a:p>
          <a:p>
            <a:r>
              <a:rPr lang="tr-TR" sz="2400" u="sng" dirty="0" smtClean="0"/>
              <a:t>Görüşmenin İşlevleri:</a:t>
            </a:r>
          </a:p>
          <a:p>
            <a:pPr lvl="1"/>
            <a:r>
              <a:rPr lang="tr-TR" sz="2200" dirty="0" smtClean="0"/>
              <a:t>Bu teknik bireyin çeşitli nitelikleri,  görüş ve düşünceleri hakkında objektif bilgi toplamaya yardımcı olur.</a:t>
            </a:r>
          </a:p>
          <a:p>
            <a:pPr lvl="1"/>
            <a:r>
              <a:rPr lang="tr-TR" sz="2200" dirty="0" smtClean="0"/>
              <a:t>Görüşme, kişinin davranış ve niteliklerini aracısız gözlemleme olanağı verir.</a:t>
            </a:r>
          </a:p>
          <a:p>
            <a:pPr lvl="1"/>
            <a:r>
              <a:rPr lang="tr-TR" sz="2200" dirty="0" smtClean="0"/>
              <a:t>Bir </a:t>
            </a:r>
            <a:r>
              <a:rPr lang="tr-TR" sz="2200" dirty="0" err="1" smtClean="0"/>
              <a:t>vak’a</a:t>
            </a:r>
            <a:r>
              <a:rPr lang="tr-TR" sz="2200" dirty="0" smtClean="0"/>
              <a:t> olarak, bireyin kişisel nitelikleri ve özgeçmişi hakkında kişiye özgü sorulu-cevaplı bilgiler sağlamaya, yordama ve değerlendirmelere uygun olmasıdır.</a:t>
            </a:r>
          </a:p>
        </p:txBody>
      </p:sp>
    </p:spTree>
    <p:extLst>
      <p:ext uri="{BB962C8B-B14F-4D97-AF65-F5344CB8AC3E}">
        <p14:creationId xmlns:p14="http://schemas.microsoft.com/office/powerpoint/2010/main" val="327667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GÖRÜŞME TÜRLERİ</a:t>
            </a:r>
          </a:p>
          <a:p>
            <a:pPr marL="0" indent="0">
              <a:lnSpc>
                <a:spcPct val="100000"/>
              </a:lnSpc>
              <a:buNone/>
            </a:pPr>
            <a:endParaRPr lang="tr-TR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sz="2400" b="1" dirty="0" smtClean="0"/>
              <a:t>Amacına Göre Görüşme Türleri: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sz="24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tr-TR" sz="2400" b="1" dirty="0" smtClean="0">
                <a:solidFill>
                  <a:srgbClr val="0070C0"/>
                </a:solidFill>
              </a:rPr>
              <a:t>Bilgi Toplama Görüşmeleri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tr-TR" sz="2400" b="1" dirty="0" smtClean="0">
                <a:solidFill>
                  <a:srgbClr val="0070C0"/>
                </a:solidFill>
              </a:rPr>
              <a:t>Bireye Psikolojik Yardımda Bulunmayı Amaçlayan Görüşmeler</a:t>
            </a:r>
          </a:p>
        </p:txBody>
      </p:sp>
    </p:spTree>
    <p:extLst>
      <p:ext uri="{BB962C8B-B14F-4D97-AF65-F5344CB8AC3E}">
        <p14:creationId xmlns:p14="http://schemas.microsoft.com/office/powerpoint/2010/main" val="103512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 - III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2400" b="1" dirty="0" smtClean="0"/>
              <a:t>İzlenecek İşlem Yoluna Görüşme Türleri:</a:t>
            </a:r>
          </a:p>
          <a:p>
            <a:pPr lvl="1">
              <a:lnSpc>
                <a:spcPct val="100000"/>
              </a:lnSpc>
            </a:pPr>
            <a:r>
              <a:rPr lang="tr-TR" sz="2000" b="1" dirty="0" smtClean="0">
                <a:solidFill>
                  <a:srgbClr val="0070C0"/>
                </a:solidFill>
              </a:rPr>
              <a:t>Yapılandırılmamış </a:t>
            </a:r>
            <a:r>
              <a:rPr lang="tr-TR" sz="2000" b="1" dirty="0">
                <a:solidFill>
                  <a:srgbClr val="0070C0"/>
                </a:solidFill>
              </a:rPr>
              <a:t>(Serbest) Görüşme: </a:t>
            </a:r>
            <a:r>
              <a:rPr lang="tr-TR" sz="2000" dirty="0"/>
              <a:t>Görüşmenin bir amacı ve konusu vardır ancak sorulacak sorular kesin olarak belirlenip sıralanmış değildir</a:t>
            </a:r>
            <a:r>
              <a:rPr lang="tr-TR" sz="2000" dirty="0" smtClean="0"/>
              <a:t>. </a:t>
            </a:r>
            <a:r>
              <a:rPr lang="tr-TR" sz="2000" dirty="0"/>
              <a:t>Görüşülen kişiye göre süreç </a:t>
            </a:r>
            <a:r>
              <a:rPr lang="tr-TR" sz="2000" dirty="0" smtClean="0"/>
              <a:t>farklılaşır.</a:t>
            </a:r>
            <a:endParaRPr lang="tr-TR" sz="2000" dirty="0"/>
          </a:p>
          <a:p>
            <a:pPr lvl="1">
              <a:lnSpc>
                <a:spcPct val="100000"/>
              </a:lnSpc>
            </a:pPr>
            <a:r>
              <a:rPr lang="tr-TR" sz="2000" b="1" dirty="0">
                <a:solidFill>
                  <a:srgbClr val="0070C0"/>
                </a:solidFill>
              </a:rPr>
              <a:t>Yarı Yapılandırılmış Görüşme: </a:t>
            </a:r>
            <a:r>
              <a:rPr lang="tr-TR" sz="2000" dirty="0"/>
              <a:t>Görüşmenin bir amacı ve konusu vardır ve sorulacak sorular öncesinden </a:t>
            </a:r>
            <a:r>
              <a:rPr lang="tr-TR" sz="2000" dirty="0" smtClean="0"/>
              <a:t>belirlenmiştir </a:t>
            </a:r>
            <a:r>
              <a:rPr lang="tr-TR" sz="2000" dirty="0"/>
              <a:t>ancak görüşme sürecinde görüşmeci ek sorular sorma özgürlüğüne sahiptir. </a:t>
            </a:r>
            <a:r>
              <a:rPr lang="tr-TR" sz="2000" dirty="0" smtClean="0"/>
              <a:t> Görüşülen kişiye göre süreç farklılaşabilir.</a:t>
            </a:r>
            <a:endParaRPr lang="tr-TR" sz="2000" dirty="0"/>
          </a:p>
          <a:p>
            <a:pPr lvl="1">
              <a:lnSpc>
                <a:spcPct val="100000"/>
              </a:lnSpc>
            </a:pPr>
            <a:r>
              <a:rPr lang="tr-TR" sz="2000" b="1" dirty="0">
                <a:solidFill>
                  <a:srgbClr val="0070C0"/>
                </a:solidFill>
              </a:rPr>
              <a:t>Yapılandırılmış Görüşme</a:t>
            </a:r>
            <a:r>
              <a:rPr lang="tr-TR" sz="2000" dirty="0">
                <a:solidFill>
                  <a:srgbClr val="0070C0"/>
                </a:solidFill>
              </a:rPr>
              <a:t>: </a:t>
            </a:r>
            <a:r>
              <a:rPr lang="tr-TR" sz="2000" dirty="0"/>
              <a:t>Görüşme sürecinde izlenecek yol önceden belirlenmiştir. Sorulacak sorular, soruların sıralaması, soruş şekli, yönergeler öncesinden </a:t>
            </a:r>
            <a:r>
              <a:rPr lang="tr-TR" sz="2000" dirty="0" smtClean="0"/>
              <a:t>bellidir ve bunlara sıkı bir şekilde uyulur. Her görüşmede görüşmeci aynı süreci yürütür.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80910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 - IV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b="1" dirty="0" smtClean="0"/>
              <a:t>Psikolojik Danışmanın Rolüne/Tutumuna Göre Görüşme Türleri:</a:t>
            </a:r>
          </a:p>
          <a:p>
            <a:pPr>
              <a:lnSpc>
                <a:spcPct val="100000"/>
              </a:lnSpc>
            </a:pPr>
            <a:endParaRPr lang="tr-TR" sz="2400" b="1" dirty="0" smtClean="0"/>
          </a:p>
          <a:p>
            <a:pPr lvl="1">
              <a:lnSpc>
                <a:spcPct val="100000"/>
              </a:lnSpc>
            </a:pPr>
            <a:r>
              <a:rPr lang="tr-TR" sz="2400" b="1" dirty="0" smtClean="0">
                <a:solidFill>
                  <a:srgbClr val="0070C0"/>
                </a:solidFill>
              </a:rPr>
              <a:t>Güdümlü </a:t>
            </a:r>
            <a:r>
              <a:rPr lang="tr-TR" sz="2400" b="1" dirty="0">
                <a:solidFill>
                  <a:srgbClr val="0070C0"/>
                </a:solidFill>
              </a:rPr>
              <a:t>Görüşme: </a:t>
            </a:r>
            <a:r>
              <a:rPr lang="tr-TR" sz="2400" dirty="0"/>
              <a:t>Görüşmeci aktif olarak süreci yönlendirir</a:t>
            </a:r>
            <a:r>
              <a:rPr lang="tr-TR" sz="2400" dirty="0" smtClean="0"/>
              <a:t>. Görüşme sürecinin sorumlulukları daha çok psikolojik danışmanda toplanır. İlişkilerin ‘didaktik’ yanı ağır basar. Örneğin, Bilişsel Davranışçı Yaklaşım temelli bir psikolojik danışman.</a:t>
            </a:r>
            <a:endParaRPr lang="tr-TR" sz="2400" dirty="0"/>
          </a:p>
          <a:p>
            <a:pPr lvl="1">
              <a:lnSpc>
                <a:spcPct val="100000"/>
              </a:lnSpc>
            </a:pPr>
            <a:r>
              <a:rPr lang="tr-TR" sz="2400" b="1" dirty="0">
                <a:solidFill>
                  <a:srgbClr val="0070C0"/>
                </a:solidFill>
              </a:rPr>
              <a:t>Güdümsüz Görüşme:</a:t>
            </a:r>
            <a:r>
              <a:rPr lang="tr-TR" sz="2400" dirty="0">
                <a:solidFill>
                  <a:srgbClr val="0070C0"/>
                </a:solidFill>
              </a:rPr>
              <a:t> </a:t>
            </a:r>
            <a:r>
              <a:rPr lang="tr-TR" sz="2400" dirty="0"/>
              <a:t>Her iki tarafta aktiftir</a:t>
            </a:r>
            <a:r>
              <a:rPr lang="tr-TR" sz="2400" dirty="0" smtClean="0"/>
              <a:t>.  Görüşme sürecinin sorumlulukları danışanın kendisine aittir. Danışanın kendi sorunlarını kendisinin çözebileceğine inanılır ve süreçte danışan bu konuda cesaretlendirilir. Örneğin</a:t>
            </a:r>
            <a:r>
              <a:rPr lang="tr-TR" sz="2400" dirty="0"/>
              <a:t>, </a:t>
            </a:r>
            <a:r>
              <a:rPr lang="tr-TR" sz="2400" dirty="0" smtClean="0"/>
              <a:t>Birey Merkezli Yaklaşımı temel alan </a:t>
            </a:r>
            <a:r>
              <a:rPr lang="tr-TR" sz="2400" dirty="0"/>
              <a:t>bir psikolojik </a:t>
            </a:r>
            <a:r>
              <a:rPr lang="tr-TR" sz="2400" dirty="0" smtClean="0"/>
              <a:t>danışman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3258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Veli görüşmeleri/Toplantıları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eğitim kademesinde öğrenci ile ilgili bilgi almak, onu tanımak ve gelişiminde anne baba ile işbirliği yapmak açısından veli görüşmeleri son derece önemlidir.</a:t>
            </a:r>
          </a:p>
          <a:p>
            <a:r>
              <a:rPr lang="tr-TR" dirty="0"/>
              <a:t>Veli görüşmesinde temel yaklaşım, “çocuğun gelişimi ve uyumunda nasıl işbirliği yapabiliriz?” sorusu çerçevesinde biçimlendirilir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Veli toplantılarında öğrenciler de hazır bulunabilir. Üçlü görüşmelerde</a:t>
            </a:r>
            <a:r>
              <a:rPr lang="tr-TR" dirty="0"/>
              <a:t>;</a:t>
            </a:r>
            <a:r>
              <a:rPr lang="tr-TR" dirty="0" smtClean="0"/>
              <a:t> özenli, olumlu ve yapıcı davranmak önemlidir. Böyle bir görüşmede ilgili üç taraf da bir arada bulunacağı için beklentiler daha açık olarak ortaya konulup iş birliği yapılabilir.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1071</TotalTime>
  <Words>1147</Words>
  <Application>Microsoft Office PowerPoint</Application>
  <PresentationFormat>Geniş ekran</PresentationFormat>
  <Paragraphs>97</Paragraphs>
  <Slides>15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Gill Sans MT</vt:lpstr>
      <vt:lpstr>Gallery</vt:lpstr>
      <vt:lpstr>Etkileşime dayalı teknikler II</vt:lpstr>
      <vt:lpstr>Etkileşime dayalı teknikler</vt:lpstr>
      <vt:lpstr>Oyun etkinlikleri ve oyun terapisi - I</vt:lpstr>
      <vt:lpstr>Oyun etkinlikleri ve oyun terapisi - II</vt:lpstr>
      <vt:lpstr>Görüşme - I</vt:lpstr>
      <vt:lpstr>Görüşme - II</vt:lpstr>
      <vt:lpstr>Görüşme - III</vt:lpstr>
      <vt:lpstr>Görüşme - IV</vt:lpstr>
      <vt:lpstr>Veli görüşmeleri/Toplantıları</vt:lpstr>
      <vt:lpstr>Ev ziyaretleri - I</vt:lpstr>
      <vt:lpstr>EV ziyaretleri - II</vt:lpstr>
      <vt:lpstr>Bireysel ve grupla psikolojik danışma</vt:lpstr>
      <vt:lpstr>Bireysel ve grup rehberliği - I</vt:lpstr>
      <vt:lpstr>Bireysel ve grup rehberliği - II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Etkileşime dayalı teknikler</dc:title>
  <dc:creator>TUNAHAN_ERBAY</dc:creator>
  <cp:lastModifiedBy>Hakem</cp:lastModifiedBy>
  <cp:revision>68</cp:revision>
  <dcterms:created xsi:type="dcterms:W3CDTF">2018-04-25T16:36:17Z</dcterms:created>
  <dcterms:modified xsi:type="dcterms:W3CDTF">2018-05-06T17:13:32Z</dcterms:modified>
</cp:coreProperties>
</file>