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Başlık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7" name="16 Alt Başlık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30" name="2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EDEBB4-3AF5-439F-A350-F44A63DB3F8B}" type="datetimeFigureOut">
              <a:rPr lang="tr-TR" smtClean="0"/>
              <a:t>13.03.2018</a:t>
            </a:fld>
            <a:endParaRPr lang="tr-TR"/>
          </a:p>
        </p:txBody>
      </p:sp>
      <p:sp>
        <p:nvSpPr>
          <p:cNvPr id="19" name="18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27" name="2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E8C135-3ACC-4C17-8D9A-0AD12302B7AE}" type="slidenum">
              <a:rPr lang="tr-TR" smtClean="0"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EDEBB4-3AF5-439F-A350-F44A63DB3F8B}" type="datetimeFigureOut">
              <a:rPr lang="tr-TR" smtClean="0"/>
              <a:t>13.03.2018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E8C135-3ACC-4C17-8D9A-0AD12302B7AE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EDEBB4-3AF5-439F-A350-F44A63DB3F8B}" type="datetimeFigureOut">
              <a:rPr lang="tr-TR" smtClean="0"/>
              <a:t>13.03.2018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E8C135-3ACC-4C17-8D9A-0AD12302B7AE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EDEBB4-3AF5-439F-A350-F44A63DB3F8B}" type="datetimeFigureOut">
              <a:rPr lang="tr-TR" smtClean="0"/>
              <a:t>13.03.2018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E8C135-3ACC-4C17-8D9A-0AD12302B7AE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EDEBB4-3AF5-439F-A350-F44A63DB3F8B}" type="datetimeFigureOut">
              <a:rPr lang="tr-TR" smtClean="0"/>
              <a:t>13.03.2018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E8C135-3ACC-4C17-8D9A-0AD12302B7AE}" type="slidenum">
              <a:rPr lang="tr-TR" smtClean="0"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EDEBB4-3AF5-439F-A350-F44A63DB3F8B}" type="datetimeFigureOut">
              <a:rPr lang="tr-TR" smtClean="0"/>
              <a:t>13.03.2018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E8C135-3ACC-4C17-8D9A-0AD12302B7AE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EDEBB4-3AF5-439F-A350-F44A63DB3F8B}" type="datetimeFigureOut">
              <a:rPr lang="tr-TR" smtClean="0"/>
              <a:t>13.03.2018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E8C135-3ACC-4C17-8D9A-0AD12302B7AE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EDEBB4-3AF5-439F-A350-F44A63DB3F8B}" type="datetimeFigureOut">
              <a:rPr lang="tr-TR" smtClean="0"/>
              <a:t>13.03.2018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E8C135-3ACC-4C17-8D9A-0AD12302B7AE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EDEBB4-3AF5-439F-A350-F44A63DB3F8B}" type="datetimeFigureOut">
              <a:rPr lang="tr-TR" smtClean="0"/>
              <a:t>13.03.2018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E8C135-3ACC-4C17-8D9A-0AD12302B7AE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EDEBB4-3AF5-439F-A350-F44A63DB3F8B}" type="datetimeFigureOut">
              <a:rPr lang="tr-TR" smtClean="0"/>
              <a:t>13.03.2018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E8C135-3ACC-4C17-8D9A-0AD12302B7AE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ek Köşesi Kesik ve Yuvarlatılmış Dikdörtgen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Dik Üçgen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EDEBB4-3AF5-439F-A350-F44A63DB3F8B}" type="datetimeFigureOut">
              <a:rPr lang="tr-TR" smtClean="0"/>
              <a:t>13.03.2018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A5E8C135-3ACC-4C17-8D9A-0AD12302B7AE}" type="slidenum">
              <a:rPr lang="tr-TR" smtClean="0"/>
              <a:t>‹#›</a:t>
            </a:fld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10" name="9 Serbest Form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10 Serbest Form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Serbest Form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Serbest Form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8 Başlık Yer Tutucusu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0" name="29 Metin Yer Tutucusu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0" name="9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8CEDEBB4-3AF5-439F-A350-F44A63DB3F8B}" type="datetimeFigureOut">
              <a:rPr lang="tr-TR" smtClean="0"/>
              <a:t>13.03.2018</a:t>
            </a:fld>
            <a:endParaRPr lang="tr-TR"/>
          </a:p>
        </p:txBody>
      </p:sp>
      <p:sp>
        <p:nvSpPr>
          <p:cNvPr id="22" name="21 Altbilgi Yer Tutucusu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18" name="17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A5E8C135-3ACC-4C17-8D9A-0AD12302B7AE}" type="slidenum">
              <a:rPr lang="tr-TR" smtClean="0"/>
              <a:t>‹#›</a:t>
            </a:fld>
            <a:endParaRPr lang="tr-TR"/>
          </a:p>
        </p:txBody>
      </p:sp>
      <p:grpSp>
        <p:nvGrpSpPr>
          <p:cNvPr id="2" name="1 Grup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11 Serbest Form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12 Serbest Form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KLİNİK YÖNETİMİ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214282" y="857208"/>
            <a:ext cx="8572560" cy="542931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tr-TR" dirty="0" smtClean="0"/>
              <a:t>Muayene odasına erişim; </a:t>
            </a:r>
          </a:p>
          <a:p>
            <a:endParaRPr lang="tr-TR" dirty="0" smtClean="0"/>
          </a:p>
          <a:p>
            <a:pPr algn="just"/>
            <a:r>
              <a:rPr lang="tr-TR" dirty="0" smtClean="0"/>
              <a:t>Hastanın tedavi odasına kolay giriş çıkışı sağlanmalı</a:t>
            </a:r>
          </a:p>
          <a:p>
            <a:pPr algn="just"/>
            <a:endParaRPr lang="tr-TR" dirty="0" smtClean="0"/>
          </a:p>
          <a:p>
            <a:pPr algn="just"/>
            <a:r>
              <a:rPr lang="tr-TR" dirty="0" smtClean="0"/>
              <a:t>Sterilizasyon, radyoloji, depo ve ofis gibi alanlarla muayene odasına uygun bir geçiş trafik modeli sağlanmalıdır</a:t>
            </a:r>
          </a:p>
          <a:p>
            <a:pPr algn="just"/>
            <a:endParaRPr lang="tr-TR" dirty="0" smtClean="0"/>
          </a:p>
          <a:p>
            <a:pPr algn="just"/>
            <a:r>
              <a:rPr lang="tr-TR" dirty="0" smtClean="0"/>
              <a:t>Temiz aletler ve malzemelerin, temiz olamayanlardan ayrıldığı düz geçiş alanları oluşturulmalı</a:t>
            </a:r>
            <a:endParaRPr lang="tr-TR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8" name="Picture 2" descr="İlgili resim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42910" y="785794"/>
            <a:ext cx="7358082" cy="5624846"/>
          </a:xfrm>
          <a:prstGeom prst="rect">
            <a:avLst/>
          </a:prstGeom>
          <a:noFill/>
        </p:spPr>
      </p:pic>
      <p:cxnSp>
        <p:nvCxnSpPr>
          <p:cNvPr id="4" name="3 Düz Ok Bağlayıcısı"/>
          <p:cNvCxnSpPr/>
          <p:nvPr/>
        </p:nvCxnSpPr>
        <p:spPr>
          <a:xfrm>
            <a:off x="1285852" y="2000240"/>
            <a:ext cx="1143008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5" name="4 Metin kutusu"/>
          <p:cNvSpPr txBox="1"/>
          <p:nvPr/>
        </p:nvSpPr>
        <p:spPr>
          <a:xfrm>
            <a:off x="1000100" y="1571612"/>
            <a:ext cx="1571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smtClean="0"/>
              <a:t>Reflektör</a:t>
            </a:r>
            <a:endParaRPr lang="tr-TR" dirty="0"/>
          </a:p>
        </p:txBody>
      </p:sp>
      <p:cxnSp>
        <p:nvCxnSpPr>
          <p:cNvPr id="6" name="5 Düz Ok Bağlayıcısı"/>
          <p:cNvCxnSpPr/>
          <p:nvPr/>
        </p:nvCxnSpPr>
        <p:spPr>
          <a:xfrm>
            <a:off x="214282" y="3143248"/>
            <a:ext cx="1143008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7" name="6 Metin kutusu"/>
          <p:cNvSpPr txBox="1"/>
          <p:nvPr/>
        </p:nvSpPr>
        <p:spPr>
          <a:xfrm>
            <a:off x="0" y="2643182"/>
            <a:ext cx="1571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err="1" smtClean="0"/>
              <a:t>Tetiyer</a:t>
            </a:r>
            <a:endParaRPr lang="tr-TR" dirty="0"/>
          </a:p>
        </p:txBody>
      </p:sp>
      <p:cxnSp>
        <p:nvCxnSpPr>
          <p:cNvPr id="8" name="7 Düz Ok Bağlayıcısı"/>
          <p:cNvCxnSpPr/>
          <p:nvPr/>
        </p:nvCxnSpPr>
        <p:spPr>
          <a:xfrm>
            <a:off x="2857488" y="2643182"/>
            <a:ext cx="642942" cy="35877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0" name="9 Metin kutusu"/>
          <p:cNvSpPr txBox="1"/>
          <p:nvPr/>
        </p:nvSpPr>
        <p:spPr>
          <a:xfrm>
            <a:off x="2285984" y="2285992"/>
            <a:ext cx="1571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err="1" smtClean="0"/>
              <a:t>Kreşuar</a:t>
            </a:r>
            <a:endParaRPr lang="tr-TR" dirty="0"/>
          </a:p>
        </p:txBody>
      </p:sp>
      <p:cxnSp>
        <p:nvCxnSpPr>
          <p:cNvPr id="11" name="10 Düz Ok Bağlayıcısı"/>
          <p:cNvCxnSpPr/>
          <p:nvPr/>
        </p:nvCxnSpPr>
        <p:spPr>
          <a:xfrm>
            <a:off x="2000232" y="3000372"/>
            <a:ext cx="1071570" cy="430216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3" name="12 Metin kutusu"/>
          <p:cNvSpPr txBox="1"/>
          <p:nvPr/>
        </p:nvSpPr>
        <p:spPr>
          <a:xfrm>
            <a:off x="1142976" y="2571744"/>
            <a:ext cx="1571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smtClean="0"/>
              <a:t>Aspiratör ucu</a:t>
            </a:r>
            <a:endParaRPr lang="tr-TR" dirty="0"/>
          </a:p>
        </p:txBody>
      </p:sp>
      <p:sp>
        <p:nvSpPr>
          <p:cNvPr id="14" name="13 Metin kutusu"/>
          <p:cNvSpPr txBox="1"/>
          <p:nvPr/>
        </p:nvSpPr>
        <p:spPr>
          <a:xfrm>
            <a:off x="6072198" y="5072074"/>
            <a:ext cx="1571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smtClean="0"/>
              <a:t>Tabla</a:t>
            </a:r>
            <a:endParaRPr lang="tr-TR" dirty="0"/>
          </a:p>
        </p:txBody>
      </p:sp>
      <p:sp>
        <p:nvSpPr>
          <p:cNvPr id="16" name="15 Metin kutusu"/>
          <p:cNvSpPr txBox="1"/>
          <p:nvPr/>
        </p:nvSpPr>
        <p:spPr>
          <a:xfrm>
            <a:off x="214282" y="5500702"/>
            <a:ext cx="1571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smtClean="0"/>
              <a:t>Ayak pedalı</a:t>
            </a:r>
            <a:endParaRPr lang="tr-TR" dirty="0"/>
          </a:p>
        </p:txBody>
      </p:sp>
      <p:sp>
        <p:nvSpPr>
          <p:cNvPr id="17" name="16 Metin kutusu"/>
          <p:cNvSpPr txBox="1"/>
          <p:nvPr/>
        </p:nvSpPr>
        <p:spPr>
          <a:xfrm>
            <a:off x="6858016" y="2000240"/>
            <a:ext cx="207170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smtClean="0"/>
              <a:t>Hava-su spreyi</a:t>
            </a:r>
          </a:p>
          <a:p>
            <a:r>
              <a:rPr lang="tr-TR" dirty="0" err="1" smtClean="0"/>
              <a:t>Aeratör</a:t>
            </a:r>
            <a:endParaRPr lang="tr-TR" dirty="0" smtClean="0"/>
          </a:p>
          <a:p>
            <a:r>
              <a:rPr lang="tr-TR" dirty="0" err="1" smtClean="0"/>
              <a:t>Kavitron</a:t>
            </a:r>
            <a:endParaRPr lang="tr-TR" dirty="0" smtClean="0"/>
          </a:p>
          <a:p>
            <a:r>
              <a:rPr lang="tr-TR" dirty="0" smtClean="0"/>
              <a:t>Işık cihazı</a:t>
            </a:r>
            <a:endParaRPr lang="tr-TR" dirty="0"/>
          </a:p>
        </p:txBody>
      </p:sp>
      <p:sp>
        <p:nvSpPr>
          <p:cNvPr id="19" name="18 Metin kutusu"/>
          <p:cNvSpPr txBox="1"/>
          <p:nvPr/>
        </p:nvSpPr>
        <p:spPr>
          <a:xfrm>
            <a:off x="4929190" y="1142984"/>
            <a:ext cx="21431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smtClean="0"/>
              <a:t>Ağız içi kamera</a:t>
            </a:r>
          </a:p>
          <a:p>
            <a:r>
              <a:rPr lang="tr-TR" dirty="0" smtClean="0"/>
              <a:t>Monitör</a:t>
            </a:r>
            <a:endParaRPr lang="tr-TR" dirty="0"/>
          </a:p>
        </p:txBody>
      </p:sp>
      <p:sp>
        <p:nvSpPr>
          <p:cNvPr id="20" name="19 Metin kutusu"/>
          <p:cNvSpPr txBox="1"/>
          <p:nvPr/>
        </p:nvSpPr>
        <p:spPr>
          <a:xfrm>
            <a:off x="3286116" y="6215082"/>
            <a:ext cx="1571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b="1" dirty="0" smtClean="0"/>
              <a:t>FOTÖY</a:t>
            </a:r>
            <a:endParaRPr lang="tr-TR" b="1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500034" y="1357298"/>
            <a:ext cx="8229600" cy="4525963"/>
          </a:xfrm>
        </p:spPr>
        <p:txBody>
          <a:bodyPr>
            <a:normAutofit fontScale="92500" lnSpcReduction="20000"/>
          </a:bodyPr>
          <a:lstStyle/>
          <a:p>
            <a:r>
              <a:rPr lang="tr-TR" sz="3200" dirty="0" smtClean="0"/>
              <a:t>Sterilizasyon Odası</a:t>
            </a:r>
          </a:p>
          <a:p>
            <a:endParaRPr lang="tr-TR" sz="3200" dirty="0" smtClean="0"/>
          </a:p>
          <a:p>
            <a:r>
              <a:rPr lang="tr-TR" sz="3200" dirty="0" smtClean="0"/>
              <a:t>Protez ve Ortodonti </a:t>
            </a:r>
            <a:r>
              <a:rPr lang="tr-TR" sz="3200" dirty="0" err="1" smtClean="0"/>
              <a:t>Laboratuvarı</a:t>
            </a:r>
            <a:endParaRPr lang="tr-TR" sz="3200" dirty="0" smtClean="0"/>
          </a:p>
          <a:p>
            <a:endParaRPr lang="tr-TR" sz="3200" dirty="0" smtClean="0"/>
          </a:p>
          <a:p>
            <a:r>
              <a:rPr lang="tr-TR" sz="3200" dirty="0" smtClean="0"/>
              <a:t>Hekim ve Personel Dinlenme Odası</a:t>
            </a:r>
          </a:p>
          <a:p>
            <a:endParaRPr lang="tr-TR" sz="3200" dirty="0" smtClean="0"/>
          </a:p>
          <a:p>
            <a:r>
              <a:rPr lang="tr-TR" sz="3200" dirty="0" smtClean="0"/>
              <a:t>Mutfak</a:t>
            </a:r>
          </a:p>
          <a:p>
            <a:endParaRPr lang="tr-TR" sz="3200" dirty="0" smtClean="0"/>
          </a:p>
          <a:p>
            <a:r>
              <a:rPr lang="tr-TR" sz="3200" dirty="0" smtClean="0"/>
              <a:t>Tuvalet ve Temizlik Alanları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158" y="1071546"/>
            <a:ext cx="8229600" cy="432511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tr-TR" dirty="0" smtClean="0"/>
              <a:t>Günümüz mevzuatına göre diş hekimliği mesleği;</a:t>
            </a:r>
          </a:p>
          <a:p>
            <a:endParaRPr lang="tr-TR" dirty="0" smtClean="0"/>
          </a:p>
          <a:p>
            <a:r>
              <a:rPr lang="tr-TR" dirty="0" smtClean="0"/>
              <a:t>Muayenehane</a:t>
            </a:r>
          </a:p>
          <a:p>
            <a:r>
              <a:rPr lang="tr-TR" dirty="0" smtClean="0"/>
              <a:t>Ortak muayenehane</a:t>
            </a:r>
          </a:p>
          <a:p>
            <a:r>
              <a:rPr lang="tr-TR" dirty="0" smtClean="0"/>
              <a:t>Poliklinik</a:t>
            </a:r>
          </a:p>
          <a:p>
            <a:r>
              <a:rPr lang="tr-TR" dirty="0" smtClean="0"/>
              <a:t>Ağız ve diş sağlığı merkezi</a:t>
            </a:r>
          </a:p>
          <a:p>
            <a:r>
              <a:rPr lang="tr-TR" dirty="0" smtClean="0"/>
              <a:t>Ağız ve diş sağlığı hastanelerinde icra edilebilmektedir.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28596" y="2332037"/>
            <a:ext cx="8229600" cy="4525963"/>
          </a:xfrm>
        </p:spPr>
        <p:txBody>
          <a:bodyPr>
            <a:normAutofit/>
          </a:bodyPr>
          <a:lstStyle/>
          <a:p>
            <a:pPr algn="just"/>
            <a:r>
              <a:rPr lang="tr-TR" dirty="0" smtClean="0"/>
              <a:t>Kliniğin hangi formatta açılacağı ve bu formatın gereklilikleri bilinmeli ayrıca yasal mevzuatın zorunlu kıldığı koşullara dikkat edilmelidir</a:t>
            </a:r>
          </a:p>
          <a:p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28596" y="785794"/>
            <a:ext cx="8229600" cy="4883153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tr-TR" dirty="0" smtClean="0"/>
              <a:t>Muayenehanede hizmet konforu için sağlanması gereken koşullar;</a:t>
            </a:r>
          </a:p>
          <a:p>
            <a:pPr>
              <a:buNone/>
            </a:pPr>
            <a:endParaRPr lang="tr-TR" dirty="0" smtClean="0"/>
          </a:p>
          <a:p>
            <a:r>
              <a:rPr lang="tr-TR" dirty="0" smtClean="0"/>
              <a:t>Isısal konfor</a:t>
            </a:r>
          </a:p>
          <a:p>
            <a:r>
              <a:rPr lang="tr-TR" dirty="0" smtClean="0"/>
              <a:t>Uygun aydınlatma</a:t>
            </a:r>
          </a:p>
          <a:p>
            <a:r>
              <a:rPr lang="tr-TR" dirty="0" smtClean="0"/>
              <a:t>Gürültüden uzak ses düzeni</a:t>
            </a:r>
          </a:p>
          <a:p>
            <a:r>
              <a:rPr lang="tr-TR" dirty="0" smtClean="0"/>
              <a:t>Elektrik ve veri tesisatının ideal döşenmesi gereklidir</a:t>
            </a:r>
          </a:p>
          <a:p>
            <a:endParaRPr lang="tr-TR" dirty="0"/>
          </a:p>
          <a:p>
            <a:pPr>
              <a:buNone/>
            </a:pPr>
            <a:r>
              <a:rPr lang="tr-TR" dirty="0" smtClean="0"/>
              <a:t>	M</a:t>
            </a:r>
            <a:r>
              <a:rPr lang="tr-TR" sz="2600" dirty="0" smtClean="0"/>
              <a:t>uayenehanenin düzenli şekilde işletilebilmesi için; resepsiyon, muayene ve müdahale odası ve </a:t>
            </a:r>
            <a:r>
              <a:rPr lang="tr-TR" sz="2600" dirty="0" err="1" smtClean="0"/>
              <a:t>laboratuvar</a:t>
            </a:r>
            <a:r>
              <a:rPr lang="tr-TR" sz="2600" dirty="0" smtClean="0"/>
              <a:t> gibi ana bölümlere ayrılmış olması, mekanın bütününün temiz kokulu ve iyi havalandırılabiliyor olması gereklidir</a:t>
            </a:r>
            <a:endParaRPr lang="tr-TR" sz="2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158" y="785794"/>
            <a:ext cx="7715304" cy="3214710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tr-TR" sz="3500" dirty="0" smtClean="0">
                <a:solidFill>
                  <a:srgbClr val="0070C0"/>
                </a:solidFill>
              </a:rPr>
              <a:t>Resepsiyon (hasta kabul);</a:t>
            </a:r>
          </a:p>
          <a:p>
            <a:pPr>
              <a:buNone/>
            </a:pPr>
            <a:endParaRPr lang="tr-TR" dirty="0" smtClean="0">
              <a:solidFill>
                <a:srgbClr val="0070C0"/>
              </a:solidFill>
            </a:endParaRPr>
          </a:p>
          <a:p>
            <a:pPr>
              <a:buNone/>
            </a:pPr>
            <a:r>
              <a:rPr lang="tr-TR" i="1" dirty="0" smtClean="0">
                <a:solidFill>
                  <a:srgbClr val="FF0000"/>
                </a:solidFill>
              </a:rPr>
              <a:t>	İlk intibah</a:t>
            </a:r>
          </a:p>
          <a:p>
            <a:pPr>
              <a:buNone/>
            </a:pPr>
            <a:endParaRPr lang="tr-TR" dirty="0" smtClean="0">
              <a:solidFill>
                <a:srgbClr val="FF0000"/>
              </a:solidFill>
            </a:endParaRPr>
          </a:p>
          <a:p>
            <a:r>
              <a:rPr lang="tr-TR" sz="2200" dirty="0" smtClean="0"/>
              <a:t>Sıkışık olmamalıdır, hoş geldiniz hissi yaratmalı</a:t>
            </a:r>
          </a:p>
          <a:p>
            <a:endParaRPr lang="tr-TR" sz="2200" dirty="0" smtClean="0"/>
          </a:p>
          <a:p>
            <a:r>
              <a:rPr lang="tr-TR" sz="2200" dirty="0" smtClean="0"/>
              <a:t>Hastanın bu bölümdeki görevli ile görüşürken kendini saygın hissetmesi ve özel görüşme yapabilmesi gerekir</a:t>
            </a:r>
            <a:endParaRPr lang="tr-TR" sz="2200" dirty="0"/>
          </a:p>
        </p:txBody>
      </p:sp>
      <p:pic>
        <p:nvPicPr>
          <p:cNvPr id="1027" name="Picture 3" descr="C:\Users\Asus\Desktop\dis-klinigi-dis-hekimi-muayenehanesi-ankara-dekorasyon-mimarlik-icmimarlik-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0034" y="3786190"/>
            <a:ext cx="4800600" cy="2743200"/>
          </a:xfrm>
          <a:prstGeom prst="rect">
            <a:avLst/>
          </a:prstGeom>
          <a:noFill/>
        </p:spPr>
      </p:pic>
      <p:sp>
        <p:nvSpPr>
          <p:cNvPr id="6" name="5 Dikdörtgen"/>
          <p:cNvSpPr/>
          <p:nvPr/>
        </p:nvSpPr>
        <p:spPr>
          <a:xfrm>
            <a:off x="5572132" y="4143380"/>
            <a:ext cx="3429024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000" dirty="0" smtClean="0"/>
              <a:t>Uygun alan varsa kliniğin genel girişinde yoksa resepsiyon bölgesinde hastaların galoş giyebileceği düzenekler oluşturulmalıdır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500034" y="785794"/>
            <a:ext cx="4500594" cy="5929354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tr-TR" sz="3500" dirty="0" smtClean="0">
                <a:solidFill>
                  <a:srgbClr val="0070C0"/>
                </a:solidFill>
              </a:rPr>
              <a:t>Bekleme Salonu</a:t>
            </a:r>
          </a:p>
          <a:p>
            <a:pPr>
              <a:buNone/>
            </a:pPr>
            <a:endParaRPr lang="tr-TR" sz="3500" dirty="0" smtClean="0">
              <a:solidFill>
                <a:srgbClr val="0070C0"/>
              </a:solidFill>
            </a:endParaRPr>
          </a:p>
          <a:p>
            <a:endParaRPr lang="tr-TR" dirty="0" smtClean="0">
              <a:solidFill>
                <a:srgbClr val="0070C0"/>
              </a:solidFill>
            </a:endParaRPr>
          </a:p>
          <a:p>
            <a:pPr algn="just"/>
            <a:r>
              <a:rPr lang="tr-TR" dirty="0" smtClean="0"/>
              <a:t>Rahat ve geçerli mevzuata uygun büyüklükte olmalı </a:t>
            </a:r>
            <a:r>
              <a:rPr lang="tr-TR" i="1" dirty="0" smtClean="0">
                <a:solidFill>
                  <a:srgbClr val="00B0F0"/>
                </a:solidFill>
              </a:rPr>
              <a:t>Tek diş hekimi için en az 10 metrekare büyüklüğünde, birden fazla her diş hekimi için ilave 5 metrekare </a:t>
            </a:r>
          </a:p>
          <a:p>
            <a:pPr algn="just"/>
            <a:endParaRPr lang="tr-TR" dirty="0" smtClean="0"/>
          </a:p>
          <a:p>
            <a:pPr algn="just"/>
            <a:r>
              <a:rPr lang="tr-TR" dirty="0" smtClean="0"/>
              <a:t>Hastanın kaygısını, bekleme sürecinde konforu arttırarak,huzur yaratarak , en aza indirmek önemlidir</a:t>
            </a:r>
          </a:p>
          <a:p>
            <a:pPr algn="just"/>
            <a:endParaRPr lang="tr-TR" dirty="0" smtClean="0"/>
          </a:p>
          <a:p>
            <a:pPr algn="just"/>
            <a:r>
              <a:rPr lang="tr-TR" dirty="0" smtClean="0"/>
              <a:t>Kaygıyı azaltmak için; özel mobilya tasarımları, sanat eserleri, yumuşak sakin bir müzik, özel aydınlatma ve uygun renk seçimi önemli</a:t>
            </a:r>
          </a:p>
          <a:p>
            <a:pPr algn="just"/>
            <a:endParaRPr lang="tr-TR" dirty="0" smtClean="0"/>
          </a:p>
          <a:p>
            <a:pPr algn="just"/>
            <a:r>
              <a:rPr lang="tr-TR" dirty="0" smtClean="0"/>
              <a:t>Sıcak ve rahat bir dekor</a:t>
            </a:r>
          </a:p>
          <a:p>
            <a:pPr algn="just"/>
            <a:endParaRPr lang="tr-TR" dirty="0" smtClean="0"/>
          </a:p>
          <a:p>
            <a:pPr algn="just"/>
            <a:r>
              <a:rPr lang="tr-TR" dirty="0" smtClean="0"/>
              <a:t>Anne bebek odaları, çocuklar için oyun alanları</a:t>
            </a:r>
            <a:endParaRPr lang="tr-TR" dirty="0"/>
          </a:p>
        </p:txBody>
      </p:sp>
      <p:pic>
        <p:nvPicPr>
          <p:cNvPr id="2051" name="Picture 3" descr="C:\Users\Asus\Desktop\indir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500694" y="857232"/>
            <a:ext cx="2786082" cy="1594727"/>
          </a:xfrm>
          <a:prstGeom prst="rect">
            <a:avLst/>
          </a:prstGeom>
          <a:noFill/>
        </p:spPr>
      </p:pic>
      <p:pic>
        <p:nvPicPr>
          <p:cNvPr id="2052" name="Picture 4" descr="C:\Users\Asus\Desktop\indir (1)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500694" y="2643182"/>
            <a:ext cx="2857520" cy="1635618"/>
          </a:xfrm>
          <a:prstGeom prst="rect">
            <a:avLst/>
          </a:prstGeom>
          <a:noFill/>
        </p:spPr>
      </p:pic>
      <p:pic>
        <p:nvPicPr>
          <p:cNvPr id="2054" name="Picture 6" descr="diş hekimi muayenehanesi ile ilgili görsel sonucu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500694" y="4500570"/>
            <a:ext cx="2928990" cy="219391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158" y="857232"/>
            <a:ext cx="8358214" cy="35719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tr-TR" sz="3200" dirty="0" smtClean="0">
                <a:solidFill>
                  <a:srgbClr val="0070C0"/>
                </a:solidFill>
              </a:rPr>
              <a:t>Görüşme Odası</a:t>
            </a:r>
          </a:p>
          <a:p>
            <a:pPr>
              <a:buNone/>
            </a:pPr>
            <a:endParaRPr lang="tr-TR" sz="3200" dirty="0" smtClean="0">
              <a:solidFill>
                <a:srgbClr val="0070C0"/>
              </a:solidFill>
            </a:endParaRPr>
          </a:p>
          <a:p>
            <a:r>
              <a:rPr lang="tr-TR" sz="2400" dirty="0" smtClean="0"/>
              <a:t>İşlev açısından bekleme salonunun devamı şeklindedir</a:t>
            </a:r>
          </a:p>
          <a:p>
            <a:endParaRPr lang="tr-TR" sz="2400" dirty="0" smtClean="0"/>
          </a:p>
          <a:p>
            <a:r>
              <a:rPr lang="tr-TR" sz="2400" dirty="0" smtClean="0"/>
              <a:t>Muayene odalarından bağımsız olmalı</a:t>
            </a:r>
          </a:p>
          <a:p>
            <a:endParaRPr lang="tr-TR" sz="2400" dirty="0" smtClean="0"/>
          </a:p>
          <a:p>
            <a:r>
              <a:rPr lang="tr-TR" sz="2400" dirty="0" smtClean="0"/>
              <a:t>Diğer hastalara ait evrak vs olmamalı</a:t>
            </a:r>
          </a:p>
          <a:p>
            <a:endParaRPr lang="tr-TR" sz="2400" dirty="0" smtClean="0"/>
          </a:p>
          <a:p>
            <a:endParaRPr lang="tr-TR" dirty="0" smtClean="0"/>
          </a:p>
        </p:txBody>
      </p:sp>
      <p:sp>
        <p:nvSpPr>
          <p:cNvPr id="19458" name="AutoShape 2" descr="diş hekimi muayenehanesi görüşme odası ile ilgili görsel sonucu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19460" name="AutoShape 4" descr="diş hekimi muayenehanesi görüşme odası ile ilgili görsel sonucu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pic>
        <p:nvPicPr>
          <p:cNvPr id="19462" name="Picture 6" descr="diş hekimi muayenehanesi görüşme odası ile ilgili görsel sonucu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14547" y="4349810"/>
            <a:ext cx="3143272" cy="235442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28596" y="857232"/>
            <a:ext cx="8072494" cy="3857652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tr-TR" sz="3500" dirty="0" smtClean="0">
                <a:solidFill>
                  <a:srgbClr val="0070C0"/>
                </a:solidFill>
              </a:rPr>
              <a:t>Muayene ve Müdahale Odası</a:t>
            </a:r>
          </a:p>
          <a:p>
            <a:endParaRPr lang="tr-TR" dirty="0" smtClean="0"/>
          </a:p>
          <a:p>
            <a:r>
              <a:rPr lang="tr-TR" dirty="0" smtClean="0"/>
              <a:t>Hasta ve çalışanların tüm ihtiyaçlarını karşılayacak genişlikte olmalı </a:t>
            </a:r>
            <a:r>
              <a:rPr lang="tr-TR" dirty="0" smtClean="0">
                <a:solidFill>
                  <a:srgbClr val="FF0000"/>
                </a:solidFill>
              </a:rPr>
              <a:t>(</a:t>
            </a:r>
            <a:r>
              <a:rPr lang="tr-TR" i="1" dirty="0" smtClean="0">
                <a:solidFill>
                  <a:srgbClr val="FF0000"/>
                </a:solidFill>
              </a:rPr>
              <a:t>en az 12 metrekare)</a:t>
            </a:r>
            <a:r>
              <a:rPr lang="tr-TR" dirty="0" smtClean="0"/>
              <a:t> </a:t>
            </a:r>
          </a:p>
          <a:p>
            <a:endParaRPr lang="tr-TR" dirty="0" smtClean="0"/>
          </a:p>
          <a:p>
            <a:r>
              <a:rPr lang="tr-TR" dirty="0" smtClean="0"/>
              <a:t>Mekan tasarımı hareket kabiliyetini sınırlamayacak ve aletlere kolay erişilebilecek şekilde tasarlanmalı</a:t>
            </a:r>
          </a:p>
          <a:p>
            <a:endParaRPr lang="tr-TR" dirty="0" smtClean="0"/>
          </a:p>
          <a:p>
            <a:r>
              <a:rPr lang="tr-TR" dirty="0" smtClean="0"/>
              <a:t>Odada sağlık personelinin kullanacağı ayrı bir lavabo, dolap ve çekmece sistemi olmalı</a:t>
            </a:r>
          </a:p>
          <a:p>
            <a:endParaRPr lang="tr-TR" dirty="0" smtClean="0"/>
          </a:p>
          <a:p>
            <a:r>
              <a:rPr lang="tr-TR" dirty="0" smtClean="0"/>
              <a:t>Röntgen cihazı kullanılacaksa duvarlar kurşunla izole edilmiş olmalıdır</a:t>
            </a:r>
            <a:endParaRPr lang="tr-TR" dirty="0"/>
          </a:p>
        </p:txBody>
      </p:sp>
      <p:pic>
        <p:nvPicPr>
          <p:cNvPr id="1026" name="Picture 2" descr="C:\Users\Asus\Desktop\muayenehane_2-660x330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857356" y="4857736"/>
            <a:ext cx="4000528" cy="200026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158" y="1000108"/>
            <a:ext cx="8643998" cy="5143536"/>
          </a:xfrm>
        </p:spPr>
        <p:txBody>
          <a:bodyPr>
            <a:normAutofit fontScale="92500" lnSpcReduction="10000"/>
          </a:bodyPr>
          <a:lstStyle/>
          <a:p>
            <a:r>
              <a:rPr lang="tr-TR" b="1" i="1" dirty="0" smtClean="0">
                <a:solidFill>
                  <a:srgbClr val="0070C0"/>
                </a:solidFill>
              </a:rPr>
              <a:t>Güvenli ve ergonomik bir tedavi ortamı oluşturmak için,</a:t>
            </a:r>
          </a:p>
          <a:p>
            <a:endParaRPr lang="tr-TR" dirty="0" smtClean="0"/>
          </a:p>
          <a:p>
            <a:r>
              <a:rPr lang="tr-TR" dirty="0" smtClean="0"/>
              <a:t>Tüm araç ve gereçler yardımcının </a:t>
            </a:r>
            <a:r>
              <a:rPr lang="tr-TR" dirty="0" err="1" smtClean="0"/>
              <a:t>minumum</a:t>
            </a:r>
            <a:r>
              <a:rPr lang="tr-TR" dirty="0" smtClean="0"/>
              <a:t> hareketle ulaşabileceği 50cm yarıçapında alana yerleştirilmelidir.</a:t>
            </a:r>
          </a:p>
          <a:p>
            <a:pPr>
              <a:buNone/>
            </a:pPr>
            <a:endParaRPr lang="tr-TR" dirty="0" smtClean="0"/>
          </a:p>
          <a:p>
            <a:r>
              <a:rPr lang="tr-TR" dirty="0" smtClean="0"/>
              <a:t>Sabit dolap kullanımı minimum seviyede tutulmalı, hareketli dolaplar tercih edilmeli,</a:t>
            </a:r>
          </a:p>
          <a:p>
            <a:endParaRPr lang="tr-TR" dirty="0" smtClean="0"/>
          </a:p>
          <a:p>
            <a:r>
              <a:rPr lang="tr-TR" dirty="0" smtClean="0"/>
              <a:t>Yeterli ışık kullanımı sağlanmalı</a:t>
            </a:r>
          </a:p>
          <a:p>
            <a:endParaRPr lang="tr-TR" dirty="0" smtClean="0"/>
          </a:p>
          <a:p>
            <a:r>
              <a:rPr lang="tr-TR" dirty="0" smtClean="0"/>
              <a:t>Yeterli havalandırma sağlanmalı</a:t>
            </a:r>
          </a:p>
          <a:p>
            <a:endParaRPr lang="tr-TR" dirty="0" smtClean="0"/>
          </a:p>
          <a:p>
            <a:r>
              <a:rPr lang="tr-TR" dirty="0" smtClean="0"/>
              <a:t>Engellilerin de hizmet alabileceği alanlar oluşturulmalı</a:t>
            </a:r>
            <a:endParaRPr lang="tr-TR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kış">
  <a:themeElements>
    <a:clrScheme name="Akış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Akış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kış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4</TotalTime>
  <Words>352</Words>
  <Application>Microsoft Office PowerPoint</Application>
  <PresentationFormat>Ekran Gösterisi (4:3)</PresentationFormat>
  <Paragraphs>93</Paragraphs>
  <Slides>12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12</vt:i4>
      </vt:variant>
    </vt:vector>
  </HeadingPairs>
  <TitlesOfParts>
    <vt:vector size="13" baseType="lpstr">
      <vt:lpstr>Akış</vt:lpstr>
      <vt:lpstr>KLİNİK YÖNETİMİ</vt:lpstr>
      <vt:lpstr>Slayt 2</vt:lpstr>
      <vt:lpstr>Slayt 3</vt:lpstr>
      <vt:lpstr>Slayt 4</vt:lpstr>
      <vt:lpstr>Slayt 5</vt:lpstr>
      <vt:lpstr>Slayt 6</vt:lpstr>
      <vt:lpstr>Slayt 7</vt:lpstr>
      <vt:lpstr>Slayt 8</vt:lpstr>
      <vt:lpstr>Slayt 9</vt:lpstr>
      <vt:lpstr>Slayt 10</vt:lpstr>
      <vt:lpstr>Slayt 11</vt:lpstr>
      <vt:lpstr>Slayt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KLİNİK YÖNETİMİ</dc:title>
  <dc:creator>Asus</dc:creator>
  <cp:lastModifiedBy>Asus</cp:lastModifiedBy>
  <cp:revision>1</cp:revision>
  <dcterms:created xsi:type="dcterms:W3CDTF">2018-03-13T09:23:49Z</dcterms:created>
  <dcterms:modified xsi:type="dcterms:W3CDTF">2018-03-13T09:28:49Z</dcterms:modified>
</cp:coreProperties>
</file>