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57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21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72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50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0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54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5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7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128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79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91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11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18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98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42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7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65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3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5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0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7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96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68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94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95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20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5D7E-B6F2-4871-8FBB-EC30D054F838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9F5B-748E-4B27-8EF5-84C85F7B7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7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409B0F-328D-4A25-AF35-93FC5E2BAAC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2BF9FA-0756-41C7-940B-E002D09673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83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Nükleik Asitler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</a:t>
            </a:r>
            <a:r>
              <a:rPr lang="tr-TR" dirty="0"/>
              <a:t>. Dr. </a:t>
            </a:r>
            <a:r>
              <a:rPr lang="tr-TR" dirty="0" smtClean="0"/>
              <a:t>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648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Vitamin K (</a:t>
            </a:r>
            <a:r>
              <a:rPr lang="tr-TR" b="1" dirty="0" err="1"/>
              <a:t>Naftokinonlar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Vitamin K, </a:t>
            </a:r>
            <a:r>
              <a:rPr lang="tr-TR" dirty="0" err="1"/>
              <a:t>polizoprenoidlerle</a:t>
            </a:r>
            <a:r>
              <a:rPr lang="tr-TR" dirty="0"/>
              <a:t> </a:t>
            </a:r>
            <a:r>
              <a:rPr lang="tr-TR" dirty="0" err="1"/>
              <a:t>substitue</a:t>
            </a:r>
            <a:r>
              <a:rPr lang="tr-TR" dirty="0"/>
              <a:t> olmuş </a:t>
            </a:r>
            <a:r>
              <a:rPr lang="tr-TR" dirty="0" err="1"/>
              <a:t>naftokinonlar</a:t>
            </a:r>
            <a:r>
              <a:rPr lang="tr-TR" dirty="0"/>
              <a:t> için kullanılan bir isimdir. Çeşitli </a:t>
            </a:r>
            <a:r>
              <a:rPr lang="tr-TR" dirty="0" err="1"/>
              <a:t>naftokinonlarda</a:t>
            </a:r>
            <a:r>
              <a:rPr lang="tr-TR" dirty="0"/>
              <a:t> ortak etkili yapı, 2-metil-1,4-naftokinondur. </a:t>
            </a:r>
            <a:r>
              <a:rPr lang="tr-TR" dirty="0" err="1"/>
              <a:t>Naftokinon</a:t>
            </a:r>
            <a:r>
              <a:rPr lang="tr-TR" dirty="0"/>
              <a:t> halkası içeren K vitamini etkisi gösteren doğal ve sentetik pek çok türevi vardır. K1 ve K2 vitamini şeklinde gösterilen iki doğal K vitamini bilinmektedir. K2 vitamini aktif şekil olarak görünmektedir. Sentetik K vitamini olan K3 vitamini (diğer adıyla </a:t>
            </a:r>
            <a:r>
              <a:rPr lang="tr-TR" dirty="0" err="1"/>
              <a:t>menadion</a:t>
            </a:r>
            <a:r>
              <a:rPr lang="tr-TR" dirty="0"/>
              <a:t>) uzun yan zincir içermez.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579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Biotin</a:t>
            </a:r>
            <a:r>
              <a:rPr lang="tr-TR" b="1" dirty="0"/>
              <a:t> (vitamin H)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Biyotine</a:t>
            </a:r>
            <a:r>
              <a:rPr lang="tr-TR" dirty="0"/>
              <a:t> H vitamini veya </a:t>
            </a:r>
            <a:r>
              <a:rPr lang="tr-TR" dirty="0" err="1"/>
              <a:t>koenzim</a:t>
            </a:r>
            <a:r>
              <a:rPr lang="tr-TR" dirty="0"/>
              <a:t> R de denir. </a:t>
            </a:r>
            <a:r>
              <a:rPr lang="tr-TR" dirty="0" err="1"/>
              <a:t>Biyotin</a:t>
            </a:r>
            <a:r>
              <a:rPr lang="tr-TR" dirty="0"/>
              <a:t> </a:t>
            </a:r>
            <a:r>
              <a:rPr lang="tr-TR" dirty="0" err="1"/>
              <a:t>kondanse</a:t>
            </a:r>
            <a:r>
              <a:rPr lang="tr-TR" dirty="0"/>
              <a:t> olmuş bir </a:t>
            </a:r>
            <a:r>
              <a:rPr lang="tr-TR" dirty="0" err="1"/>
              <a:t>imidazol</a:t>
            </a:r>
            <a:r>
              <a:rPr lang="tr-TR" dirty="0"/>
              <a:t> ile bir </a:t>
            </a:r>
            <a:r>
              <a:rPr lang="tr-TR" dirty="0" err="1"/>
              <a:t>tiyofen</a:t>
            </a:r>
            <a:r>
              <a:rPr lang="tr-TR" dirty="0"/>
              <a:t> halkasından ve </a:t>
            </a:r>
            <a:r>
              <a:rPr lang="tr-TR" dirty="0" err="1"/>
              <a:t>tiyofen</a:t>
            </a:r>
            <a:r>
              <a:rPr lang="tr-TR" dirty="0"/>
              <a:t> halkasına bağlı bir </a:t>
            </a:r>
            <a:r>
              <a:rPr lang="tr-TR" dirty="0" err="1"/>
              <a:t>valerik</a:t>
            </a:r>
            <a:r>
              <a:rPr lang="tr-TR" dirty="0"/>
              <a:t> asitten oluşur.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41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Folik</a:t>
            </a:r>
            <a:r>
              <a:rPr lang="tr-TR" b="1" dirty="0"/>
              <a:t> Asit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Folik</a:t>
            </a:r>
            <a:r>
              <a:rPr lang="tr-TR" dirty="0"/>
              <a:t> asit, </a:t>
            </a:r>
            <a:r>
              <a:rPr lang="tr-TR" dirty="0" err="1"/>
              <a:t>pteroilmonoglutamik</a:t>
            </a:r>
            <a:r>
              <a:rPr lang="tr-TR" dirty="0"/>
              <a:t> asittir; </a:t>
            </a:r>
            <a:r>
              <a:rPr lang="tr-TR" dirty="0" err="1"/>
              <a:t>pteroik</a:t>
            </a:r>
            <a:r>
              <a:rPr lang="tr-TR" dirty="0"/>
              <a:t> asit kısmı, birbirine metilen köprüsü ile bağlı </a:t>
            </a:r>
            <a:r>
              <a:rPr lang="tr-TR" dirty="0" err="1"/>
              <a:t>substitue</a:t>
            </a:r>
            <a:r>
              <a:rPr lang="tr-TR" dirty="0"/>
              <a:t> bir </a:t>
            </a:r>
            <a:r>
              <a:rPr lang="tr-TR" dirty="0" err="1"/>
              <a:t>pteridin</a:t>
            </a:r>
            <a:r>
              <a:rPr lang="tr-TR" dirty="0"/>
              <a:t> halka sistemi ve p-</a:t>
            </a:r>
            <a:r>
              <a:rPr lang="tr-TR" dirty="0" err="1"/>
              <a:t>aminobenzoik</a:t>
            </a:r>
            <a:r>
              <a:rPr lang="tr-TR" dirty="0"/>
              <a:t> asitten (PABA) ibarettir.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420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Lipoik</a:t>
            </a:r>
            <a:r>
              <a:rPr lang="tr-TR" b="1" dirty="0"/>
              <a:t> Asit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Bitkilerin </a:t>
            </a:r>
            <a:r>
              <a:rPr lang="tr-TR" dirty="0" err="1"/>
              <a:t>çoğounda</a:t>
            </a:r>
            <a:r>
              <a:rPr lang="tr-TR" dirty="0"/>
              <a:t> ve </a:t>
            </a:r>
            <a:r>
              <a:rPr lang="tr-TR" dirty="0" err="1"/>
              <a:t>tiroid</a:t>
            </a:r>
            <a:r>
              <a:rPr lang="tr-TR" dirty="0"/>
              <a:t> hariç bütün hayvansal dokularda bulunan </a:t>
            </a:r>
            <a:r>
              <a:rPr lang="tr-TR" dirty="0" err="1"/>
              <a:t>lipoik</a:t>
            </a:r>
            <a:r>
              <a:rPr lang="tr-TR" dirty="0"/>
              <a:t> asit, 1,2-ditiolen-3-valerik asit kimyasal yapısındadır ve iki şekilde mevcuttur. Siklik bir </a:t>
            </a:r>
            <a:r>
              <a:rPr lang="tr-TR" dirty="0" err="1"/>
              <a:t>disülfit</a:t>
            </a:r>
            <a:r>
              <a:rPr lang="tr-TR" dirty="0"/>
              <a:t> yapıda olan </a:t>
            </a:r>
            <a:r>
              <a:rPr lang="tr-TR" dirty="0" err="1"/>
              <a:t>lipoik</a:t>
            </a:r>
            <a:r>
              <a:rPr lang="tr-TR" dirty="0"/>
              <a:t> asit ve 6 ile 8 pozisyonunda birer </a:t>
            </a:r>
            <a:r>
              <a:rPr lang="tr-TR" dirty="0" err="1"/>
              <a:t>sülfidril</a:t>
            </a:r>
            <a:r>
              <a:rPr lang="tr-TR" dirty="0"/>
              <a:t> grubu taşıyan indirgenmiş açık zincirli </a:t>
            </a:r>
            <a:r>
              <a:rPr lang="tr-TR" dirty="0" err="1"/>
              <a:t>dihidrolipoik</a:t>
            </a:r>
            <a:r>
              <a:rPr lang="tr-TR" dirty="0"/>
              <a:t> asit şekilde redoks reaksiyonları sırasında (2 form) oluşabilir ve birbirine dönüşebilir.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824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Vitamin B12 (</a:t>
            </a:r>
            <a:r>
              <a:rPr lang="tr-TR" b="1" dirty="0" err="1"/>
              <a:t>Kobalamin</a:t>
            </a:r>
            <a:r>
              <a:rPr lang="tr-TR" b="1" dirty="0"/>
              <a:t>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Siyanokobalamin</a:t>
            </a:r>
            <a:r>
              <a:rPr lang="tr-TR" dirty="0"/>
              <a:t> olarak da adlandırılan B12 vitamini iki kısımdan ibarettir. Bunlardan birisi, hemoglobinin porfirin halka sistemine benzeyen </a:t>
            </a:r>
            <a:r>
              <a:rPr lang="tr-TR" dirty="0" err="1"/>
              <a:t>korrin</a:t>
            </a:r>
            <a:r>
              <a:rPr lang="tr-TR" dirty="0"/>
              <a:t> halka sistemidir. Hem grubundan farklı olarak dört </a:t>
            </a:r>
            <a:r>
              <a:rPr lang="tr-TR" dirty="0" err="1"/>
              <a:t>pirol</a:t>
            </a:r>
            <a:r>
              <a:rPr lang="tr-TR" dirty="0"/>
              <a:t> halkasından ikisi birbirine metil </a:t>
            </a:r>
            <a:r>
              <a:rPr lang="tr-TR" dirty="0" err="1"/>
              <a:t>köprüsüğ</a:t>
            </a:r>
            <a:r>
              <a:rPr lang="tr-TR" dirty="0"/>
              <a:t> olmaksızın doğrudan bağlıdır. Halka sisteminin içinde merkezi pozisyonda bulunan kobalt atomu, dört </a:t>
            </a:r>
            <a:r>
              <a:rPr lang="tr-TR" dirty="0" err="1"/>
              <a:t>pirrol</a:t>
            </a:r>
            <a:r>
              <a:rPr lang="tr-TR" dirty="0"/>
              <a:t> halkasının azot atomlarından birindeki hidrojenin yerine geçmiş ve diğer 3 azot atomu ile koordine </a:t>
            </a:r>
            <a:r>
              <a:rPr lang="tr-TR" dirty="0" err="1"/>
              <a:t>kovalent</a:t>
            </a:r>
            <a:r>
              <a:rPr lang="tr-TR" dirty="0"/>
              <a:t> bağ oluşmuştur. B12 </a:t>
            </a:r>
            <a:r>
              <a:rPr lang="tr-TR" dirty="0" err="1"/>
              <a:t>vitminin</a:t>
            </a:r>
            <a:r>
              <a:rPr lang="tr-TR" dirty="0"/>
              <a:t> ikinci bileşeni, D-</a:t>
            </a:r>
            <a:r>
              <a:rPr lang="tr-TR" dirty="0" err="1"/>
              <a:t>riboza</a:t>
            </a:r>
            <a:r>
              <a:rPr lang="tr-TR" dirty="0"/>
              <a:t> alda-N-</a:t>
            </a:r>
            <a:r>
              <a:rPr lang="tr-TR" dirty="0" err="1"/>
              <a:t>glikozid</a:t>
            </a:r>
            <a:r>
              <a:rPr lang="tr-TR" dirty="0"/>
              <a:t> bağıyla bağlanmış 5,6-dimetil </a:t>
            </a:r>
            <a:r>
              <a:rPr lang="tr-TR" dirty="0" err="1"/>
              <a:t>benzimidazol</a:t>
            </a:r>
            <a:r>
              <a:rPr lang="tr-TR" dirty="0"/>
              <a:t> bazıdır.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301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Vitamin C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C vitamini </a:t>
            </a:r>
            <a:r>
              <a:rPr lang="tr-TR" dirty="0" err="1"/>
              <a:t>askorbik</a:t>
            </a:r>
            <a:r>
              <a:rPr lang="tr-TR" dirty="0"/>
              <a:t> asit olarak da adlandırılır. Yapı itibariyle en basit vitaminlerden biridir. Bir şeker asidinin </a:t>
            </a:r>
            <a:r>
              <a:rPr lang="tr-TR" dirty="0" err="1"/>
              <a:t>laktonundan</a:t>
            </a:r>
            <a:r>
              <a:rPr lang="tr-TR" dirty="0"/>
              <a:t> ibarettir. Birçok hayvan ve bitki </a:t>
            </a:r>
            <a:r>
              <a:rPr lang="tr-TR" dirty="0" err="1"/>
              <a:t>askorbik</a:t>
            </a:r>
            <a:r>
              <a:rPr lang="tr-TR" dirty="0"/>
              <a:t> asidi glikozdan ve diğer basit ön basamaklardan sentezleyebilir. Mikroorganizmalarda </a:t>
            </a:r>
            <a:r>
              <a:rPr lang="tr-TR" dirty="0" err="1"/>
              <a:t>askorbik</a:t>
            </a:r>
            <a:r>
              <a:rPr lang="tr-TR" dirty="0"/>
              <a:t> asit yoktur. İnsan dahil bazı omurgalılar için </a:t>
            </a:r>
            <a:r>
              <a:rPr lang="tr-TR" dirty="0" err="1"/>
              <a:t>esansiyeldir</a:t>
            </a:r>
            <a:r>
              <a:rPr lang="tr-TR" dirty="0"/>
              <a:t>. </a:t>
            </a:r>
            <a:r>
              <a:rPr lang="tr-TR" dirty="0" err="1"/>
              <a:t>Askorbik</a:t>
            </a:r>
            <a:r>
              <a:rPr lang="tr-TR" dirty="0"/>
              <a:t> asit kolayca hidrojen atomu veren ve bu sırada </a:t>
            </a:r>
            <a:r>
              <a:rPr lang="tr-TR" dirty="0" err="1"/>
              <a:t>dehidroaskorbik</a:t>
            </a:r>
            <a:r>
              <a:rPr lang="tr-TR" dirty="0"/>
              <a:t> </a:t>
            </a:r>
            <a:r>
              <a:rPr lang="tr-TR" dirty="0" err="1"/>
              <a:t>asitde</a:t>
            </a:r>
            <a:r>
              <a:rPr lang="tr-TR" dirty="0"/>
              <a:t> dönüşen kuvvetli indirgeyici ajan yani antioksidandır. </a:t>
            </a:r>
            <a:r>
              <a:rPr lang="tr-TR" dirty="0" err="1"/>
              <a:t>Dehidroksiaskorbik</a:t>
            </a:r>
            <a:r>
              <a:rPr lang="tr-TR" dirty="0"/>
              <a:t> asit de vitamin etkisine sahiptir. Bu aktivite, </a:t>
            </a:r>
            <a:r>
              <a:rPr lang="tr-TR" dirty="0" err="1"/>
              <a:t>dehidroksi</a:t>
            </a:r>
            <a:r>
              <a:rPr lang="tr-TR" dirty="0"/>
              <a:t> </a:t>
            </a:r>
            <a:r>
              <a:rPr lang="tr-TR" dirty="0" err="1"/>
              <a:t>askorbik</a:t>
            </a:r>
            <a:r>
              <a:rPr lang="tr-TR" dirty="0"/>
              <a:t> asidin </a:t>
            </a:r>
            <a:r>
              <a:rPr lang="tr-TR" dirty="0" err="1"/>
              <a:t>lakton</a:t>
            </a:r>
            <a:r>
              <a:rPr lang="tr-TR" dirty="0"/>
              <a:t> halkasının </a:t>
            </a:r>
            <a:r>
              <a:rPr lang="tr-TR" dirty="0" err="1"/>
              <a:t>diketogluonik</a:t>
            </a:r>
            <a:r>
              <a:rPr lang="tr-TR" dirty="0"/>
              <a:t> aside hidroliziyle kaybolur. Besinlerin ısıtılması sırasında </a:t>
            </a:r>
            <a:r>
              <a:rPr lang="tr-TR" dirty="0" err="1"/>
              <a:t>askorbik</a:t>
            </a:r>
            <a:r>
              <a:rPr lang="tr-TR" dirty="0"/>
              <a:t> asit büyük ölçüde etkisini kaybeder. </a:t>
            </a:r>
            <a:r>
              <a:rPr lang="tr-TR" dirty="0" err="1"/>
              <a:t>Askorbik</a:t>
            </a:r>
            <a:r>
              <a:rPr lang="tr-TR" dirty="0"/>
              <a:t> asit, memelilerde karaciğerde; kuşlar, kurbağalar ve sürüngenlerde ise böbreklerde sentezlenir.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402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Yağda </a:t>
            </a:r>
            <a:r>
              <a:rPr lang="tr-TR" b="1" dirty="0"/>
              <a:t>Çözünen Vitaminler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Vitamin A (</a:t>
            </a:r>
            <a:r>
              <a:rPr lang="tr-TR" b="1" dirty="0" err="1"/>
              <a:t>Retinol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Vitamin A, dört </a:t>
            </a:r>
            <a:r>
              <a:rPr lang="tr-TR" dirty="0" err="1"/>
              <a:t>izopren</a:t>
            </a:r>
            <a:r>
              <a:rPr lang="tr-TR" dirty="0"/>
              <a:t> molekülünden kurulmuş bir </a:t>
            </a:r>
            <a:r>
              <a:rPr lang="tr-TR" dirty="0" err="1"/>
              <a:t>polienalkol</a:t>
            </a:r>
            <a:r>
              <a:rPr lang="tr-TR" dirty="0"/>
              <a:t> olan </a:t>
            </a:r>
            <a:r>
              <a:rPr lang="tr-TR" dirty="0" err="1"/>
              <a:t>retinolün</a:t>
            </a:r>
            <a:r>
              <a:rPr lang="tr-TR" dirty="0"/>
              <a:t> biyolojik aktivesini gösteren bir grup bileşiği ifade eden jenerik bir terimdir. </a:t>
            </a:r>
            <a:r>
              <a:rPr lang="tr-TR" dirty="0" err="1"/>
              <a:t>Retinol</a:t>
            </a:r>
            <a:r>
              <a:rPr lang="tr-TR" dirty="0"/>
              <a:t> yapısı için </a:t>
            </a:r>
            <a:r>
              <a:rPr lang="tr-TR" dirty="0" err="1"/>
              <a:t>izoprenlerden</a:t>
            </a:r>
            <a:r>
              <a:rPr lang="tr-TR" dirty="0"/>
              <a:t> ikisi beta-</a:t>
            </a:r>
            <a:r>
              <a:rPr lang="tr-TR" dirty="0" err="1"/>
              <a:t>iyonon</a:t>
            </a:r>
            <a:r>
              <a:rPr lang="tr-TR" dirty="0"/>
              <a:t> halkasını diğer ikisi yan zincir oluşturmuştur. A vitamini </a:t>
            </a:r>
            <a:r>
              <a:rPr lang="tr-TR" dirty="0" err="1"/>
              <a:t>düoğada</a:t>
            </a:r>
            <a:r>
              <a:rPr lang="tr-TR" dirty="0"/>
              <a:t> iki yaygın şekilde mevcuttur. Memeli dokularında ve deniz suyu </a:t>
            </a:r>
            <a:r>
              <a:rPr lang="tr-TR" dirty="0" err="1"/>
              <a:t>balılarında</a:t>
            </a:r>
            <a:r>
              <a:rPr lang="tr-TR" dirty="0"/>
              <a:t> bulunan A1 veya </a:t>
            </a:r>
            <a:r>
              <a:rPr lang="tr-TR" dirty="0" err="1"/>
              <a:t>retinol</a:t>
            </a:r>
            <a:r>
              <a:rPr lang="tr-TR" dirty="0"/>
              <a:t>, tatlı su balıklarında bulunan A2 veya retinol2’dir Her ikisi altı üyeli karbon halkası ve 11 karbonlu bir yan zincirden ibarettir.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022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Vitamin D (</a:t>
            </a:r>
            <a:r>
              <a:rPr lang="tr-TR" b="1" dirty="0" err="1"/>
              <a:t>Kolekalsiferol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D vitamini etkisi gösteren 10 kadar farklı bileşik bilinmektedir. D vitaminlerine </a:t>
            </a:r>
            <a:r>
              <a:rPr lang="tr-TR" dirty="0" err="1"/>
              <a:t>kalsiferoller</a:t>
            </a:r>
            <a:r>
              <a:rPr lang="tr-TR" dirty="0"/>
              <a:t> de denilmektedir. En önemli olanları D2 vitamini (</a:t>
            </a:r>
            <a:r>
              <a:rPr lang="tr-TR" dirty="0" err="1"/>
              <a:t>ergokalsiferol</a:t>
            </a:r>
            <a:r>
              <a:rPr lang="tr-TR" dirty="0"/>
              <a:t>) ve D3 vitamini (</a:t>
            </a:r>
            <a:r>
              <a:rPr lang="tr-TR" dirty="0" err="1"/>
              <a:t>kolekalsiferol</a:t>
            </a:r>
            <a:r>
              <a:rPr lang="tr-TR" dirty="0"/>
              <a:t>)’</a:t>
            </a:r>
            <a:r>
              <a:rPr lang="tr-TR" dirty="0" err="1"/>
              <a:t>dir</a:t>
            </a:r>
            <a:r>
              <a:rPr lang="tr-TR" dirty="0"/>
              <a:t>. </a:t>
            </a:r>
          </a:p>
          <a:p>
            <a:r>
              <a:rPr lang="tr-TR" dirty="0"/>
              <a:t>Vitamin D, mayada ve mantarlarda </a:t>
            </a:r>
            <a:r>
              <a:rPr lang="tr-TR" dirty="0" err="1"/>
              <a:t>ergosterolden</a:t>
            </a:r>
            <a:r>
              <a:rPr lang="tr-TR" dirty="0"/>
              <a:t> (</a:t>
            </a:r>
            <a:r>
              <a:rPr lang="tr-TR" dirty="0" err="1"/>
              <a:t>provitamin</a:t>
            </a:r>
            <a:r>
              <a:rPr lang="tr-TR" dirty="0"/>
              <a:t> D2) UV ışık etkisiyle türemiş </a:t>
            </a:r>
            <a:r>
              <a:rPr lang="tr-TR" dirty="0" err="1"/>
              <a:t>ergokalsiferol</a:t>
            </a:r>
            <a:r>
              <a:rPr lang="tr-TR" dirty="0"/>
              <a:t> (Vitamin D2) ile hayvanlarda deri altındaki yağ dokuda 7-dehidrokolesterolden (</a:t>
            </a:r>
            <a:r>
              <a:rPr lang="tr-TR" dirty="0" err="1"/>
              <a:t>provitamin</a:t>
            </a:r>
            <a:r>
              <a:rPr lang="tr-TR" dirty="0"/>
              <a:t> D3) UV ışık etkisiyle türemiş </a:t>
            </a:r>
            <a:r>
              <a:rPr lang="tr-TR" dirty="0" err="1"/>
              <a:t>kolekalsiferolün</a:t>
            </a:r>
            <a:r>
              <a:rPr lang="tr-TR" dirty="0"/>
              <a:t> (Vitamin D3) ortak adıdır.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62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Vitamin E (</a:t>
            </a:r>
            <a:r>
              <a:rPr lang="tr-TR" b="1" dirty="0" err="1"/>
              <a:t>Tokoferoller</a:t>
            </a:r>
            <a:r>
              <a:rPr lang="tr-TR" b="1" dirty="0"/>
              <a:t>)</a:t>
            </a:r>
            <a:endParaRPr lang="tr-TR" dirty="0"/>
          </a:p>
          <a:p>
            <a:r>
              <a:rPr lang="tr-TR" dirty="0"/>
              <a:t>Vitamin E, doğal olarak oluşan etkisini sekiz bileşiğin gösterdiği bilinmektedir. </a:t>
            </a:r>
            <a:r>
              <a:rPr lang="tr-TR" dirty="0" err="1"/>
              <a:t>Tokoferoller</a:t>
            </a:r>
            <a:r>
              <a:rPr lang="tr-TR" dirty="0"/>
              <a:t>, </a:t>
            </a:r>
            <a:r>
              <a:rPr lang="tr-TR" dirty="0" err="1"/>
              <a:t>tokol</a:t>
            </a:r>
            <a:r>
              <a:rPr lang="tr-TR" dirty="0"/>
              <a:t> çekirdeğinden türemişlerdir; aralarındaki farklılık, </a:t>
            </a:r>
            <a:r>
              <a:rPr lang="tr-TR" dirty="0" err="1"/>
              <a:t>tokol</a:t>
            </a:r>
            <a:r>
              <a:rPr lang="tr-TR" dirty="0"/>
              <a:t> çekirdeğinin farklı yerlerine farklı sayıda metil grubu eklenmiş olmasından ileri gelmektedir. Vitamin olarak doğada en yaygın şekilde dağılmış bulunan ve en büyük biyolojik aktiviteye sahip olan </a:t>
            </a:r>
            <a:r>
              <a:rPr lang="tr-TR" dirty="0" err="1"/>
              <a:t>tokoferol</a:t>
            </a:r>
            <a:r>
              <a:rPr lang="tr-TR" dirty="0"/>
              <a:t>, alfa-</a:t>
            </a:r>
            <a:r>
              <a:rPr lang="tr-TR" dirty="0" err="1"/>
              <a:t>tokoferoldür</a:t>
            </a:r>
            <a:r>
              <a:rPr lang="tr-TR" dirty="0"/>
              <a:t>.</a:t>
            </a:r>
          </a:p>
          <a:p>
            <a:r>
              <a:rPr lang="tr-TR" dirty="0" err="1"/>
              <a:t>Tokoferoller</a:t>
            </a:r>
            <a:r>
              <a:rPr lang="tr-TR" dirty="0"/>
              <a:t> bir </a:t>
            </a:r>
            <a:r>
              <a:rPr lang="tr-TR" dirty="0" err="1"/>
              <a:t>kroman</a:t>
            </a:r>
            <a:r>
              <a:rPr lang="tr-TR" dirty="0"/>
              <a:t> halka sistemi ve </a:t>
            </a:r>
            <a:r>
              <a:rPr lang="tr-TR" dirty="0" err="1"/>
              <a:t>izoprenoid</a:t>
            </a:r>
            <a:r>
              <a:rPr lang="tr-TR" dirty="0"/>
              <a:t> bir yan zincir içerirler. </a:t>
            </a:r>
            <a:r>
              <a:rPr lang="tr-TR" dirty="0" err="1"/>
              <a:t>Kroman</a:t>
            </a:r>
            <a:r>
              <a:rPr lang="tr-TR" dirty="0"/>
              <a:t> halka sistemi, bir benzen halkası ile bir </a:t>
            </a:r>
            <a:r>
              <a:rPr lang="tr-TR" dirty="0" err="1"/>
              <a:t>piran</a:t>
            </a:r>
            <a:r>
              <a:rPr lang="tr-TR" dirty="0"/>
              <a:t> halkasının </a:t>
            </a:r>
            <a:r>
              <a:rPr lang="tr-TR" dirty="0" err="1"/>
              <a:t>kondensasyonundan</a:t>
            </a:r>
            <a:r>
              <a:rPr lang="tr-TR" dirty="0"/>
              <a:t> meydana gelir. 2-Metil-2-fitil-6-hidroksi </a:t>
            </a:r>
            <a:r>
              <a:rPr lang="tr-TR" dirty="0" err="1"/>
              <a:t>kromana</a:t>
            </a:r>
            <a:r>
              <a:rPr lang="tr-TR" dirty="0"/>
              <a:t> </a:t>
            </a:r>
            <a:r>
              <a:rPr lang="tr-TR" dirty="0" err="1"/>
              <a:t>tokol</a:t>
            </a:r>
            <a:r>
              <a:rPr lang="tr-TR" dirty="0"/>
              <a:t> denir. Bütün </a:t>
            </a:r>
            <a:r>
              <a:rPr lang="tr-TR" dirty="0" err="1"/>
              <a:t>tokoferoller</a:t>
            </a:r>
            <a:r>
              <a:rPr lang="tr-TR" dirty="0"/>
              <a:t> </a:t>
            </a:r>
            <a:r>
              <a:rPr lang="tr-TR" dirty="0" err="1"/>
              <a:t>tokol</a:t>
            </a:r>
            <a:r>
              <a:rPr lang="tr-TR" dirty="0"/>
              <a:t> türevleridir.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1052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656</Words>
  <Application>Microsoft Office PowerPoint</Application>
  <PresentationFormat>Geniş ekran</PresentationFormat>
  <Paragraphs>23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Office Teması</vt:lpstr>
      <vt:lpstr>Organik</vt:lpstr>
      <vt:lpstr>Nükleik Asitler</vt:lpstr>
      <vt:lpstr>Biotin (vitamin H)</vt:lpstr>
      <vt:lpstr>Folik Asit </vt:lpstr>
      <vt:lpstr>Lipoik Asit </vt:lpstr>
      <vt:lpstr>Vitamin B12 (Kobalamin) </vt:lpstr>
      <vt:lpstr>Vitamin C </vt:lpstr>
      <vt:lpstr> Yağda Çözünen Vitaminler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Nükleik Asitler</dc:title>
  <dc:creator>user</dc:creator>
  <cp:lastModifiedBy>user</cp:lastModifiedBy>
  <cp:revision>2</cp:revision>
  <dcterms:created xsi:type="dcterms:W3CDTF">2019-11-12T05:52:53Z</dcterms:created>
  <dcterms:modified xsi:type="dcterms:W3CDTF">2019-11-12T06:17:20Z</dcterms:modified>
</cp:coreProperties>
</file>