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60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4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 fontScale="90000"/>
          </a:bodyPr>
          <a:lstStyle/>
          <a:p>
            <a:r>
              <a:rPr lang="tr-TR" sz="3200" dirty="0" smtClean="0"/>
              <a:t/>
            </a:r>
            <a:br>
              <a:rPr lang="tr-TR" sz="3200" dirty="0" smtClean="0"/>
            </a:br>
            <a:r>
              <a:rPr lang="tr-TR" dirty="0" smtClean="0"/>
              <a:t>PIC16F877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 smtClean="0"/>
              <a:t>NBP246 MİKRODENETLEYİCİLER</a:t>
            </a:r>
          </a:p>
          <a:p>
            <a:r>
              <a:rPr lang="tr-TR" dirty="0" err="1" smtClean="0"/>
              <a:t>Öğr</a:t>
            </a:r>
            <a:r>
              <a:rPr lang="tr-TR" dirty="0" smtClean="0"/>
              <a:t>. Gör. Mahmut KILIÇASLAN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Sıfırlama Devresi ve Çeşitleri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16f877 de sıfırlama durumları mevcuttur. Bu durumlardan bazıları denetleyici tarafından kararlı bir çalışma sağlanması için otomatik olarak kullanılır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Besleme ilk verildiği anda sıfırlama-</a:t>
            </a:r>
            <a:r>
              <a:rPr lang="tr-TR" dirty="0" err="1" smtClean="0"/>
              <a:t>Power</a:t>
            </a:r>
            <a:r>
              <a:rPr lang="tr-TR" dirty="0" smtClean="0"/>
              <a:t> on </a:t>
            </a:r>
            <a:r>
              <a:rPr lang="tr-TR" dirty="0" err="1" smtClean="0"/>
              <a:t>Reset</a:t>
            </a:r>
            <a:r>
              <a:rPr lang="tr-TR" dirty="0" smtClean="0"/>
              <a:t> (POR)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Güç Zamanlayıcı </a:t>
            </a:r>
            <a:r>
              <a:rPr lang="tr-TR" dirty="0" err="1" smtClean="0"/>
              <a:t>Sıfırmala-Power</a:t>
            </a:r>
            <a:r>
              <a:rPr lang="tr-TR" dirty="0" smtClean="0"/>
              <a:t> </a:t>
            </a:r>
            <a:r>
              <a:rPr lang="tr-TR" dirty="0" err="1" smtClean="0"/>
              <a:t>Up</a:t>
            </a:r>
            <a:r>
              <a:rPr lang="tr-TR" dirty="0" smtClean="0"/>
              <a:t> </a:t>
            </a:r>
            <a:r>
              <a:rPr lang="tr-TR" dirty="0" err="1" smtClean="0"/>
              <a:t>Timer</a:t>
            </a:r>
            <a:r>
              <a:rPr lang="tr-TR" dirty="0" smtClean="0"/>
              <a:t> (PWRT)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err="1" smtClean="0"/>
              <a:t>Osilatör</a:t>
            </a:r>
            <a:r>
              <a:rPr lang="tr-TR" dirty="0" smtClean="0"/>
              <a:t> Başlama Zamanlayıcısı-</a:t>
            </a:r>
            <a:r>
              <a:rPr lang="tr-TR" dirty="0" err="1" smtClean="0"/>
              <a:t>Oscillator</a:t>
            </a:r>
            <a:r>
              <a:rPr lang="tr-TR" dirty="0" smtClean="0"/>
              <a:t> Start-</a:t>
            </a:r>
            <a:r>
              <a:rPr lang="tr-TR" dirty="0" err="1" smtClean="0"/>
              <a:t>Up</a:t>
            </a:r>
            <a:r>
              <a:rPr lang="tr-TR" dirty="0" smtClean="0"/>
              <a:t> </a:t>
            </a:r>
            <a:r>
              <a:rPr lang="tr-TR" dirty="0" err="1" smtClean="0"/>
              <a:t>Timer</a:t>
            </a:r>
            <a:r>
              <a:rPr lang="tr-TR" dirty="0" smtClean="0"/>
              <a:t> (OST)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Gerilim Düşmesi Sıfırlama-Brown </a:t>
            </a:r>
            <a:r>
              <a:rPr lang="tr-TR" dirty="0" err="1" smtClean="0"/>
              <a:t>out</a:t>
            </a:r>
            <a:r>
              <a:rPr lang="tr-TR" dirty="0" smtClean="0"/>
              <a:t> </a:t>
            </a:r>
            <a:r>
              <a:rPr lang="tr-TR" dirty="0" err="1" smtClean="0"/>
              <a:t>Reset</a:t>
            </a:r>
            <a:r>
              <a:rPr lang="tr-TR" dirty="0" smtClean="0"/>
              <a:t> (BOR)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Normal ve Uyku </a:t>
            </a:r>
            <a:r>
              <a:rPr lang="tr-TR" dirty="0" err="1" smtClean="0"/>
              <a:t>Modunda</a:t>
            </a:r>
            <a:r>
              <a:rPr lang="tr-TR" dirty="0" smtClean="0"/>
              <a:t> Sıfırlama-(MCLR)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Normal ve Uyku </a:t>
            </a:r>
            <a:r>
              <a:rPr lang="tr-TR" dirty="0" err="1" smtClean="0"/>
              <a:t>Modundan</a:t>
            </a:r>
            <a:r>
              <a:rPr lang="tr-TR" dirty="0" smtClean="0"/>
              <a:t> Çıkışta (WDT)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0806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Giriş Çıkış Portları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A,B,C,D,E giriş ve çıkış portları bulunmaktadır. Bu portlar isteğe göre giriş yada çıkış portu olarak kullanılabilir.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PORT A</a:t>
            </a:r>
          </a:p>
          <a:p>
            <a:r>
              <a:rPr lang="tr-TR" dirty="0" smtClean="0"/>
              <a:t>Hem </a:t>
            </a:r>
            <a:r>
              <a:rPr lang="tr-TR" dirty="0" err="1" smtClean="0"/>
              <a:t>digital</a:t>
            </a:r>
            <a:r>
              <a:rPr lang="tr-TR" dirty="0" smtClean="0"/>
              <a:t> giriş/çıkış </a:t>
            </a:r>
            <a:r>
              <a:rPr lang="tr-TR" dirty="0" err="1" smtClean="0"/>
              <a:t>hemde</a:t>
            </a:r>
            <a:r>
              <a:rPr lang="tr-TR" dirty="0" smtClean="0"/>
              <a:t> analog giriş uçları görevini yapan 6 bitlik bir porttur. A portunda bulunan RA4 </a:t>
            </a:r>
            <a:r>
              <a:rPr lang="tr-TR" dirty="0" err="1" smtClean="0"/>
              <a:t>pini</a:t>
            </a:r>
            <a:r>
              <a:rPr lang="tr-TR" dirty="0" smtClean="0"/>
              <a:t> diğer PORTA </a:t>
            </a:r>
            <a:r>
              <a:rPr lang="tr-TR" dirty="0" err="1" smtClean="0"/>
              <a:t>pinlerinden</a:t>
            </a:r>
            <a:r>
              <a:rPr lang="tr-TR" dirty="0" smtClean="0"/>
              <a:t> farklıdır. RA4 açık </a:t>
            </a:r>
            <a:r>
              <a:rPr lang="tr-TR" dirty="0" err="1" smtClean="0"/>
              <a:t>kolleltör</a:t>
            </a:r>
            <a:r>
              <a:rPr lang="tr-TR" dirty="0" smtClean="0"/>
              <a:t> özelliğine sahiptir. Bu nedenle bu </a:t>
            </a:r>
            <a:r>
              <a:rPr lang="tr-TR" dirty="0" err="1" smtClean="0"/>
              <a:t>pinin</a:t>
            </a:r>
            <a:r>
              <a:rPr lang="tr-TR" dirty="0" smtClean="0"/>
              <a:t> çıkış olarak kullanılması için mutlaka </a:t>
            </a:r>
            <a:r>
              <a:rPr lang="tr-TR" dirty="0" err="1" smtClean="0"/>
              <a:t>pull-up</a:t>
            </a:r>
            <a:r>
              <a:rPr lang="tr-TR" dirty="0" smtClean="0"/>
              <a:t> direnci ile pozitif beslemeye bağlanması gerekmektedir.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3276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Giriş Çıkış Portları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PORT </a:t>
            </a:r>
            <a:r>
              <a:rPr lang="tr-TR" dirty="0" smtClean="0">
                <a:solidFill>
                  <a:srgbClr val="FF0000"/>
                </a:solidFill>
              </a:rPr>
              <a:t>B</a:t>
            </a:r>
          </a:p>
          <a:p>
            <a:r>
              <a:rPr lang="tr-TR" spc="-50" dirty="0" err="1" smtClean="0">
                <a:ea typeface="+mj-ea"/>
              </a:rPr>
              <a:t>Digital</a:t>
            </a:r>
            <a:r>
              <a:rPr lang="tr-TR" spc="-50" dirty="0" smtClean="0">
                <a:ea typeface="+mj-ea"/>
              </a:rPr>
              <a:t> giriş çıkış olarak kullanılan 8 bitlik bir porttur. B portu denetleyici içerisinde </a:t>
            </a:r>
            <a:r>
              <a:rPr lang="tr-TR" spc="-50" dirty="0" err="1" smtClean="0">
                <a:ea typeface="+mj-ea"/>
              </a:rPr>
              <a:t>pull-up</a:t>
            </a:r>
            <a:r>
              <a:rPr lang="tr-TR" spc="-50" dirty="0" smtClean="0">
                <a:ea typeface="+mj-ea"/>
              </a:rPr>
              <a:t> yapılmış gibidir. Bu özelliği ile bu port giriş olarak kullanıldığında girişte sinyal yokken giriş lojik 1 olarak algılanır. Bu nedenle ek dirence gerek duymadan buton giriş uygulamalarında tercih edilir.</a:t>
            </a:r>
          </a:p>
          <a:p>
            <a:r>
              <a:rPr lang="tr-TR" spc="-50" dirty="0" smtClean="0">
                <a:solidFill>
                  <a:srgbClr val="FF0000"/>
                </a:solidFill>
                <a:ea typeface="+mj-ea"/>
              </a:rPr>
              <a:t>PORT C, PORT D, PORT E</a:t>
            </a:r>
          </a:p>
          <a:p>
            <a:r>
              <a:rPr lang="tr-TR" spc="-50" dirty="0" smtClean="0">
                <a:ea typeface="+mj-ea"/>
              </a:rPr>
              <a:t>C Portu 8 bitlik </a:t>
            </a:r>
            <a:r>
              <a:rPr lang="tr-TR" spc="-50" dirty="0" err="1" smtClean="0">
                <a:ea typeface="+mj-ea"/>
              </a:rPr>
              <a:t>digital</a:t>
            </a:r>
            <a:r>
              <a:rPr lang="tr-TR" spc="-50" dirty="0" smtClean="0">
                <a:ea typeface="+mj-ea"/>
              </a:rPr>
              <a:t> giriş çıkış portudur. C portu diğer portlara nazaran daha fazla fonksiyon içerir.</a:t>
            </a:r>
          </a:p>
          <a:p>
            <a:r>
              <a:rPr lang="tr-TR" spc="-50" dirty="0" smtClean="0">
                <a:ea typeface="+mj-ea"/>
              </a:rPr>
              <a:t>D Portu 8 bitlik </a:t>
            </a:r>
            <a:r>
              <a:rPr lang="tr-TR" spc="-50" dirty="0" err="1" smtClean="0">
                <a:ea typeface="+mj-ea"/>
              </a:rPr>
              <a:t>digital</a:t>
            </a:r>
            <a:r>
              <a:rPr lang="tr-TR" spc="-50" dirty="0" smtClean="0">
                <a:ea typeface="+mj-ea"/>
              </a:rPr>
              <a:t> giriş çıkış portudur.</a:t>
            </a:r>
          </a:p>
          <a:p>
            <a:r>
              <a:rPr lang="tr-TR" spc="-50" dirty="0" smtClean="0">
                <a:ea typeface="+mj-ea"/>
              </a:rPr>
              <a:t>E Portu 3 bitlik </a:t>
            </a:r>
            <a:r>
              <a:rPr lang="tr-TR" spc="-50" dirty="0" err="1"/>
              <a:t>digital</a:t>
            </a:r>
            <a:r>
              <a:rPr lang="tr-TR" spc="-50" dirty="0"/>
              <a:t> giriş çıkış </a:t>
            </a:r>
            <a:r>
              <a:rPr lang="tr-TR" spc="-50" dirty="0" smtClean="0"/>
              <a:t>portudur.</a:t>
            </a:r>
            <a:endParaRPr lang="tr-TR" spc="-50" dirty="0">
              <a:ea typeface="+mj-ea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2806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Konfigürasyon Bitleri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PIC’e</a:t>
            </a:r>
            <a:r>
              <a:rPr lang="tr-TR" dirty="0" smtClean="0"/>
              <a:t> gerilim uygulandığında </a:t>
            </a:r>
            <a:r>
              <a:rPr lang="tr-TR" dirty="0" err="1" smtClean="0"/>
              <a:t>donanmsal</a:t>
            </a:r>
            <a:r>
              <a:rPr lang="tr-TR" dirty="0" smtClean="0"/>
              <a:t> ve </a:t>
            </a:r>
            <a:r>
              <a:rPr lang="tr-TR" dirty="0" err="1" smtClean="0"/>
              <a:t>yazılımsal</a:t>
            </a:r>
            <a:r>
              <a:rPr lang="tr-TR" dirty="0" smtClean="0"/>
              <a:t> olarak başlangıç ayarlarını bildiren bilgileri içerir. Hangi </a:t>
            </a:r>
            <a:r>
              <a:rPr lang="tr-TR" dirty="0" err="1" smtClean="0"/>
              <a:t>osilatör</a:t>
            </a:r>
            <a:r>
              <a:rPr lang="tr-TR" dirty="0" smtClean="0"/>
              <a:t> türünde çalışacağı, kullanılmak istenen sıfırlama devrelerinin aktif yada pasif yapılması gibi durumların belirlendiği bitlerdir.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74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Kesmeler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Değişik kaynaklardan gelen bir sinyal ile çalışan programın kesilmesi olarak tanımlanabilir.</a:t>
            </a:r>
          </a:p>
          <a:p>
            <a:r>
              <a:rPr lang="tr-TR" dirty="0" smtClean="0"/>
              <a:t>Bir kesme meydana geldiğinde program işlemekte olduğu programı değil, kesme işlemini gerçekleştirir. Kesme işlemi sonunda program kaldığı yerden devam eder.</a:t>
            </a:r>
          </a:p>
          <a:p>
            <a:r>
              <a:rPr lang="tr-TR" dirty="0" smtClean="0"/>
              <a:t>PIC16f877 de 14 adet kesme mevcuttur.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RB0 harici kesmesi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RB4-RB7 </a:t>
            </a:r>
            <a:r>
              <a:rPr lang="tr-TR" dirty="0" err="1" smtClean="0"/>
              <a:t>pinlerindeki</a:t>
            </a:r>
            <a:r>
              <a:rPr lang="tr-TR" dirty="0" smtClean="0"/>
              <a:t> değişiklik kesmesi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Timer0 birimi taşma kesmesi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Timer1 </a:t>
            </a:r>
            <a:r>
              <a:rPr lang="tr-TR" dirty="0"/>
              <a:t>birimi taşma </a:t>
            </a:r>
            <a:r>
              <a:rPr lang="tr-TR" dirty="0" smtClean="0"/>
              <a:t>kesmesi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Timer2 </a:t>
            </a:r>
            <a:r>
              <a:rPr lang="tr-TR" dirty="0"/>
              <a:t>birimi taşma kesmesi</a:t>
            </a:r>
          </a:p>
          <a:p>
            <a:pPr>
              <a:buFont typeface="Wingdings" panose="05000000000000000000" pitchFamily="2" charset="2"/>
              <a:buChar char="v"/>
            </a:pPr>
            <a:endParaRPr lang="tr-TR" dirty="0" smtClean="0"/>
          </a:p>
          <a:p>
            <a:pPr>
              <a:buFont typeface="Wingdings" panose="05000000000000000000" pitchFamily="2" charset="2"/>
              <a:buChar char="v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5556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Kesmeler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A/D çevrimi yapıldığında meydana gelen kesme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CCP1 modülü kesmesi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CCP2 modülü kesmesi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Paralel Porttan veri gelme kesmesi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Seri porttan veri geldiğinde oluşan kesme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SPI veya I</a:t>
            </a:r>
            <a:r>
              <a:rPr lang="tr-TR" baseline="30000" dirty="0" smtClean="0"/>
              <a:t>2</a:t>
            </a:r>
            <a:r>
              <a:rPr lang="tr-TR" dirty="0" smtClean="0"/>
              <a:t>C iletişimi sırasında veri gelme kesmesi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EEPROM veri yazma sonlandığında oluşan </a:t>
            </a:r>
            <a:r>
              <a:rPr lang="tr-TR" dirty="0" err="1" smtClean="0"/>
              <a:t>kesmeü</a:t>
            </a:r>
            <a:endParaRPr lang="tr-TR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RS232 seri iletişiminde gönderilecek veri tamponu boş olduğunda oluşan kesme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err="1" smtClean="0"/>
              <a:t>Bus</a:t>
            </a:r>
            <a:r>
              <a:rPr lang="tr-TR" dirty="0" smtClean="0"/>
              <a:t> </a:t>
            </a:r>
            <a:r>
              <a:rPr lang="tr-TR" dirty="0" err="1" smtClean="0"/>
              <a:t>Collision</a:t>
            </a:r>
            <a:r>
              <a:rPr lang="tr-TR" smtClean="0"/>
              <a:t> Kesmesi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857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[</a:t>
            </a:r>
            <a:r>
              <a:rPr lang="tr-TR" dirty="0"/>
              <a:t>1</a:t>
            </a:r>
            <a:r>
              <a:rPr lang="tr-TR" dirty="0" smtClean="0"/>
              <a:t>] Serdar Çiçek, CCS C ile PIC Programlama, </a:t>
            </a:r>
            <a:r>
              <a:rPr lang="tr-TR" dirty="0"/>
              <a:t>A</a:t>
            </a:r>
            <a:r>
              <a:rPr lang="tr-TR" dirty="0" smtClean="0"/>
              <a:t>ltaş yayıncılık, 2009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14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Bellek Organizasyonu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16f877 belleği 3 kısımdan oluşmaktadır.</a:t>
            </a:r>
          </a:p>
          <a:p>
            <a:r>
              <a:rPr lang="tr-TR" dirty="0" smtClean="0"/>
              <a:t>1. Program Belleği yani </a:t>
            </a:r>
            <a:r>
              <a:rPr lang="tr-TR" dirty="0"/>
              <a:t>Flash Bellek</a:t>
            </a:r>
          </a:p>
          <a:p>
            <a:r>
              <a:rPr lang="tr-TR" dirty="0" smtClean="0"/>
              <a:t>2. Data Belleği</a:t>
            </a:r>
          </a:p>
          <a:p>
            <a:r>
              <a:rPr lang="tr-TR" dirty="0" smtClean="0"/>
              <a:t>3. EEPROM belleği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3643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Program Belleği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Program belleği her biri 2K2lık 4 sayfadan oluşur ve her sayfa sırasıyla</a:t>
            </a:r>
          </a:p>
          <a:p>
            <a:r>
              <a:rPr lang="tr-TR" dirty="0" smtClean="0"/>
              <a:t>0h-7FFh</a:t>
            </a:r>
          </a:p>
          <a:p>
            <a:r>
              <a:rPr lang="tr-TR" dirty="0" smtClean="0"/>
              <a:t>800h-FFFh</a:t>
            </a:r>
          </a:p>
          <a:p>
            <a:r>
              <a:rPr lang="tr-TR" dirty="0" smtClean="0"/>
              <a:t>1000h-17FFh</a:t>
            </a:r>
          </a:p>
          <a:p>
            <a:r>
              <a:rPr lang="tr-TR" dirty="0" smtClean="0"/>
              <a:t>1800h-1FFFh</a:t>
            </a:r>
          </a:p>
          <a:p>
            <a:r>
              <a:rPr lang="tr-TR" dirty="0" smtClean="0"/>
              <a:t>Bu adreslere erişim Program </a:t>
            </a:r>
            <a:r>
              <a:rPr lang="tr-TR" dirty="0"/>
              <a:t>C</a:t>
            </a:r>
            <a:r>
              <a:rPr lang="tr-TR" dirty="0" smtClean="0"/>
              <a:t>ounter (PC) ile sağlanır. PC 13 bittir ve 8Kx14 değerinde adresleme kapasitesine sahiptir.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2645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Program Belleği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641" y="1846263"/>
            <a:ext cx="3017043" cy="4022725"/>
          </a:xfrm>
        </p:spPr>
      </p:pic>
    </p:spTree>
    <p:extLst>
      <p:ext uri="{BB962C8B-B14F-4D97-AF65-F5344CB8AC3E}">
        <p14:creationId xmlns:p14="http://schemas.microsoft.com/office/powerpoint/2010/main" val="3711336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Belleği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Veri belleği 4 adet banktan oluşan genel amaçlı kaydediciler ve özel amaçlı kaydedicilerden oluşur.</a:t>
            </a:r>
          </a:p>
          <a:p>
            <a:r>
              <a:rPr lang="tr-TR" dirty="0" smtClean="0"/>
              <a:t>Genel amaçlı kaydediciler programcı tarafından program geliştirilirken kullanılan yazılım amaçlı kaydedicilerdir. Programdaki değişkenler genel amaçlı veri belleğinde istenilen bir adrese kaydedilebilir. Bu kayıtlar geçicidir.</a:t>
            </a:r>
          </a:p>
          <a:p>
            <a:r>
              <a:rPr lang="tr-TR" dirty="0" smtClean="0"/>
              <a:t>Özel amaçlı kaydediciler ise denetleyici donanımını kontrol etmek amacıyla kullanılır.</a:t>
            </a:r>
          </a:p>
          <a:p>
            <a:r>
              <a:rPr lang="tr-TR" dirty="0" smtClean="0"/>
              <a:t>Veri belleğindeki her bank 128 </a:t>
            </a:r>
            <a:r>
              <a:rPr lang="tr-TR" dirty="0" err="1" smtClean="0"/>
              <a:t>byte</a:t>
            </a:r>
            <a:r>
              <a:rPr lang="tr-TR" dirty="0" smtClean="0"/>
              <a:t> kapasitesindedir. Yani her bankta 8 bitlik 128 adet kaydedici bulunmaktadır. Toplamda 4x128 adettir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1401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Veri Belleği</a:t>
            </a:r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3001" y="1846263"/>
            <a:ext cx="3166324" cy="4022725"/>
          </a:xfrm>
        </p:spPr>
      </p:pic>
    </p:spTree>
    <p:extLst>
      <p:ext uri="{BB962C8B-B14F-4D97-AF65-F5344CB8AC3E}">
        <p14:creationId xmlns:p14="http://schemas.microsoft.com/office/powerpoint/2010/main" val="803015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Besleme Uçları ve Bağlantıları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PIC16f877 için besleme uçları; </a:t>
            </a:r>
            <a:r>
              <a:rPr lang="tr-TR" dirty="0" err="1" smtClean="0"/>
              <a:t>Vss</a:t>
            </a:r>
            <a:r>
              <a:rPr lang="tr-TR" dirty="0" smtClean="0"/>
              <a:t> (Negatif Besleme), 12 veya 31 </a:t>
            </a:r>
            <a:r>
              <a:rPr lang="tr-TR" dirty="0" err="1" smtClean="0"/>
              <a:t>nolu</a:t>
            </a:r>
            <a:r>
              <a:rPr lang="tr-TR" dirty="0" smtClean="0"/>
              <a:t> </a:t>
            </a:r>
            <a:r>
              <a:rPr lang="tr-TR" dirty="0" err="1" smtClean="0"/>
              <a:t>pinlerden</a:t>
            </a:r>
            <a:r>
              <a:rPr lang="tr-TR" dirty="0" smtClean="0"/>
              <a:t> birine, </a:t>
            </a:r>
            <a:r>
              <a:rPr lang="tr-TR" dirty="0" err="1" smtClean="0"/>
              <a:t>Vdd</a:t>
            </a:r>
            <a:r>
              <a:rPr lang="tr-TR" dirty="0" smtClean="0"/>
              <a:t> (Pozitif Besleme) 11 veya 32 </a:t>
            </a:r>
            <a:r>
              <a:rPr lang="tr-TR" dirty="0" err="1" smtClean="0"/>
              <a:t>nolu</a:t>
            </a:r>
            <a:r>
              <a:rPr lang="tr-TR" dirty="0" smtClean="0"/>
              <a:t> </a:t>
            </a:r>
            <a:r>
              <a:rPr lang="tr-TR" dirty="0" err="1" smtClean="0"/>
              <a:t>pinlerden</a:t>
            </a:r>
            <a:r>
              <a:rPr lang="tr-TR" dirty="0" smtClean="0"/>
              <a:t> birine uygulanır. Besleme gerilimleri değişik durumlara göre 2.0V ile 5.5V </a:t>
            </a:r>
            <a:r>
              <a:rPr lang="tr-TR" dirty="0" err="1" smtClean="0"/>
              <a:t>araında</a:t>
            </a:r>
            <a:r>
              <a:rPr lang="tr-TR" dirty="0" smtClean="0"/>
              <a:t> olabilir.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9725" y="2843856"/>
            <a:ext cx="3241590" cy="280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135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Osilatör</a:t>
            </a:r>
            <a:r>
              <a:rPr lang="tr-TR" dirty="0" smtClean="0"/>
              <a:t> Konfigürasyonları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PIC hafızasındaki komutları işlemek için bir sinyale ihtiyaç duymaktadır. Bu sinyale </a:t>
            </a:r>
            <a:r>
              <a:rPr lang="tr-TR" dirty="0" err="1" smtClean="0"/>
              <a:t>clock</a:t>
            </a:r>
            <a:r>
              <a:rPr lang="tr-TR" dirty="0" smtClean="0"/>
              <a:t> sinyali denir. 16F8772’nin </a:t>
            </a:r>
            <a:r>
              <a:rPr lang="tr-TR" dirty="0" err="1" smtClean="0"/>
              <a:t>osilatör</a:t>
            </a:r>
            <a:r>
              <a:rPr lang="tr-TR" dirty="0" smtClean="0"/>
              <a:t> uçları 13 ve 14 </a:t>
            </a:r>
            <a:r>
              <a:rPr lang="tr-TR" dirty="0" err="1" smtClean="0"/>
              <a:t>pinleridir</a:t>
            </a:r>
            <a:r>
              <a:rPr lang="tr-TR" dirty="0" smtClean="0"/>
              <a:t>. 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PIC denetleyicisi, girişine bağlanan </a:t>
            </a:r>
            <a:r>
              <a:rPr lang="tr-TR" dirty="0" err="1" smtClean="0">
                <a:solidFill>
                  <a:srgbClr val="FF0000"/>
                </a:solidFill>
              </a:rPr>
              <a:t>osilatör</a:t>
            </a:r>
            <a:r>
              <a:rPr lang="tr-TR" dirty="0" smtClean="0">
                <a:solidFill>
                  <a:srgbClr val="FF0000"/>
                </a:solidFill>
              </a:rPr>
              <a:t> frekansını 4’e bölerek komut işlemek için kullanır. Bu şekilde bir komutun işlenmesi için gereken zaman ortaya çıkar.</a:t>
            </a:r>
          </a:p>
          <a:p>
            <a:endParaRPr lang="tr-TR" dirty="0">
              <a:solidFill>
                <a:srgbClr val="FF0000"/>
              </a:solidFill>
            </a:endParaRPr>
          </a:p>
        </p:txBody>
      </p:sp>
      <p:graphicFrame>
        <p:nvGraphicFramePr>
          <p:cNvPr id="4" name="Nesne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3404974"/>
              </p:ext>
            </p:extLst>
          </p:nvPr>
        </p:nvGraphicFramePr>
        <p:xfrm>
          <a:off x="1248890" y="3425613"/>
          <a:ext cx="6011887" cy="1560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663560" imgH="431640" progId="Equation.DSMT4">
                  <p:embed/>
                </p:oleObj>
              </mc:Choice>
              <mc:Fallback>
                <p:oleObj name="Equation" r:id="rId3" imgW="166356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48890" y="3425613"/>
                        <a:ext cx="6011887" cy="1560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73956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Osilatör</a:t>
            </a:r>
            <a:r>
              <a:rPr lang="tr-TR" dirty="0"/>
              <a:t> Konfigürasyonları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Kristal </a:t>
            </a:r>
            <a:r>
              <a:rPr lang="tr-TR" dirty="0" err="1" smtClean="0"/>
              <a:t>Osilatörler</a:t>
            </a:r>
            <a:endParaRPr lang="tr-TR" dirty="0" smtClean="0"/>
          </a:p>
          <a:p>
            <a:r>
              <a:rPr lang="tr-TR" dirty="0" smtClean="0"/>
              <a:t>R/C </a:t>
            </a:r>
            <a:r>
              <a:rPr lang="tr-TR" dirty="0" err="1" smtClean="0"/>
              <a:t>Osilatörü</a:t>
            </a:r>
            <a:endParaRPr lang="tr-TR" dirty="0" smtClean="0"/>
          </a:p>
          <a:p>
            <a:r>
              <a:rPr lang="tr-TR" dirty="0" smtClean="0"/>
              <a:t>Harici </a:t>
            </a:r>
            <a:r>
              <a:rPr lang="tr-TR" dirty="0" err="1" smtClean="0"/>
              <a:t>Osilatör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87040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temaacik</Template>
  <TotalTime>1067</TotalTime>
  <Words>659</Words>
  <Application>Microsoft Office PowerPoint</Application>
  <PresentationFormat>Geniş ekran</PresentationFormat>
  <Paragraphs>73</Paragraphs>
  <Slides>16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Calibri</vt:lpstr>
      <vt:lpstr>Times New Roman</vt:lpstr>
      <vt:lpstr>Wingdings</vt:lpstr>
      <vt:lpstr>temaacik</vt:lpstr>
      <vt:lpstr>MathType 6.0 Equation</vt:lpstr>
      <vt:lpstr> PIC16F877</vt:lpstr>
      <vt:lpstr>Bellek Organizasyonu</vt:lpstr>
      <vt:lpstr>Program Belleği</vt:lpstr>
      <vt:lpstr>Program Belleği</vt:lpstr>
      <vt:lpstr>Veri Belleği</vt:lpstr>
      <vt:lpstr>Veri Belleği</vt:lpstr>
      <vt:lpstr>Besleme Uçları ve Bağlantıları</vt:lpstr>
      <vt:lpstr>Osilatör Konfigürasyonları</vt:lpstr>
      <vt:lpstr>Osilatör Konfigürasyonları</vt:lpstr>
      <vt:lpstr>Sıfırlama Devresi ve Çeşitleri</vt:lpstr>
      <vt:lpstr>Giriş Çıkış Portları</vt:lpstr>
      <vt:lpstr>Giriş Çıkış Portları</vt:lpstr>
      <vt:lpstr>Konfigürasyon Bitleri</vt:lpstr>
      <vt:lpstr>Kesmeler</vt:lpstr>
      <vt:lpstr>Kesmeler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Windows Kullanıcısı</cp:lastModifiedBy>
  <cp:revision>40</cp:revision>
  <dcterms:created xsi:type="dcterms:W3CDTF">2017-11-13T19:25:20Z</dcterms:created>
  <dcterms:modified xsi:type="dcterms:W3CDTF">2020-02-10T15:05:50Z</dcterms:modified>
</cp:coreProperties>
</file>