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1515-A7D5-4088-BEE6-D283D7ABEB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FE0-6F27-4DD4-8B04-E2DC57D27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62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1515-A7D5-4088-BEE6-D283D7ABEB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FE0-6F27-4DD4-8B04-E2DC57D27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3776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1515-A7D5-4088-BEE6-D283D7ABEB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FE0-6F27-4DD4-8B04-E2DC57D27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9224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1515-A7D5-4088-BEE6-D283D7ABEB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FE0-6F27-4DD4-8B04-E2DC57D27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6164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1515-A7D5-4088-BEE6-D283D7ABEB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FE0-6F27-4DD4-8B04-E2DC57D27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931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1515-A7D5-4088-BEE6-D283D7ABEB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FE0-6F27-4DD4-8B04-E2DC57D27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8500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1515-A7D5-4088-BEE6-D283D7ABEB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FE0-6F27-4DD4-8B04-E2DC57D27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2217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1515-A7D5-4088-BEE6-D283D7ABEB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FE0-6F27-4DD4-8B04-E2DC57D27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0085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1515-A7D5-4088-BEE6-D283D7ABEB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FE0-6F27-4DD4-8B04-E2DC57D27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8478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1515-A7D5-4088-BEE6-D283D7ABEB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FE0-6F27-4DD4-8B04-E2DC57D27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4057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1515-A7D5-4088-BEE6-D283D7ABEB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44FE0-6F27-4DD4-8B04-E2DC57D27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924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31515-A7D5-4088-BEE6-D283D7ABEB51}" type="datetimeFigureOut">
              <a:rPr lang="tr-TR" smtClean="0"/>
              <a:t>19.1.2020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44FE0-6F27-4DD4-8B04-E2DC57D27D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06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711678" y="3244334"/>
            <a:ext cx="25962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 AGLÜTİNASYON </a:t>
            </a:r>
            <a:r>
              <a:rPr lang="tr-TR" dirty="0" err="1" smtClean="0"/>
              <a:t>TESTLERi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2332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723441" y="804875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Testin değerlendirilmesi</a:t>
            </a:r>
          </a:p>
          <a:p>
            <a:r>
              <a:rPr lang="tr-TR" dirty="0" smtClean="0"/>
              <a:t>Sonuçların okunmasından önce antijen kontrol tüpünün aglütinasyon vermemiş olduğuna bakılır. Sonra diğer tüplere bakılarak üstteki sıvının berraklığı ve oluşan çöküntü</a:t>
            </a:r>
          </a:p>
          <a:p>
            <a:r>
              <a:rPr lang="tr-TR" dirty="0" smtClean="0"/>
              <a:t>derecesine göre 4+, 3+, 2+,1+ ve – olarak değerlendirilir ve </a:t>
            </a:r>
            <a:r>
              <a:rPr lang="tr-TR" dirty="0" err="1" smtClean="0"/>
              <a:t>titreleriyle</a:t>
            </a:r>
            <a:r>
              <a:rPr lang="tr-TR" dirty="0" smtClean="0"/>
              <a:t> birlikte kaydedilir.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69852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42930" y="84108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err="1" smtClean="0"/>
              <a:t>Rose</a:t>
            </a:r>
            <a:r>
              <a:rPr lang="tr-TR" dirty="0" smtClean="0"/>
              <a:t> </a:t>
            </a:r>
            <a:r>
              <a:rPr lang="tr-TR" dirty="0" err="1" smtClean="0"/>
              <a:t>Bengal</a:t>
            </a:r>
            <a:r>
              <a:rPr lang="tr-TR" dirty="0" smtClean="0"/>
              <a:t> Testi</a:t>
            </a:r>
          </a:p>
          <a:p>
            <a:r>
              <a:rPr lang="tr-TR" dirty="0" smtClean="0"/>
              <a:t> Amaç</a:t>
            </a:r>
          </a:p>
          <a:p>
            <a:r>
              <a:rPr lang="tr-TR" dirty="0" err="1" smtClean="0"/>
              <a:t>Brucella</a:t>
            </a:r>
            <a:r>
              <a:rPr lang="tr-TR" dirty="0" smtClean="0"/>
              <a:t> </a:t>
            </a:r>
            <a:r>
              <a:rPr lang="tr-TR" dirty="0" err="1" smtClean="0"/>
              <a:t>abortus‟un</a:t>
            </a:r>
            <a:r>
              <a:rPr lang="tr-TR" dirty="0" smtClean="0"/>
              <a:t> tanısını koymaktır.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96716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84356" y="412999"/>
            <a:ext cx="6553204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Teknik </a:t>
            </a:r>
          </a:p>
          <a:p>
            <a:r>
              <a:rPr lang="tr-TR" dirty="0" smtClean="0"/>
              <a:t> Plak çukurlarından birine, 0.03 ml hasta serumu konur.</a:t>
            </a:r>
          </a:p>
          <a:p>
            <a:r>
              <a:rPr lang="tr-TR" dirty="0" smtClean="0"/>
              <a:t> Hasta serumunun üstüne 0,03 ml iyice karıştırılmış antijen konur</a:t>
            </a:r>
          </a:p>
          <a:p>
            <a:r>
              <a:rPr lang="tr-TR" dirty="0" smtClean="0"/>
              <a:t>Bir kürdanla iyice karıştırılarak 1,5 cm çaplı bir alana yayılır</a:t>
            </a:r>
          </a:p>
          <a:p>
            <a:r>
              <a:rPr lang="tr-TR" dirty="0" smtClean="0"/>
              <a:t> Elde ya da bir </a:t>
            </a:r>
            <a:r>
              <a:rPr lang="tr-TR" dirty="0" err="1" smtClean="0"/>
              <a:t>rotatorda</a:t>
            </a:r>
            <a:r>
              <a:rPr lang="tr-TR" dirty="0" smtClean="0"/>
              <a:t> dairevi hareketler yaparak 4 dakika çevrilir</a:t>
            </a:r>
          </a:p>
          <a:p>
            <a:r>
              <a:rPr lang="tr-TR" dirty="0" smtClean="0"/>
              <a:t> Süre sonunda sonuçlar okunur</a:t>
            </a:r>
          </a:p>
          <a:p>
            <a:r>
              <a:rPr lang="tr-TR" dirty="0" smtClean="0"/>
              <a:t>Testin değerlendirilmesi </a:t>
            </a:r>
          </a:p>
          <a:p>
            <a:r>
              <a:rPr lang="tr-TR" dirty="0" smtClean="0"/>
              <a:t> Sonuçta iri tanecikli çökeltiler (aglütinasyon) oluşmuşsa; pozitif, </a:t>
            </a:r>
          </a:p>
          <a:p>
            <a:r>
              <a:rPr lang="tr-TR" dirty="0" smtClean="0"/>
              <a:t> ince tanecikli çökelti oluşmuşsa; kuşkulu, </a:t>
            </a:r>
          </a:p>
          <a:p>
            <a:r>
              <a:rPr lang="tr-TR" dirty="0" smtClean="0"/>
              <a:t> Homojen görüntü oluşmuşsa; negatif olarak değerlendirilir.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17386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712424" y="477523"/>
            <a:ext cx="6096000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600" dirty="0" smtClean="0"/>
              <a:t> COOMBS Testi</a:t>
            </a:r>
          </a:p>
          <a:p>
            <a:r>
              <a:rPr lang="tr-TR" sz="1600" dirty="0" smtClean="0"/>
              <a:t> Amaç</a:t>
            </a:r>
          </a:p>
          <a:p>
            <a:r>
              <a:rPr lang="tr-TR" sz="1600" dirty="0" smtClean="0"/>
              <a:t>Aglütinasyon blokajının ortaya çıkarılmasıdır.</a:t>
            </a:r>
          </a:p>
          <a:p>
            <a:r>
              <a:rPr lang="tr-TR" sz="1600" dirty="0" smtClean="0"/>
              <a:t>Teknik </a:t>
            </a:r>
          </a:p>
          <a:p>
            <a:r>
              <a:rPr lang="tr-TR" sz="1600" dirty="0" smtClean="0"/>
              <a:t> 10 adet tüp spora yerleştirilir</a:t>
            </a:r>
          </a:p>
          <a:p>
            <a:r>
              <a:rPr lang="es-ES" sz="1600" dirty="0" smtClean="0"/>
              <a:t></a:t>
            </a:r>
            <a:r>
              <a:rPr lang="tr-TR" sz="1600" dirty="0" smtClean="0"/>
              <a:t> 1. tüpe 0,9 ml, diğerlerine 0,5‟er ml FTS ilave edilir</a:t>
            </a:r>
          </a:p>
          <a:p>
            <a:r>
              <a:rPr lang="es-ES" sz="1600" dirty="0" smtClean="0"/>
              <a:t> 1. tüpe hasta serumundan 0,1ml konur</a:t>
            </a:r>
            <a:endParaRPr lang="tr-TR" sz="1600" dirty="0" smtClean="0"/>
          </a:p>
          <a:p>
            <a:r>
              <a:rPr lang="tr-TR" sz="1600" dirty="0" smtClean="0"/>
              <a:t> Başka bir pipetle </a:t>
            </a:r>
            <a:r>
              <a:rPr lang="tr-TR" sz="1600" dirty="0" err="1" smtClean="0"/>
              <a:t>pipetaj</a:t>
            </a:r>
            <a:r>
              <a:rPr lang="tr-TR" sz="1600" dirty="0" smtClean="0"/>
              <a:t> yapılıp karıştırıldıktan sonra bu tüpten 0,5 ml alınarak 2.tüpe aktarılır.</a:t>
            </a:r>
          </a:p>
          <a:p>
            <a:r>
              <a:rPr lang="tr-TR" sz="1600" dirty="0" smtClean="0"/>
              <a:t> Bu işlem, 2. tüpten 3. tüpe ve bu şekilde sondan bir önceki tüpe kadar tüpten tüpe 0,5‟er ml ilave edilir. Bu tüpten 0,5 ml dışarı atılır</a:t>
            </a:r>
          </a:p>
          <a:p>
            <a:r>
              <a:rPr lang="tr-TR" sz="1600" dirty="0" smtClean="0"/>
              <a:t> Son tüpe serum ilave edilmez (antijen kontrol tüpü). </a:t>
            </a:r>
          </a:p>
          <a:p>
            <a:r>
              <a:rPr lang="tr-TR" sz="1600" dirty="0" smtClean="0"/>
              <a:t> Serumun çift </a:t>
            </a:r>
            <a:r>
              <a:rPr lang="tr-TR" sz="1600" dirty="0" err="1" smtClean="0"/>
              <a:t>sulandırımları</a:t>
            </a:r>
            <a:r>
              <a:rPr lang="tr-TR" sz="1600" dirty="0" smtClean="0"/>
              <a:t> elde edilir.</a:t>
            </a:r>
          </a:p>
          <a:p>
            <a:r>
              <a:rPr lang="tr-TR" sz="1600" dirty="0" smtClean="0"/>
              <a:t>  Antijen süspansiyonu iyice karıştırıldıktan sonra tüm tüplere (son tüp dahil) 0,5 ml ilave edilir.</a:t>
            </a:r>
          </a:p>
          <a:p>
            <a:r>
              <a:rPr lang="tr-TR" sz="1600" dirty="0" smtClean="0"/>
              <a:t>  Bu işlemle tüplerdeki serum </a:t>
            </a:r>
            <a:r>
              <a:rPr lang="tr-TR" sz="1600" dirty="0" err="1" smtClean="0"/>
              <a:t>sulandırımları</a:t>
            </a:r>
            <a:r>
              <a:rPr lang="tr-TR" sz="1600" dirty="0" smtClean="0"/>
              <a:t> birer kat artar. </a:t>
            </a:r>
          </a:p>
          <a:p>
            <a:r>
              <a:rPr lang="tr-TR" sz="1600" dirty="0" smtClean="0"/>
              <a:t> Tüpler çalkalanarak karıştırılır.</a:t>
            </a:r>
          </a:p>
          <a:p>
            <a:r>
              <a:rPr lang="tr-TR" sz="1600" dirty="0" smtClean="0"/>
              <a:t>  24 saat 37oC‟de bekletildikten sonra aglütinasyon olup olmadığına bakılır. Olumlu bulunan tüpler not edilir ve deneyden çıkarılır. </a:t>
            </a:r>
          </a:p>
          <a:p>
            <a:r>
              <a:rPr lang="tr-TR" sz="1600" dirty="0" smtClean="0"/>
              <a:t> Aglütinasyon vermeyen tüm tüpler, 2000rpm‟de 20 dakika santrifüj edilerek bakteriler çöktürülür.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7582083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00559" y="431867"/>
            <a:ext cx="6096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 Üstteki sıvı dökülür.</a:t>
            </a:r>
          </a:p>
          <a:p>
            <a:r>
              <a:rPr lang="tr-TR" dirty="0" smtClean="0"/>
              <a:t> Her tüpe yeniden bir miktar FTS konur.</a:t>
            </a:r>
          </a:p>
          <a:p>
            <a:r>
              <a:rPr lang="tr-TR" dirty="0" smtClean="0"/>
              <a:t> Ayrı pipetlerle FTS çekip bırakmakla karıştırılır.</a:t>
            </a:r>
          </a:p>
          <a:p>
            <a:r>
              <a:rPr lang="tr-TR" dirty="0" smtClean="0"/>
              <a:t> Tekrar santrifüj edilir.</a:t>
            </a:r>
          </a:p>
          <a:p>
            <a:r>
              <a:rPr lang="tr-TR" dirty="0" smtClean="0"/>
              <a:t> Aynı işlem üç kez tekrar edilerek bakteriler yıkanır.</a:t>
            </a:r>
          </a:p>
          <a:p>
            <a:r>
              <a:rPr lang="tr-TR" dirty="0" smtClean="0"/>
              <a:t> Her tüpe 0,45 ml tuzlu su eklenir. Çalkalanarak yeniden </a:t>
            </a:r>
            <a:r>
              <a:rPr lang="tr-TR" dirty="0" err="1" smtClean="0"/>
              <a:t>süspanse</a:t>
            </a:r>
            <a:r>
              <a:rPr lang="tr-TR" dirty="0" smtClean="0"/>
              <a:t> edilir.</a:t>
            </a:r>
          </a:p>
          <a:p>
            <a:r>
              <a:rPr lang="tr-TR" dirty="0" smtClean="0"/>
              <a:t> insan anti </a:t>
            </a:r>
            <a:r>
              <a:rPr lang="tr-TR" dirty="0" err="1" smtClean="0"/>
              <a:t>globulin</a:t>
            </a:r>
            <a:r>
              <a:rPr lang="tr-TR" dirty="0" smtClean="0"/>
              <a:t> (</a:t>
            </a:r>
            <a:r>
              <a:rPr lang="tr-TR" dirty="0" err="1" smtClean="0"/>
              <a:t>Coombs</a:t>
            </a:r>
            <a:r>
              <a:rPr lang="tr-TR" dirty="0" smtClean="0"/>
              <a:t>) serumu, </a:t>
            </a:r>
            <a:r>
              <a:rPr lang="tr-TR" dirty="0" err="1" smtClean="0"/>
              <a:t>titresinden</a:t>
            </a:r>
            <a:r>
              <a:rPr lang="tr-TR" dirty="0" smtClean="0"/>
              <a:t> 10 kat daha yoğun</a:t>
            </a:r>
          </a:p>
          <a:p>
            <a:r>
              <a:rPr lang="tr-TR" dirty="0" smtClean="0"/>
              <a:t>olarak tuzlu su ile sulandırılır.</a:t>
            </a:r>
          </a:p>
          <a:p>
            <a:r>
              <a:rPr lang="tr-TR" dirty="0" smtClean="0"/>
              <a:t> Hazırlanan </a:t>
            </a:r>
            <a:r>
              <a:rPr lang="tr-TR" dirty="0" err="1" smtClean="0"/>
              <a:t>sulandırımdan</a:t>
            </a:r>
            <a:r>
              <a:rPr lang="tr-TR" dirty="0" smtClean="0"/>
              <a:t> her tüpe 0,05 ml ilave edilerek karıştırılır.</a:t>
            </a:r>
          </a:p>
          <a:p>
            <a:r>
              <a:rPr lang="tr-TR" dirty="0" smtClean="0"/>
              <a:t> </a:t>
            </a:r>
            <a:r>
              <a:rPr lang="tr-TR" dirty="0" err="1" smtClean="0"/>
              <a:t>Coombs</a:t>
            </a:r>
            <a:r>
              <a:rPr lang="tr-TR" dirty="0" smtClean="0"/>
              <a:t> serumu tüplere eklendiği zaman, tüpteki 0,45 ml süspansiyon ile karışarak 1/10 oranında sulanır. </a:t>
            </a:r>
          </a:p>
          <a:p>
            <a:r>
              <a:rPr lang="tr-TR" dirty="0" smtClean="0"/>
              <a:t> 37oC‟de 24 saat bekletilir. </a:t>
            </a:r>
          </a:p>
          <a:p>
            <a:r>
              <a:rPr lang="tr-TR" dirty="0" smtClean="0"/>
              <a:t> Sonuç okunur. </a:t>
            </a:r>
          </a:p>
          <a:p>
            <a:r>
              <a:rPr lang="tr-TR" dirty="0" smtClean="0"/>
              <a:t> Testin değerlendirilmesi Diğer testlerdeki gibi aglütinasyon olup olmadığına bakılır.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4426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14968" y="345321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Slayt ile ASO Testi</a:t>
            </a:r>
          </a:p>
          <a:p>
            <a:r>
              <a:rPr lang="tr-TR" dirty="0" smtClean="0"/>
              <a:t> Amaç</a:t>
            </a:r>
          </a:p>
          <a:p>
            <a:r>
              <a:rPr lang="tr-TR" dirty="0" smtClean="0"/>
              <a:t>Slâyt üzerinde aglütinasyon yöntemi ile ASO düzeyini ölçmektir.</a:t>
            </a:r>
          </a:p>
          <a:p>
            <a:r>
              <a:rPr lang="tr-TR" dirty="0" smtClean="0"/>
              <a:t> Teknik </a:t>
            </a:r>
          </a:p>
          <a:p>
            <a:r>
              <a:rPr lang="tr-TR" dirty="0" smtClean="0"/>
              <a:t> Tüm reaktifler ve numune, oda sıcaklığına getirilip kullanmadan önce iyice karıştırılır. </a:t>
            </a:r>
          </a:p>
          <a:p>
            <a:r>
              <a:rPr lang="tr-TR" dirty="0" smtClean="0"/>
              <a:t> Slâyt üzerine bir damla serum damlatılır. </a:t>
            </a:r>
          </a:p>
          <a:p>
            <a:r>
              <a:rPr lang="tr-TR" dirty="0" smtClean="0"/>
              <a:t> Serum üzerine bir damla ASO-</a:t>
            </a:r>
            <a:r>
              <a:rPr lang="tr-TR" dirty="0" err="1" smtClean="0"/>
              <a:t>Latex</a:t>
            </a:r>
            <a:r>
              <a:rPr lang="tr-TR" dirty="0" smtClean="0"/>
              <a:t> antijeni ekleyip cam bagetle iyice karıştırılır.</a:t>
            </a:r>
          </a:p>
          <a:p>
            <a:r>
              <a:rPr lang="tr-TR" dirty="0" smtClean="0"/>
              <a:t>  Slâyt, iki dakika boyunca hafif dairesel hareketlerle sallanır ve güçlü bir ışık altında aglütinasyon izlenir. </a:t>
            </a:r>
          </a:p>
          <a:p>
            <a:r>
              <a:rPr lang="tr-TR" dirty="0" smtClean="0"/>
              <a:t> Pozitif ve negatif kontrol serumları da aynı işleme tabi tutulur.</a:t>
            </a:r>
          </a:p>
          <a:p>
            <a:r>
              <a:rPr lang="tr-TR" dirty="0" smtClean="0"/>
              <a:t> Testin değerlendirilmesi</a:t>
            </a:r>
          </a:p>
          <a:p>
            <a:r>
              <a:rPr lang="tr-TR" dirty="0" smtClean="0"/>
              <a:t>  Aglütinasyon görülmesi, pozitif sonucu verir. Pozitif sonuç; numune içerisindeki ASO konsantrasyonunun 200 IU/</a:t>
            </a:r>
            <a:r>
              <a:rPr lang="tr-TR" dirty="0" err="1" smtClean="0"/>
              <a:t>ml‟ye</a:t>
            </a:r>
            <a:r>
              <a:rPr lang="tr-TR" dirty="0" smtClean="0"/>
              <a:t> eşit veya bu orandan daha fazla (normalden yüksek) olduğunu gösterir. </a:t>
            </a:r>
          </a:p>
          <a:p>
            <a:r>
              <a:rPr lang="tr-TR" dirty="0" smtClean="0"/>
              <a:t> Aglütinasyon görülmemesi, negatif sonucu verir. Negatif sonuç, numune içerisindeki ASO seviyesinin 200 IU/</a:t>
            </a:r>
            <a:r>
              <a:rPr lang="tr-TR" dirty="0" err="1" smtClean="0"/>
              <a:t>ml‟den</a:t>
            </a:r>
            <a:r>
              <a:rPr lang="tr-TR" dirty="0" smtClean="0"/>
              <a:t> az (normal seviyede) olduğunu gösterir.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84823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" y="406691"/>
            <a:ext cx="113290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 Slâyt ile CRP Testi</a:t>
            </a:r>
          </a:p>
          <a:p>
            <a:r>
              <a:rPr lang="tr-TR" dirty="0" err="1" smtClean="0"/>
              <a:t>CRP‟nin</a:t>
            </a:r>
            <a:r>
              <a:rPr lang="tr-TR" dirty="0" smtClean="0"/>
              <a:t> araştırılması için anti CRP serumunun gama </a:t>
            </a:r>
            <a:r>
              <a:rPr lang="tr-TR" dirty="0" err="1" smtClean="0"/>
              <a:t>globulinleri</a:t>
            </a:r>
            <a:r>
              <a:rPr lang="tr-TR" dirty="0" smtClean="0"/>
              <a:t> ile yüklenmiş lateks</a:t>
            </a:r>
          </a:p>
          <a:p>
            <a:r>
              <a:rPr lang="tr-TR" dirty="0" smtClean="0"/>
              <a:t>parçacıklarını ayıraç olarak kullanarak ve hasta serumu ile oluşan parçacık aglütinasyonunun</a:t>
            </a:r>
          </a:p>
          <a:p>
            <a:r>
              <a:rPr lang="tr-TR" dirty="0" smtClean="0"/>
              <a:t>değerlendirilmesi suretiyle yapılan uygulamalar daha yaygın kullanılmaktadır.</a:t>
            </a:r>
          </a:p>
          <a:p>
            <a:r>
              <a:rPr lang="tr-TR" dirty="0" smtClean="0"/>
              <a:t> Amaç</a:t>
            </a:r>
          </a:p>
          <a:p>
            <a:r>
              <a:rPr lang="tr-TR" dirty="0" smtClean="0"/>
              <a:t>Slâyt üzerinde aglütinasyon yöntemi ile CRP düzeyini ölçmektir.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172597" y="2161017"/>
            <a:ext cx="1159341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 Teknik</a:t>
            </a:r>
          </a:p>
          <a:p>
            <a:r>
              <a:rPr lang="tr-TR" dirty="0" smtClean="0"/>
              <a:t> Tüm reaktifler ve numune, oda sıcaklığına getirilip kullanmadan önce</a:t>
            </a:r>
          </a:p>
          <a:p>
            <a:r>
              <a:rPr lang="tr-TR" dirty="0" smtClean="0"/>
              <a:t>iyice karıştırılır.</a:t>
            </a:r>
          </a:p>
          <a:p>
            <a:r>
              <a:rPr lang="tr-TR" dirty="0" smtClean="0"/>
              <a:t> Slâyt üzerine bir damla serum damlatılır.</a:t>
            </a:r>
          </a:p>
          <a:p>
            <a:r>
              <a:rPr lang="tr-TR" dirty="0" smtClean="0"/>
              <a:t> Serum üzerine bir damla CRP-</a:t>
            </a:r>
            <a:r>
              <a:rPr lang="tr-TR" dirty="0" err="1" smtClean="0"/>
              <a:t>Latex</a:t>
            </a:r>
            <a:r>
              <a:rPr lang="tr-TR" dirty="0" smtClean="0"/>
              <a:t> antijeni ekleyip cam bagetle iyice</a:t>
            </a:r>
          </a:p>
          <a:p>
            <a:r>
              <a:rPr lang="tr-TR" dirty="0" smtClean="0"/>
              <a:t>karıştırılır.</a:t>
            </a:r>
          </a:p>
          <a:p>
            <a:r>
              <a:rPr lang="tr-TR" dirty="0" smtClean="0"/>
              <a:t> Slâyt, iki dakika boyunca hafif dairesel hareketlerle sallanır ve</a:t>
            </a:r>
          </a:p>
          <a:p>
            <a:r>
              <a:rPr lang="tr-TR" dirty="0" smtClean="0"/>
              <a:t>aglütinasyon izlenir.</a:t>
            </a:r>
          </a:p>
          <a:p>
            <a:r>
              <a:rPr lang="tr-TR" dirty="0" smtClean="0"/>
              <a:t> Pozitif ve negatif kontrol serumları da aynı işleme tabi tutulur.</a:t>
            </a:r>
          </a:p>
          <a:p>
            <a:r>
              <a:rPr lang="tr-TR" dirty="0" smtClean="0"/>
              <a:t> Testin değerlendirilmesi</a:t>
            </a:r>
          </a:p>
          <a:p>
            <a:r>
              <a:rPr lang="tr-TR" dirty="0" smtClean="0"/>
              <a:t> Aglütinasyon görülmesi, pozitif sonucu verir. Pozitif sonuç; numune</a:t>
            </a:r>
          </a:p>
          <a:p>
            <a:r>
              <a:rPr lang="tr-TR" dirty="0" smtClean="0"/>
              <a:t>içerisindeki CRP konsantrasyonunun 0.6 mg/</a:t>
            </a:r>
            <a:r>
              <a:rPr lang="tr-TR" dirty="0" err="1" smtClean="0"/>
              <a:t>dl‟ye</a:t>
            </a:r>
            <a:r>
              <a:rPr lang="tr-TR" dirty="0" smtClean="0"/>
              <a:t> eşit veya bu orandan</a:t>
            </a:r>
          </a:p>
          <a:p>
            <a:r>
              <a:rPr lang="tr-TR" dirty="0" smtClean="0"/>
              <a:t>daha fazla (normalden yüksek) olduğunu gösterir.</a:t>
            </a:r>
          </a:p>
          <a:p>
            <a:r>
              <a:rPr lang="tr-TR" dirty="0" smtClean="0"/>
              <a:t> Aglütinasyon görülmemesi, negatif sonucu verir. Negatif sonuç, numune</a:t>
            </a:r>
          </a:p>
          <a:p>
            <a:r>
              <a:rPr lang="tr-TR" dirty="0" smtClean="0"/>
              <a:t>içerisindeki CRP konsantrasyonunun 0.6 mg/</a:t>
            </a:r>
            <a:r>
              <a:rPr lang="tr-TR" dirty="0" err="1" smtClean="0"/>
              <a:t>dl‟den</a:t>
            </a:r>
            <a:r>
              <a:rPr lang="tr-TR" dirty="0" smtClean="0"/>
              <a:t> az (normal seviyede)</a:t>
            </a:r>
          </a:p>
          <a:p>
            <a:r>
              <a:rPr lang="tr-TR" dirty="0" smtClean="0"/>
              <a:t>olduğunu gösterir.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14721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14121" y="40512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err="1" smtClean="0"/>
              <a:t>Latex</a:t>
            </a:r>
            <a:r>
              <a:rPr lang="tr-TR" dirty="0" smtClean="0"/>
              <a:t> Aglütinasyonu ile RF Testi</a:t>
            </a:r>
          </a:p>
          <a:p>
            <a:r>
              <a:rPr lang="tr-TR" dirty="0" smtClean="0"/>
              <a:t> Amaç</a:t>
            </a:r>
          </a:p>
          <a:p>
            <a:r>
              <a:rPr lang="tr-TR" dirty="0" err="1" smtClean="0"/>
              <a:t>Primer</a:t>
            </a:r>
            <a:r>
              <a:rPr lang="tr-TR" dirty="0" smtClean="0"/>
              <a:t> kronik </a:t>
            </a:r>
            <a:r>
              <a:rPr lang="tr-TR" dirty="0" err="1" smtClean="0"/>
              <a:t>poliartrit</a:t>
            </a:r>
            <a:r>
              <a:rPr lang="tr-TR" dirty="0" smtClean="0"/>
              <a:t> ve akut </a:t>
            </a:r>
            <a:r>
              <a:rPr lang="tr-TR" dirty="0" err="1" smtClean="0"/>
              <a:t>poliartritin</a:t>
            </a:r>
            <a:r>
              <a:rPr lang="tr-TR" dirty="0" smtClean="0"/>
              <a:t> ayırıcı tanısını koymaktır.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528811" y="1772782"/>
            <a:ext cx="6096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 Teknik</a:t>
            </a:r>
          </a:p>
          <a:p>
            <a:r>
              <a:rPr lang="tr-TR" dirty="0" smtClean="0"/>
              <a:t> Hasta serumu </a:t>
            </a:r>
            <a:r>
              <a:rPr lang="tr-TR" dirty="0" err="1" smtClean="0"/>
              <a:t>inaktive</a:t>
            </a:r>
            <a:r>
              <a:rPr lang="tr-TR" dirty="0" smtClean="0"/>
              <a:t> edildikten sonra tampon eriyiği ile 1/20 oranında</a:t>
            </a:r>
          </a:p>
          <a:p>
            <a:r>
              <a:rPr lang="tr-TR" dirty="0" smtClean="0"/>
              <a:t>sulandırılır (1 damla serum, 19 damla tamponlu eriyik)</a:t>
            </a:r>
          </a:p>
          <a:p>
            <a:r>
              <a:rPr lang="tr-TR" dirty="0" smtClean="0"/>
              <a:t> Normal insan serumu da aynı şekilde sulandırılır.</a:t>
            </a:r>
          </a:p>
          <a:p>
            <a:r>
              <a:rPr lang="tr-TR" dirty="0" smtClean="0"/>
              <a:t> Temiz bir lam veya plak üzerine bir damla hasta serumu ve ayrı bir yere</a:t>
            </a:r>
          </a:p>
          <a:p>
            <a:r>
              <a:rPr lang="tr-TR" dirty="0" smtClean="0"/>
              <a:t>de normal insan serumu damlatılır ( her ikisi de 1/20 oranında</a:t>
            </a:r>
          </a:p>
          <a:p>
            <a:r>
              <a:rPr lang="tr-TR" dirty="0" smtClean="0"/>
              <a:t>sulandırılmış)</a:t>
            </a:r>
          </a:p>
          <a:p>
            <a:r>
              <a:rPr lang="tr-TR" dirty="0" smtClean="0"/>
              <a:t> Tüm serumların üzerine birer damla lateks süspansiyonu damlatılarak ayrı kürdanlarla karıştırılır. Yaklaşık 1,5 cm çapında bir alana yaydırılır.</a:t>
            </a:r>
          </a:p>
          <a:p>
            <a:r>
              <a:rPr lang="tr-TR" dirty="0" smtClean="0"/>
              <a:t> Karıştırılırken kümeleşme olup olmadığına bakılır. Serumların değişik </a:t>
            </a:r>
            <a:r>
              <a:rPr lang="tr-TR" dirty="0" err="1" smtClean="0"/>
              <a:t>sulandırımları</a:t>
            </a:r>
            <a:r>
              <a:rPr lang="tr-TR" dirty="0" smtClean="0"/>
              <a:t> (1/20, 1/40, 1/80) yapılarak deney </a:t>
            </a:r>
            <a:r>
              <a:rPr lang="tr-TR" dirty="0" err="1" smtClean="0"/>
              <a:t>titrimetrik</a:t>
            </a:r>
            <a:r>
              <a:rPr lang="tr-TR" dirty="0" smtClean="0"/>
              <a:t>(</a:t>
            </a:r>
            <a:r>
              <a:rPr lang="tr-TR" dirty="0" err="1" smtClean="0"/>
              <a:t>dilüsyonlu</a:t>
            </a:r>
            <a:r>
              <a:rPr lang="tr-TR" dirty="0" smtClean="0"/>
              <a:t>) olarak da uygulanabilir.</a:t>
            </a:r>
          </a:p>
          <a:p>
            <a:r>
              <a:rPr lang="tr-TR" dirty="0" smtClean="0"/>
              <a:t> Testin değerlendirilmesi Kümeleşmenin derecesine göre 4+, 3+, 2+, 1+ ve olumsuz olarak değerlendirilir.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88893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505714" y="379949"/>
            <a:ext cx="25415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 smtClean="0"/>
              <a:t>Hemaglütinasyon</a:t>
            </a:r>
            <a:r>
              <a:rPr lang="tr-TR" dirty="0" smtClean="0"/>
              <a:t> Testleri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536154" y="1006333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Paul-</a:t>
            </a:r>
            <a:r>
              <a:rPr lang="tr-TR" dirty="0" err="1" smtClean="0"/>
              <a:t>Bunnel</a:t>
            </a:r>
            <a:r>
              <a:rPr lang="tr-TR" dirty="0" smtClean="0"/>
              <a:t> Testi</a:t>
            </a:r>
          </a:p>
          <a:p>
            <a:r>
              <a:rPr lang="tr-TR" dirty="0" smtClean="0"/>
              <a:t> Amaç</a:t>
            </a:r>
          </a:p>
          <a:p>
            <a:r>
              <a:rPr lang="tr-TR" dirty="0" err="1" smtClean="0"/>
              <a:t>Enfeksiyöz</a:t>
            </a:r>
            <a:r>
              <a:rPr lang="tr-TR" dirty="0" smtClean="0"/>
              <a:t> </a:t>
            </a:r>
            <a:r>
              <a:rPr lang="tr-TR" dirty="0" err="1" smtClean="0"/>
              <a:t>mononucleoz</a:t>
            </a:r>
            <a:r>
              <a:rPr lang="tr-TR" dirty="0" smtClean="0"/>
              <a:t> tanısını koymaktır,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536154" y="2084408"/>
            <a:ext cx="5677359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400" dirty="0" smtClean="0"/>
              <a:t> Teknik</a:t>
            </a:r>
          </a:p>
          <a:p>
            <a:r>
              <a:rPr lang="tr-TR" sz="1400" dirty="0" smtClean="0"/>
              <a:t> </a:t>
            </a:r>
            <a:r>
              <a:rPr lang="tr-TR" sz="1400" dirty="0" err="1" smtClean="0"/>
              <a:t>inaktive</a:t>
            </a:r>
            <a:r>
              <a:rPr lang="tr-TR" sz="1400" dirty="0" smtClean="0"/>
              <a:t> hasta serumu bir tüpte FTS ile 1/8 oranında sulandırılır (0,5ml</a:t>
            </a:r>
          </a:p>
          <a:p>
            <a:r>
              <a:rPr lang="tr-TR" sz="1400" dirty="0" smtClean="0"/>
              <a:t>serum+ 3,5ml tuzlu su)</a:t>
            </a:r>
          </a:p>
          <a:p>
            <a:r>
              <a:rPr lang="tr-TR" sz="1400" dirty="0" smtClean="0"/>
              <a:t> Sekiz adet tüp hazırlanır.</a:t>
            </a:r>
          </a:p>
          <a:p>
            <a:r>
              <a:rPr lang="tr-TR" sz="1400" dirty="0" smtClean="0"/>
              <a:t> ikinciden başlayarak tüm tüplere 0,5ml FTS konur</a:t>
            </a:r>
          </a:p>
          <a:p>
            <a:r>
              <a:rPr lang="tr-TR" sz="1400" dirty="0" smtClean="0"/>
              <a:t> Birinci ve ikinci tüplere 1/8 sulandırılmış serumdan 0,5ml ilave edilir.</a:t>
            </a:r>
          </a:p>
          <a:p>
            <a:r>
              <a:rPr lang="tr-TR" sz="1400" dirty="0" smtClean="0"/>
              <a:t> Başka bir pipetle ikinciden başlayarak yedinci tüpe kadar ve her defasında birkaç kez emip bırakmak suretiyle karıştırarak tüpten tüpe 0,5‟şer ml aktarılır.  Bu şekilde serumun 1/8, 1/16…1/512 </a:t>
            </a:r>
            <a:r>
              <a:rPr lang="tr-TR" sz="1400" dirty="0" err="1" smtClean="0"/>
              <a:t>sulandırımları</a:t>
            </a:r>
            <a:r>
              <a:rPr lang="tr-TR" sz="1400" dirty="0" smtClean="0"/>
              <a:t> elde edilir  Sekizinci tüpe serum ilave edilmez. Bu, eritrosit kontrol tüpüdür.</a:t>
            </a:r>
          </a:p>
          <a:p>
            <a:r>
              <a:rPr lang="tr-TR" sz="1400" dirty="0" smtClean="0"/>
              <a:t> Tüm tüplere koyun eritrositi süspansiyonundan 0,5ml ilave edilir</a:t>
            </a:r>
          </a:p>
          <a:p>
            <a:r>
              <a:rPr lang="tr-TR" sz="1400" dirty="0" smtClean="0"/>
              <a:t> Bu ilaveyle serumun </a:t>
            </a:r>
            <a:r>
              <a:rPr lang="tr-TR" sz="1400" dirty="0" err="1" smtClean="0"/>
              <a:t>sulandırımları</a:t>
            </a:r>
            <a:r>
              <a:rPr lang="tr-TR" sz="1400" dirty="0" smtClean="0"/>
              <a:t> her tüpte bir kat artar.  Tüpler çalkalanır. </a:t>
            </a:r>
          </a:p>
          <a:p>
            <a:r>
              <a:rPr lang="tr-TR" sz="1400" dirty="0" smtClean="0"/>
              <a:t> 37OC‟lik su banyosunda bir saat bekletilir.  Sonuçlar okunur.</a:t>
            </a:r>
          </a:p>
          <a:p>
            <a:endParaRPr lang="tr-TR" sz="1400" dirty="0"/>
          </a:p>
        </p:txBody>
      </p:sp>
      <p:sp>
        <p:nvSpPr>
          <p:cNvPr id="5" name="Dikdörtgen 4"/>
          <p:cNvSpPr/>
          <p:nvPr/>
        </p:nvSpPr>
        <p:spPr>
          <a:xfrm>
            <a:off x="6342043" y="2084407"/>
            <a:ext cx="542397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400" dirty="0" smtClean="0"/>
              <a:t> Testin değerlendirilmesi</a:t>
            </a:r>
          </a:p>
          <a:p>
            <a:r>
              <a:rPr lang="tr-TR" sz="1400" dirty="0" smtClean="0"/>
              <a:t> Aglütinasyon vermeyen tüplerde eritrositler tüp dibinde yoğun, düzenli</a:t>
            </a:r>
          </a:p>
          <a:p>
            <a:r>
              <a:rPr lang="tr-TR" sz="1400" dirty="0" smtClean="0"/>
              <a:t>kenarlı düğmeye benzer şekilde toplanır.</a:t>
            </a:r>
          </a:p>
          <a:p>
            <a:r>
              <a:rPr lang="tr-TR" sz="1400" dirty="0" smtClean="0"/>
              <a:t> Aglütinasyon olumlu tüplerde eritrositler tüp dibinde düzensiz, daha çok</a:t>
            </a:r>
          </a:p>
          <a:p>
            <a:r>
              <a:rPr lang="tr-TR" sz="1400" dirty="0" smtClean="0"/>
              <a:t>tüp dibi kenarlarına yaygın kitleler oluşturur.</a:t>
            </a:r>
          </a:p>
          <a:p>
            <a:r>
              <a:rPr lang="tr-TR" sz="1400" dirty="0" smtClean="0"/>
              <a:t> Aglütinasyonlar 4+ ile olumsuz arasındaki değerlerle değerlendirilerek</a:t>
            </a:r>
          </a:p>
          <a:p>
            <a:r>
              <a:rPr lang="tr-TR" sz="1400" dirty="0" smtClean="0"/>
              <a:t>kaydedilir.</a:t>
            </a:r>
          </a:p>
          <a:p>
            <a:r>
              <a:rPr lang="tr-TR" sz="1400" dirty="0" smtClean="0"/>
              <a:t> 2+ değerinde olumlu sonuç veren son </a:t>
            </a:r>
            <a:r>
              <a:rPr lang="tr-TR" sz="1400" dirty="0" err="1" smtClean="0"/>
              <a:t>sulandırım</a:t>
            </a:r>
            <a:r>
              <a:rPr lang="tr-TR" sz="1400" dirty="0" smtClean="0"/>
              <a:t>, incelenmekte olan</a:t>
            </a:r>
          </a:p>
          <a:p>
            <a:r>
              <a:rPr lang="tr-TR" sz="1400" dirty="0" smtClean="0"/>
              <a:t>serumun </a:t>
            </a:r>
            <a:r>
              <a:rPr lang="tr-TR" sz="1400" dirty="0" err="1" smtClean="0"/>
              <a:t>heterofil</a:t>
            </a:r>
            <a:r>
              <a:rPr lang="tr-TR" sz="1400" dirty="0" smtClean="0"/>
              <a:t> antikor </a:t>
            </a:r>
            <a:r>
              <a:rPr lang="tr-TR" sz="1400" dirty="0" err="1" smtClean="0"/>
              <a:t>titresini</a:t>
            </a:r>
            <a:r>
              <a:rPr lang="tr-TR" sz="1400" dirty="0" smtClean="0"/>
              <a:t> verir.</a:t>
            </a:r>
          </a:p>
          <a:p>
            <a:r>
              <a:rPr lang="tr-TR" sz="1400" dirty="0" smtClean="0"/>
              <a:t> </a:t>
            </a:r>
            <a:r>
              <a:rPr lang="tr-TR" sz="1400" dirty="0" err="1" smtClean="0"/>
              <a:t>Titreleri</a:t>
            </a:r>
            <a:r>
              <a:rPr lang="tr-TR" sz="1400" dirty="0" smtClean="0"/>
              <a:t> 1/256 ve daha yüksek bulunan serumlar, </a:t>
            </a:r>
            <a:r>
              <a:rPr lang="tr-TR" sz="1400" dirty="0" err="1" smtClean="0"/>
              <a:t>enfeksiyoz</a:t>
            </a:r>
            <a:endParaRPr lang="tr-TR" sz="1400" dirty="0" smtClean="0"/>
          </a:p>
          <a:p>
            <a:r>
              <a:rPr lang="tr-TR" sz="1400" dirty="0" err="1" smtClean="0"/>
              <a:t>mononükleoz</a:t>
            </a:r>
            <a:r>
              <a:rPr lang="tr-TR" sz="1400" dirty="0" smtClean="0"/>
              <a:t> için olumlu kabul edilir. Bu titre içerisinde normal, varsa at</a:t>
            </a:r>
          </a:p>
          <a:p>
            <a:r>
              <a:rPr lang="tr-TR" sz="1400" dirty="0" smtClean="0"/>
              <a:t>serumuna karşı oluşmuş ve </a:t>
            </a:r>
            <a:r>
              <a:rPr lang="tr-TR" sz="1400" dirty="0" err="1" smtClean="0"/>
              <a:t>enfeksiyoz</a:t>
            </a:r>
            <a:r>
              <a:rPr lang="tr-TR" sz="1400" dirty="0" smtClean="0"/>
              <a:t> </a:t>
            </a:r>
            <a:r>
              <a:rPr lang="tr-TR" sz="1400" dirty="0" err="1" smtClean="0"/>
              <a:t>mononükleoz</a:t>
            </a:r>
            <a:r>
              <a:rPr lang="tr-TR" sz="1400" dirty="0" smtClean="0"/>
              <a:t> nedeniyle ortaya</a:t>
            </a:r>
          </a:p>
          <a:p>
            <a:r>
              <a:rPr lang="tr-TR" sz="1400" dirty="0" smtClean="0"/>
              <a:t>çıkmış antikorların </a:t>
            </a:r>
            <a:r>
              <a:rPr lang="tr-TR" sz="1400" dirty="0" err="1" smtClean="0"/>
              <a:t>titresi</a:t>
            </a:r>
            <a:r>
              <a:rPr lang="tr-TR" sz="1400" dirty="0" smtClean="0"/>
              <a:t> toplamları olduğundan ancak yüksek </a:t>
            </a:r>
            <a:r>
              <a:rPr lang="tr-TR" sz="1400" dirty="0" err="1" smtClean="0"/>
              <a:t>titrelerin</a:t>
            </a:r>
            <a:endParaRPr lang="tr-TR" sz="1400" dirty="0" smtClean="0"/>
          </a:p>
          <a:p>
            <a:r>
              <a:rPr lang="tr-TR" sz="1400" dirty="0" smtClean="0"/>
              <a:t>tanıya yardımcı olma değeri vardır. 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4126775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92935" y="323287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Soğuk Aglütinasyon Testi</a:t>
            </a:r>
          </a:p>
          <a:p>
            <a:r>
              <a:rPr lang="tr-TR" dirty="0" smtClean="0"/>
              <a:t> Amaç</a:t>
            </a:r>
          </a:p>
          <a:p>
            <a:r>
              <a:rPr lang="tr-TR" dirty="0" err="1" smtClean="0"/>
              <a:t>Mycoplasma</a:t>
            </a:r>
            <a:r>
              <a:rPr lang="tr-TR" dirty="0" smtClean="0"/>
              <a:t> </a:t>
            </a:r>
            <a:r>
              <a:rPr lang="tr-TR" dirty="0" err="1" smtClean="0"/>
              <a:t>pnömonisinin</a:t>
            </a:r>
            <a:r>
              <a:rPr lang="tr-TR" dirty="0" smtClean="0"/>
              <a:t> tanısını koymaktır.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392935" y="1390334"/>
            <a:ext cx="6096000" cy="375487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400" dirty="0" smtClean="0"/>
              <a:t> Teknik</a:t>
            </a:r>
          </a:p>
          <a:p>
            <a:r>
              <a:rPr lang="tr-TR" sz="1400" dirty="0" smtClean="0"/>
              <a:t> Sekiz adet tüp alınır.</a:t>
            </a:r>
          </a:p>
          <a:p>
            <a:r>
              <a:rPr lang="tr-TR" sz="1400" dirty="0" smtClean="0"/>
              <a:t> Birinci tüpe 0,8 diğerlerine 0,5ml FTS konur.</a:t>
            </a:r>
          </a:p>
          <a:p>
            <a:r>
              <a:rPr lang="tr-TR" sz="1400" dirty="0" smtClean="0"/>
              <a:t> Birinci tüpe 0,2ml hasta serumu ilave edilerek 1/10 sulandırılır.</a:t>
            </a:r>
          </a:p>
          <a:p>
            <a:r>
              <a:rPr lang="tr-TR" sz="1400" dirty="0" smtClean="0"/>
              <a:t> Pipetle iyice karıştırılarak tüpten tüpe 0,5 ml aktarmalarla serumun çift</a:t>
            </a:r>
          </a:p>
          <a:p>
            <a:r>
              <a:rPr lang="tr-TR" sz="1400" dirty="0" smtClean="0"/>
              <a:t>kat </a:t>
            </a:r>
            <a:r>
              <a:rPr lang="tr-TR" sz="1400" dirty="0" err="1" smtClean="0"/>
              <a:t>sulandırımı</a:t>
            </a:r>
            <a:r>
              <a:rPr lang="tr-TR" sz="1400" dirty="0" smtClean="0"/>
              <a:t> elde edilir.</a:t>
            </a:r>
          </a:p>
          <a:p>
            <a:r>
              <a:rPr lang="tr-TR" sz="1400" dirty="0" smtClean="0"/>
              <a:t> Yedinci tüpten 0,5ml dışarı atılır.</a:t>
            </a:r>
          </a:p>
          <a:p>
            <a:r>
              <a:rPr lang="tr-TR" sz="1400" dirty="0" smtClean="0"/>
              <a:t> Son tüpe serum konmaz, (kontrol tüpü)</a:t>
            </a:r>
          </a:p>
          <a:p>
            <a:r>
              <a:rPr lang="tr-TR" sz="1400" dirty="0" smtClean="0"/>
              <a:t> Tüm tüplere, %2‟lik eritrosit süspansiyonundan 0,5ml ilave edilir</a:t>
            </a:r>
          </a:p>
          <a:p>
            <a:r>
              <a:rPr lang="tr-TR" sz="1400" dirty="0" smtClean="0"/>
              <a:t> Her tüpteki serum bir kat daha sulandırılmış olur.</a:t>
            </a:r>
          </a:p>
          <a:p>
            <a:r>
              <a:rPr lang="tr-TR" sz="1400" dirty="0" smtClean="0"/>
              <a:t> Çalkalanarak karıştırılır.</a:t>
            </a:r>
          </a:p>
          <a:p>
            <a:r>
              <a:rPr lang="tr-TR" sz="1400" dirty="0" smtClean="0"/>
              <a:t> Bir gece +4 derecede bekletildikten sonra çıkarılır ve ısınmadan okunur.</a:t>
            </a:r>
          </a:p>
          <a:p>
            <a:r>
              <a:rPr lang="tr-TR" sz="1400" dirty="0" smtClean="0"/>
              <a:t> Testin değerlendirilmesi</a:t>
            </a:r>
          </a:p>
          <a:p>
            <a:r>
              <a:rPr lang="tr-TR" sz="1400" dirty="0" smtClean="0"/>
              <a:t> </a:t>
            </a:r>
            <a:r>
              <a:rPr lang="tr-TR" sz="1400" dirty="0" err="1" smtClean="0"/>
              <a:t>Hemaglütinasyon</a:t>
            </a:r>
            <a:r>
              <a:rPr lang="tr-TR" sz="1400" dirty="0" smtClean="0"/>
              <a:t> dereceleri saptanır. ++ olumlu sonuç vermiş olan</a:t>
            </a:r>
          </a:p>
          <a:p>
            <a:r>
              <a:rPr lang="tr-TR" sz="1400" dirty="0" smtClean="0"/>
              <a:t>tüpteki titre serumun soğuk aglütinasyon </a:t>
            </a:r>
            <a:r>
              <a:rPr lang="tr-TR" sz="1400" dirty="0" err="1" smtClean="0"/>
              <a:t>titresidir</a:t>
            </a:r>
            <a:r>
              <a:rPr lang="tr-TR" sz="1400" dirty="0" smtClean="0"/>
              <a:t>.</a:t>
            </a:r>
          </a:p>
          <a:p>
            <a:r>
              <a:rPr lang="tr-TR" sz="1400" dirty="0" smtClean="0"/>
              <a:t> Elde edilen 1/4 ve daha yüksek sonuçlar anlamlı olup bir iki hafta sonra</a:t>
            </a:r>
          </a:p>
          <a:p>
            <a:r>
              <a:rPr lang="tr-TR" sz="1400" dirty="0" smtClean="0"/>
              <a:t>test yenilendiğinde, </a:t>
            </a:r>
            <a:r>
              <a:rPr lang="tr-TR" sz="1400" dirty="0" err="1" smtClean="0"/>
              <a:t>titrenin</a:t>
            </a:r>
            <a:r>
              <a:rPr lang="tr-TR" sz="1400" dirty="0" smtClean="0"/>
              <a:t> artmasının değeri büyüktür.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4161464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73726" y="1288029"/>
            <a:ext cx="1155669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Aglütinasyon, uygun bir sıvı ortamda, </a:t>
            </a:r>
            <a:r>
              <a:rPr lang="tr-TR" dirty="0" err="1" smtClean="0"/>
              <a:t>partiküler</a:t>
            </a:r>
            <a:r>
              <a:rPr lang="tr-TR" dirty="0" smtClean="0"/>
              <a:t> formdaki antijenlerle antikorların</a:t>
            </a:r>
          </a:p>
          <a:p>
            <a:r>
              <a:rPr lang="tr-TR" dirty="0" smtClean="0"/>
              <a:t>bağlandıktan sonra kompleksler oluşturarak bir arada kümelenmesidir. Bazı mikroorganizma</a:t>
            </a:r>
          </a:p>
          <a:p>
            <a:r>
              <a:rPr lang="tr-TR" dirty="0" smtClean="0"/>
              <a:t>veya hücre tiplerine karşı bağışıklık kazandırılmış serumlarda meydana gelen antikorlar bu</a:t>
            </a:r>
          </a:p>
          <a:p>
            <a:r>
              <a:rPr lang="tr-TR" dirty="0" smtClean="0"/>
              <a:t>mikroorganizma veya hücrelerle tekrar karşılaştığında onları, kümeler halinde birbirlerine</a:t>
            </a:r>
          </a:p>
          <a:p>
            <a:r>
              <a:rPr lang="tr-TR" dirty="0" smtClean="0"/>
              <a:t>yapıştırarak yani </a:t>
            </a:r>
            <a:r>
              <a:rPr lang="tr-TR" dirty="0" err="1" smtClean="0"/>
              <a:t>aglütine</a:t>
            </a:r>
            <a:r>
              <a:rPr lang="tr-TR" dirty="0" smtClean="0"/>
              <a:t> ederek etkisiz kılar. Genellikle enfeksiyonlarda antikorlar birinci</a:t>
            </a:r>
          </a:p>
          <a:p>
            <a:r>
              <a:rPr lang="tr-TR" dirty="0" smtClean="0"/>
              <a:t>haftadan sonra kanda görülmeye başlar.</a:t>
            </a:r>
          </a:p>
          <a:p>
            <a:endParaRPr lang="tr-TR" dirty="0" smtClean="0"/>
          </a:p>
          <a:p>
            <a:r>
              <a:rPr lang="tr-TR" dirty="0" smtClean="0"/>
              <a:t>Birçok hastalığın teşhisinde, kan gruplarının belirlenmesinde bu aglütinasyon</a:t>
            </a:r>
          </a:p>
          <a:p>
            <a:r>
              <a:rPr lang="tr-TR" dirty="0" smtClean="0"/>
              <a:t>özelliğinden yararlanılır. Aglütinasyon testleri mikroskopta, tüpte ve lamda yapılır.</a:t>
            </a:r>
          </a:p>
          <a:p>
            <a:r>
              <a:rPr lang="tr-TR" dirty="0" err="1" smtClean="0"/>
              <a:t>Aglütinan</a:t>
            </a:r>
            <a:r>
              <a:rPr lang="tr-TR" dirty="0" smtClean="0"/>
              <a:t> antikorlar, genel olarak </a:t>
            </a:r>
            <a:r>
              <a:rPr lang="tr-TR" dirty="0" err="1" smtClean="0"/>
              <a:t>IgM</a:t>
            </a:r>
            <a:r>
              <a:rPr lang="tr-TR" dirty="0" smtClean="0"/>
              <a:t> ve </a:t>
            </a:r>
            <a:r>
              <a:rPr lang="tr-TR" dirty="0" err="1" smtClean="0"/>
              <a:t>IgG</a:t>
            </a:r>
            <a:r>
              <a:rPr lang="tr-TR" dirty="0" smtClean="0"/>
              <a:t> karakterindedir.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55360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9050" y="238125"/>
            <a:ext cx="4533900" cy="638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011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29658" y="609690"/>
            <a:ext cx="1037788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Gruber-Widal</a:t>
            </a:r>
            <a:r>
              <a:rPr lang="tr-TR" dirty="0" smtClean="0"/>
              <a:t> Testi</a:t>
            </a:r>
          </a:p>
          <a:p>
            <a:r>
              <a:rPr lang="tr-TR" dirty="0" smtClean="0"/>
              <a:t> Amaç</a:t>
            </a:r>
          </a:p>
          <a:p>
            <a:r>
              <a:rPr lang="tr-TR" dirty="0" err="1" smtClean="0"/>
              <a:t>Tifo‟lu</a:t>
            </a:r>
            <a:r>
              <a:rPr lang="tr-TR" dirty="0" smtClean="0"/>
              <a:t> hastanın serumunda olu</a:t>
            </a:r>
            <a:r>
              <a:rPr lang="tr-TR" dirty="0"/>
              <a:t>ş</a:t>
            </a:r>
            <a:r>
              <a:rPr lang="tr-TR" dirty="0" smtClean="0"/>
              <a:t>an antikor düzeyinin gösterilmesidir.</a:t>
            </a:r>
          </a:p>
          <a:p>
            <a:r>
              <a:rPr lang="tr-TR" dirty="0" smtClean="0"/>
              <a:t> Araç Gereçler</a:t>
            </a:r>
          </a:p>
          <a:p>
            <a:r>
              <a:rPr lang="tr-TR" dirty="0" smtClean="0"/>
              <a:t> Hasta serumu</a:t>
            </a:r>
          </a:p>
          <a:p>
            <a:r>
              <a:rPr lang="tr-TR" dirty="0" smtClean="0"/>
              <a:t> Antijenler (S. </a:t>
            </a:r>
            <a:r>
              <a:rPr lang="tr-TR" dirty="0" err="1" smtClean="0"/>
              <a:t>typhi</a:t>
            </a:r>
            <a:r>
              <a:rPr lang="tr-TR" dirty="0" smtClean="0"/>
              <a:t> O, S. </a:t>
            </a:r>
            <a:r>
              <a:rPr lang="tr-TR" dirty="0" err="1" smtClean="0"/>
              <a:t>typhi</a:t>
            </a:r>
            <a:r>
              <a:rPr lang="tr-TR" dirty="0" smtClean="0"/>
              <a:t> H, S. </a:t>
            </a:r>
            <a:r>
              <a:rPr lang="tr-TR" dirty="0" err="1" smtClean="0"/>
              <a:t>paratyphi</a:t>
            </a:r>
            <a:r>
              <a:rPr lang="tr-TR" dirty="0" smtClean="0"/>
              <a:t> BO, S. </a:t>
            </a:r>
            <a:r>
              <a:rPr lang="tr-TR" dirty="0" err="1" smtClean="0"/>
              <a:t>paratyphi</a:t>
            </a:r>
            <a:r>
              <a:rPr lang="tr-TR" dirty="0" smtClean="0"/>
              <a:t> BH, S.</a:t>
            </a:r>
          </a:p>
          <a:p>
            <a:r>
              <a:rPr lang="tr-TR" dirty="0" err="1" smtClean="0"/>
              <a:t>paratyphi</a:t>
            </a:r>
            <a:r>
              <a:rPr lang="tr-TR" dirty="0" smtClean="0"/>
              <a:t> AO ve S. </a:t>
            </a:r>
            <a:r>
              <a:rPr lang="tr-TR" dirty="0" err="1" smtClean="0"/>
              <a:t>paratyphi</a:t>
            </a:r>
            <a:r>
              <a:rPr lang="tr-TR" dirty="0" smtClean="0"/>
              <a:t> AH)</a:t>
            </a:r>
          </a:p>
          <a:p>
            <a:r>
              <a:rPr lang="tr-TR" dirty="0" smtClean="0"/>
              <a:t> Fizyolojik tuzlu su (FTS)</a:t>
            </a:r>
          </a:p>
          <a:p>
            <a:r>
              <a:rPr lang="tr-TR" dirty="0" smtClean="0"/>
              <a:t> Deney tüpleri</a:t>
            </a:r>
          </a:p>
          <a:p>
            <a:r>
              <a:rPr lang="tr-TR" dirty="0" smtClean="0"/>
              <a:t> Pipetler</a:t>
            </a:r>
          </a:p>
          <a:p>
            <a:r>
              <a:rPr lang="tr-TR" dirty="0" smtClean="0"/>
              <a:t> Teknik</a:t>
            </a:r>
          </a:p>
          <a:p>
            <a:r>
              <a:rPr lang="tr-TR" dirty="0" smtClean="0"/>
              <a:t> Her tip antijen için 1/50, 1/100, 1/200, 1/400, 1/800, 1/1600 ve kontrol</a:t>
            </a:r>
          </a:p>
          <a:p>
            <a:r>
              <a:rPr lang="tr-TR" dirty="0" smtClean="0"/>
              <a:t>tüpü hazırlanarak üstü yazılır.</a:t>
            </a:r>
          </a:p>
          <a:p>
            <a:r>
              <a:rPr lang="tr-TR" dirty="0" smtClean="0"/>
              <a:t> 1/50 yazılı tüpe 1 ml, diğer tüplere 0. 5 ml fizyolojik tuzlu su konur.</a:t>
            </a:r>
          </a:p>
          <a:p>
            <a:r>
              <a:rPr lang="tr-TR" dirty="0" smtClean="0"/>
              <a:t> Ana </a:t>
            </a:r>
            <a:r>
              <a:rPr lang="tr-TR" dirty="0" err="1" smtClean="0"/>
              <a:t>dilüsyon</a:t>
            </a:r>
            <a:r>
              <a:rPr lang="tr-TR" dirty="0" smtClean="0"/>
              <a:t> tüpü için 9. 6 ml tuzlu su ve 0. 4 ml hasta serumu konur ve</a:t>
            </a:r>
          </a:p>
          <a:p>
            <a:r>
              <a:rPr lang="tr-TR" dirty="0" smtClean="0"/>
              <a:t>karıştırılır.</a:t>
            </a:r>
          </a:p>
          <a:p>
            <a:r>
              <a:rPr lang="tr-TR" dirty="0" smtClean="0"/>
              <a:t> Her antijen tipinin 1/50 yazan ilk tüpüne, bu ana </a:t>
            </a:r>
            <a:r>
              <a:rPr lang="tr-TR" dirty="0" err="1" smtClean="0"/>
              <a:t>dilüsyon</a:t>
            </a:r>
            <a:r>
              <a:rPr lang="tr-TR" dirty="0" smtClean="0"/>
              <a:t> tüpünden 1‟er</a:t>
            </a:r>
          </a:p>
          <a:p>
            <a:r>
              <a:rPr lang="tr-TR" dirty="0" smtClean="0"/>
              <a:t>ml dağıtılır.</a:t>
            </a:r>
          </a:p>
          <a:p>
            <a:r>
              <a:rPr lang="tr-TR" dirty="0" smtClean="0"/>
              <a:t>1/50 yazan tüp </a:t>
            </a:r>
            <a:r>
              <a:rPr lang="tr-TR" dirty="0" err="1" smtClean="0"/>
              <a:t>pipetaj</a:t>
            </a:r>
            <a:r>
              <a:rPr lang="tr-TR" dirty="0" smtClean="0"/>
              <a:t> edilerek buradan 0. 5 ml alınıp 1/100 yazan tüpe 0.</a:t>
            </a:r>
          </a:p>
          <a:p>
            <a:r>
              <a:rPr lang="tr-TR" dirty="0" smtClean="0"/>
              <a:t>5 ml aktarılır.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5709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81918" y="597131"/>
            <a:ext cx="115273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 Ana </a:t>
            </a:r>
            <a:r>
              <a:rPr lang="tr-TR" dirty="0" err="1" smtClean="0"/>
              <a:t>dilüsyon</a:t>
            </a:r>
            <a:r>
              <a:rPr lang="tr-TR" dirty="0" smtClean="0"/>
              <a:t>, bu tüpte </a:t>
            </a:r>
            <a:r>
              <a:rPr lang="tr-TR" dirty="0" err="1" smtClean="0"/>
              <a:t>pipetaj</a:t>
            </a:r>
            <a:r>
              <a:rPr lang="tr-TR" dirty="0" smtClean="0"/>
              <a:t> edilip diğer tüpe geçilerek seri </a:t>
            </a:r>
            <a:r>
              <a:rPr lang="tr-TR" dirty="0" err="1" smtClean="0"/>
              <a:t>dilüsyon</a:t>
            </a:r>
            <a:endParaRPr lang="tr-TR" dirty="0" smtClean="0"/>
          </a:p>
          <a:p>
            <a:r>
              <a:rPr lang="tr-TR" dirty="0" smtClean="0"/>
              <a:t>yapılır. 1/1600 yazan tüpte </a:t>
            </a:r>
            <a:r>
              <a:rPr lang="tr-TR" dirty="0" err="1" smtClean="0"/>
              <a:t>pipetaj</a:t>
            </a:r>
            <a:r>
              <a:rPr lang="tr-TR" dirty="0" smtClean="0"/>
              <a:t> yapıldıktan sonra 0. 5 ml dışarıya</a:t>
            </a:r>
          </a:p>
          <a:p>
            <a:r>
              <a:rPr lang="tr-TR" dirty="0" smtClean="0"/>
              <a:t>atılır.</a:t>
            </a:r>
          </a:p>
          <a:p>
            <a:endParaRPr lang="tr-TR" dirty="0"/>
          </a:p>
          <a:p>
            <a:r>
              <a:rPr lang="tr-TR" dirty="0" smtClean="0"/>
              <a:t> </a:t>
            </a:r>
            <a:r>
              <a:rPr lang="tr-TR" dirty="0" err="1" smtClean="0"/>
              <a:t>Dilüsyon</a:t>
            </a:r>
            <a:r>
              <a:rPr lang="tr-TR" dirty="0" smtClean="0"/>
              <a:t> işlemi tamamlandıktan sonra her tip antijenden kendi </a:t>
            </a:r>
            <a:r>
              <a:rPr lang="tr-TR" dirty="0" err="1" smtClean="0"/>
              <a:t>dilüsyon</a:t>
            </a:r>
            <a:r>
              <a:rPr lang="tr-TR" dirty="0" smtClean="0"/>
              <a:t> tüplerinin tümüne ve kontrol tüpüne 1„er damla antijen damlatılarak karıştırılır.</a:t>
            </a:r>
          </a:p>
          <a:p>
            <a:endParaRPr lang="tr-TR" dirty="0"/>
          </a:p>
          <a:p>
            <a:r>
              <a:rPr lang="tr-TR" dirty="0" smtClean="0"/>
              <a:t> Tüpler, 37oC‟ de 4 saat </a:t>
            </a:r>
            <a:r>
              <a:rPr lang="tr-TR" dirty="0" err="1" smtClean="0"/>
              <a:t>inkübe</a:t>
            </a:r>
            <a:r>
              <a:rPr lang="tr-TR" dirty="0" smtClean="0"/>
              <a:t> edildikten sonra etüvden çıkartılarak bir</a:t>
            </a:r>
          </a:p>
          <a:p>
            <a:r>
              <a:rPr lang="tr-TR" dirty="0" smtClean="0"/>
              <a:t>gece oda sıcaklığında </a:t>
            </a:r>
            <a:r>
              <a:rPr lang="tr-TR" dirty="0" err="1" smtClean="0"/>
              <a:t>inkübasyona</a:t>
            </a:r>
            <a:r>
              <a:rPr lang="tr-TR" dirty="0" smtClean="0"/>
              <a:t> devam edilir.</a:t>
            </a:r>
          </a:p>
          <a:p>
            <a:r>
              <a:rPr lang="tr-TR" dirty="0" smtClean="0"/>
              <a:t> </a:t>
            </a:r>
            <a:r>
              <a:rPr lang="tr-TR" dirty="0" err="1" smtClean="0"/>
              <a:t>inkübasyon</a:t>
            </a:r>
            <a:r>
              <a:rPr lang="tr-TR" dirty="0" smtClean="0"/>
              <a:t> süresinin (18- 24 saat) bitiminde test okunur. O</a:t>
            </a:r>
          </a:p>
          <a:p>
            <a:r>
              <a:rPr lang="tr-TR" dirty="0" smtClean="0"/>
              <a:t>aglütinasyonu oda derecesinde, H aglütinasyonu etüvde </a:t>
            </a:r>
            <a:r>
              <a:rPr lang="tr-TR" dirty="0" err="1" smtClean="0"/>
              <a:t>inkübe</a:t>
            </a:r>
            <a:r>
              <a:rPr lang="tr-TR" dirty="0" smtClean="0"/>
              <a:t> edilirse</a:t>
            </a:r>
          </a:p>
          <a:p>
            <a:r>
              <a:rPr lang="tr-TR" dirty="0" smtClean="0"/>
              <a:t>sonuç daha iyi olur.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9836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28809" y="1028343"/>
            <a:ext cx="1150160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Testin değerlendirilmesi</a:t>
            </a:r>
          </a:p>
          <a:p>
            <a:r>
              <a:rPr lang="tr-TR" dirty="0" smtClean="0"/>
              <a:t> Aglütinasyonun görüldüğü </a:t>
            </a:r>
            <a:r>
              <a:rPr lang="tr-TR" dirty="0" err="1" smtClean="0"/>
              <a:t>dilüsyon</a:t>
            </a:r>
            <a:r>
              <a:rPr lang="tr-TR" dirty="0" smtClean="0"/>
              <a:t> ve antijen tipleri pozitifliği</a:t>
            </a:r>
          </a:p>
          <a:p>
            <a:r>
              <a:rPr lang="tr-TR" dirty="0" smtClean="0"/>
              <a:t>gösterdiği için kaydedilerek bildirilir.</a:t>
            </a:r>
          </a:p>
          <a:p>
            <a:r>
              <a:rPr lang="tr-TR" dirty="0" smtClean="0"/>
              <a:t> O aglütininlerin daha yüksek bulunması, hastalığın başlangıç dönemini</a:t>
            </a:r>
          </a:p>
          <a:p>
            <a:r>
              <a:rPr lang="tr-TR" dirty="0" smtClean="0"/>
              <a:t>gösterir.</a:t>
            </a:r>
          </a:p>
          <a:p>
            <a:r>
              <a:rPr lang="tr-TR" dirty="0" smtClean="0"/>
              <a:t> O ve H aglütinin </a:t>
            </a:r>
            <a:r>
              <a:rPr lang="tr-TR" dirty="0" err="1" smtClean="0"/>
              <a:t>titresinin</a:t>
            </a:r>
            <a:r>
              <a:rPr lang="tr-TR" dirty="0" smtClean="0"/>
              <a:t> eşit veya H </a:t>
            </a:r>
            <a:r>
              <a:rPr lang="tr-TR" dirty="0" err="1" smtClean="0"/>
              <a:t>titresinin</a:t>
            </a:r>
            <a:r>
              <a:rPr lang="tr-TR" dirty="0" smtClean="0"/>
              <a:t> daha yüksek olması aktif</a:t>
            </a:r>
          </a:p>
          <a:p>
            <a:r>
              <a:rPr lang="tr-TR" dirty="0" smtClean="0"/>
              <a:t>enfeksiyonu gösterir.</a:t>
            </a:r>
          </a:p>
          <a:p>
            <a:r>
              <a:rPr lang="tr-TR" dirty="0" smtClean="0"/>
              <a:t> H aglütinasyonunun yüksek </a:t>
            </a:r>
            <a:r>
              <a:rPr lang="tr-TR" dirty="0" err="1" smtClean="0"/>
              <a:t>titrede</a:t>
            </a:r>
            <a:r>
              <a:rPr lang="tr-TR" dirty="0" smtClean="0"/>
              <a:t> olması, geçirilmiş enfeksiyon veya</a:t>
            </a:r>
          </a:p>
          <a:p>
            <a:r>
              <a:rPr lang="tr-TR" dirty="0" smtClean="0"/>
              <a:t>aşılanmış olduğunu gösterir.</a:t>
            </a:r>
          </a:p>
          <a:p>
            <a:r>
              <a:rPr lang="tr-TR" dirty="0" smtClean="0"/>
              <a:t> </a:t>
            </a:r>
            <a:r>
              <a:rPr lang="tr-TR" dirty="0" err="1" smtClean="0"/>
              <a:t>Gruber</a:t>
            </a:r>
            <a:r>
              <a:rPr lang="tr-TR" dirty="0" smtClean="0"/>
              <a:t> </a:t>
            </a:r>
            <a:r>
              <a:rPr lang="tr-TR" dirty="0" err="1" smtClean="0"/>
              <a:t>Widal</a:t>
            </a:r>
            <a:r>
              <a:rPr lang="tr-TR" dirty="0" smtClean="0"/>
              <a:t> testinin bir hafta ara ile tekrarlanması sırasında O ve H</a:t>
            </a:r>
          </a:p>
          <a:p>
            <a:r>
              <a:rPr lang="tr-TR" dirty="0" err="1" smtClean="0"/>
              <a:t>titrelerinde</a:t>
            </a:r>
            <a:r>
              <a:rPr lang="tr-TR" dirty="0" smtClean="0"/>
              <a:t> görülecek bir kat veya daha fazla artış, tanı için önemlidir.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6280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192602" y="302830"/>
            <a:ext cx="3850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 smtClean="0"/>
              <a:t>Brusella</a:t>
            </a:r>
            <a:r>
              <a:rPr lang="tr-TR" dirty="0" smtClean="0"/>
              <a:t> Tanısında Aglütinasyon Testleri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374573" y="756076"/>
            <a:ext cx="8747393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 dirty="0" smtClean="0"/>
              <a:t>Wright Testi</a:t>
            </a:r>
          </a:p>
          <a:p>
            <a:r>
              <a:rPr lang="tr-TR" sz="1600" dirty="0" smtClean="0"/>
              <a:t> Amaç</a:t>
            </a:r>
          </a:p>
          <a:p>
            <a:r>
              <a:rPr lang="tr-TR" sz="1600" dirty="0" err="1" smtClean="0"/>
              <a:t>Brusella</a:t>
            </a:r>
            <a:r>
              <a:rPr lang="tr-TR" sz="1600" dirty="0" smtClean="0"/>
              <a:t> hastalığının tanısını koymaktır.</a:t>
            </a:r>
          </a:p>
          <a:p>
            <a:r>
              <a:rPr lang="tr-TR" sz="1600" dirty="0" smtClean="0"/>
              <a:t> Araç Gereçler</a:t>
            </a:r>
          </a:p>
          <a:p>
            <a:r>
              <a:rPr lang="tr-TR" sz="1600" dirty="0" smtClean="0"/>
              <a:t> Hasta serumu (</a:t>
            </a:r>
            <a:r>
              <a:rPr lang="tr-TR" sz="1600" dirty="0" err="1" smtClean="0"/>
              <a:t>inaktive</a:t>
            </a:r>
            <a:r>
              <a:rPr lang="tr-TR" sz="1600" dirty="0" smtClean="0"/>
              <a:t> edilmiş serum)</a:t>
            </a:r>
          </a:p>
          <a:p>
            <a:r>
              <a:rPr lang="tr-TR" sz="1600" dirty="0" smtClean="0"/>
              <a:t> </a:t>
            </a:r>
            <a:r>
              <a:rPr lang="tr-TR" sz="1600" dirty="0" err="1" smtClean="0"/>
              <a:t>Brusella</a:t>
            </a:r>
            <a:r>
              <a:rPr lang="tr-TR" sz="1600" dirty="0" smtClean="0"/>
              <a:t> antijeni</a:t>
            </a:r>
          </a:p>
          <a:p>
            <a:r>
              <a:rPr lang="tr-TR" sz="1600" dirty="0" smtClean="0"/>
              <a:t> </a:t>
            </a:r>
            <a:r>
              <a:rPr lang="tr-TR" sz="1600" dirty="0" err="1" smtClean="0"/>
              <a:t>Serolojik</a:t>
            </a:r>
            <a:r>
              <a:rPr lang="tr-TR" sz="1600" dirty="0" smtClean="0"/>
              <a:t> tüpler</a:t>
            </a:r>
          </a:p>
          <a:p>
            <a:r>
              <a:rPr lang="tr-TR" sz="1600" dirty="0" smtClean="0"/>
              <a:t> Pipet</a:t>
            </a:r>
          </a:p>
          <a:p>
            <a:r>
              <a:rPr lang="tr-TR" sz="1600" dirty="0" smtClean="0"/>
              <a:t> FTS</a:t>
            </a:r>
          </a:p>
          <a:p>
            <a:r>
              <a:rPr lang="tr-TR" sz="1600" dirty="0" smtClean="0"/>
              <a:t> Teknik</a:t>
            </a:r>
          </a:p>
          <a:p>
            <a:r>
              <a:rPr lang="tr-TR" sz="1600" dirty="0" smtClean="0"/>
              <a:t> Kontrol tüpüyle birlikte 9 adet tüp hazırlanır.</a:t>
            </a:r>
          </a:p>
          <a:p>
            <a:r>
              <a:rPr lang="tr-TR" sz="1600" dirty="0" smtClean="0"/>
              <a:t> 2. tüpten başlayarak tüplere 0,5 ml FTS konur.</a:t>
            </a:r>
          </a:p>
          <a:p>
            <a:r>
              <a:rPr lang="tr-TR" sz="1600" dirty="0" smtClean="0"/>
              <a:t> Ayrı bir tüpe 3,6 ml FTS ve 0,4 ml hasta serumu konur.</a:t>
            </a:r>
          </a:p>
          <a:p>
            <a:r>
              <a:rPr lang="tr-TR" sz="1600" dirty="0" smtClean="0"/>
              <a:t> Hazırlanan (</a:t>
            </a:r>
            <a:r>
              <a:rPr lang="tr-TR" sz="1600" dirty="0" err="1" smtClean="0"/>
              <a:t>FTS+hasta</a:t>
            </a:r>
            <a:r>
              <a:rPr lang="tr-TR" sz="1600" dirty="0" smtClean="0"/>
              <a:t> serumu) karışım 1/10 oranında seyreltilir.</a:t>
            </a:r>
          </a:p>
          <a:p>
            <a:r>
              <a:rPr lang="tr-TR" sz="1600" dirty="0" smtClean="0"/>
              <a:t> Seyreltilen hasta serumundan alınarak 1. tüpe 0,5 ml konur.</a:t>
            </a:r>
          </a:p>
          <a:p>
            <a:r>
              <a:rPr lang="tr-TR" sz="1600" dirty="0" smtClean="0"/>
              <a:t> Bu şekilde 1.tüpten 2.tüpe, 2. tüpten 8. tüpe kadar 0,5 ml aktarımlarla seri</a:t>
            </a:r>
          </a:p>
          <a:p>
            <a:r>
              <a:rPr lang="tr-TR" sz="1600" dirty="0" smtClean="0"/>
              <a:t>seyreltme yapılarak hasta serumu </a:t>
            </a:r>
            <a:r>
              <a:rPr lang="tr-TR" sz="1600" dirty="0" err="1" smtClean="0"/>
              <a:t>dilüe</a:t>
            </a:r>
            <a:r>
              <a:rPr lang="tr-TR" sz="1600" dirty="0" smtClean="0"/>
              <a:t> edilir</a:t>
            </a:r>
          </a:p>
          <a:p>
            <a:r>
              <a:rPr lang="tr-TR" sz="1600" dirty="0" smtClean="0"/>
              <a:t> 8. tüpten 0,5 ml alınarak atık kutusuna atılır.</a:t>
            </a:r>
          </a:p>
          <a:p>
            <a:r>
              <a:rPr lang="tr-TR" sz="1600" dirty="0" smtClean="0"/>
              <a:t> Kontrol tüpüne 0,5 ml FTS konur.  Kontrol tüpü dâhil tüm tüplere 0,5 ml </a:t>
            </a:r>
            <a:r>
              <a:rPr lang="tr-TR" sz="1600" dirty="0" err="1" smtClean="0"/>
              <a:t>Brucella</a:t>
            </a:r>
            <a:r>
              <a:rPr lang="tr-TR" sz="1600" dirty="0" smtClean="0"/>
              <a:t> antijeni ilave edilir. Bu şekilde seyreltme bir kat daha arttırılır.</a:t>
            </a:r>
          </a:p>
          <a:p>
            <a:r>
              <a:rPr lang="tr-TR" sz="1600" dirty="0" smtClean="0"/>
              <a:t> Tüpler çalkalanarak, 37oC‟de 2saat, bir gecede oda ısısında bekletilir.</a:t>
            </a:r>
          </a:p>
          <a:p>
            <a:r>
              <a:rPr lang="tr-TR" sz="1600" dirty="0" smtClean="0"/>
              <a:t>  Sonuçlar okunur.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4235357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14400" y="2967335"/>
            <a:ext cx="822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Testin değerlendirilmesi</a:t>
            </a:r>
          </a:p>
          <a:p>
            <a:r>
              <a:rPr lang="tr-TR" dirty="0" smtClean="0"/>
              <a:t>Değeri 1/80 ve üzerinde çıkan sonuçlar pozitif olarak değerlendirilir.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619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25138" y="543624"/>
            <a:ext cx="6096000" cy="550920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600" dirty="0" smtClean="0"/>
              <a:t> iki (2)- </a:t>
            </a:r>
            <a:r>
              <a:rPr lang="tr-TR" sz="1600" dirty="0" err="1" smtClean="0"/>
              <a:t>Mercapto</a:t>
            </a:r>
            <a:r>
              <a:rPr lang="tr-TR" sz="1600" dirty="0" smtClean="0"/>
              <a:t> </a:t>
            </a:r>
            <a:r>
              <a:rPr lang="tr-TR" sz="1600" dirty="0" err="1" smtClean="0"/>
              <a:t>Ethanol</a:t>
            </a:r>
            <a:r>
              <a:rPr lang="tr-TR" sz="1600" dirty="0" smtClean="0"/>
              <a:t> Testi</a:t>
            </a:r>
          </a:p>
          <a:p>
            <a:r>
              <a:rPr lang="tr-TR" sz="1600" dirty="0" smtClean="0"/>
              <a:t> Amaç</a:t>
            </a:r>
          </a:p>
          <a:p>
            <a:r>
              <a:rPr lang="tr-TR" sz="1600" dirty="0" err="1" smtClean="0"/>
              <a:t>Brusella</a:t>
            </a:r>
            <a:r>
              <a:rPr lang="tr-TR" sz="1600" dirty="0" smtClean="0"/>
              <a:t> hastalığının tanısını koymaktır.</a:t>
            </a:r>
          </a:p>
          <a:p>
            <a:r>
              <a:rPr lang="tr-TR" sz="1600" dirty="0" smtClean="0"/>
              <a:t> Kontrol tüpüyle birlikte 10 adet tüp hazırlanır. </a:t>
            </a:r>
          </a:p>
          <a:p>
            <a:r>
              <a:rPr lang="tr-TR" sz="1600" dirty="0" smtClean="0"/>
              <a:t> 1. tüpe 0,9 ml, diğerlerine 0,5 ml 0,05 M-2 </a:t>
            </a:r>
            <a:r>
              <a:rPr lang="tr-TR" sz="1600" dirty="0" err="1" smtClean="0"/>
              <a:t>Mercaptoethanol</a:t>
            </a:r>
            <a:r>
              <a:rPr lang="tr-TR" sz="1600" dirty="0" smtClean="0"/>
              <a:t> eriyiği ilave edilir. </a:t>
            </a:r>
          </a:p>
          <a:p>
            <a:r>
              <a:rPr lang="tr-TR" sz="1600" dirty="0" smtClean="0"/>
              <a:t> 1. tüpe hasta serumundan 0,1ml konur. </a:t>
            </a:r>
          </a:p>
          <a:p>
            <a:r>
              <a:rPr lang="tr-TR" sz="1600" dirty="0" smtClean="0"/>
              <a:t> Başka bir pipetle birkaç kez </a:t>
            </a:r>
            <a:r>
              <a:rPr lang="tr-TR" sz="1600" dirty="0" err="1" smtClean="0"/>
              <a:t>pipetaj</a:t>
            </a:r>
            <a:r>
              <a:rPr lang="tr-TR" sz="1600" dirty="0" smtClean="0"/>
              <a:t> yapılarak karıştırılır. </a:t>
            </a:r>
          </a:p>
          <a:p>
            <a:r>
              <a:rPr lang="tr-TR" sz="1600" dirty="0" smtClean="0"/>
              <a:t> Bu karışımdan 2. tüpten başlayarak sondan bir önceki tüpe kadar 0,5 ml ilave edilir. Bu tüpten 0,5 ml alınarak dışarı atılır.</a:t>
            </a:r>
          </a:p>
          <a:p>
            <a:r>
              <a:rPr lang="tr-TR" sz="1600" dirty="0" smtClean="0"/>
              <a:t> Bu şekilde serumun çift </a:t>
            </a:r>
            <a:r>
              <a:rPr lang="tr-TR" sz="1600" dirty="0" err="1" smtClean="0"/>
              <a:t>sulandırımları</a:t>
            </a:r>
            <a:r>
              <a:rPr lang="tr-TR" sz="1600" dirty="0" smtClean="0"/>
              <a:t> elde edilir.</a:t>
            </a:r>
          </a:p>
          <a:p>
            <a:r>
              <a:rPr lang="tr-TR" sz="1600" dirty="0" smtClean="0"/>
              <a:t> Kontrol tüpüne serum ilave edilmez. </a:t>
            </a:r>
          </a:p>
          <a:p>
            <a:r>
              <a:rPr lang="tr-TR" sz="1600" dirty="0" smtClean="0"/>
              <a:t> Antijen süspansiyonu iyice karıştırıldıktan sonra kontrol tüpüyle birlikte tüm tüplere 0,5 ml antijen ilave edilir.</a:t>
            </a:r>
          </a:p>
          <a:p>
            <a:r>
              <a:rPr lang="tr-TR" sz="1600" dirty="0" smtClean="0"/>
              <a:t> Bu işlemle de tüplerdeki serum </a:t>
            </a:r>
            <a:r>
              <a:rPr lang="tr-TR" sz="1600" dirty="0" err="1" smtClean="0"/>
              <a:t>sulandırımları</a:t>
            </a:r>
            <a:r>
              <a:rPr lang="tr-TR" sz="1600" dirty="0" smtClean="0"/>
              <a:t> birer kat artar. </a:t>
            </a:r>
          </a:p>
          <a:p>
            <a:r>
              <a:rPr lang="tr-TR" sz="1600" dirty="0" smtClean="0"/>
              <a:t> Tüpler çalkalanarak 37oC‟de 48 saat bekletilir. </a:t>
            </a:r>
          </a:p>
          <a:p>
            <a:r>
              <a:rPr lang="tr-TR" sz="1600" dirty="0" smtClean="0"/>
              <a:t> Sonuçlar okunur.</a:t>
            </a:r>
          </a:p>
          <a:p>
            <a:r>
              <a:rPr lang="tr-TR" sz="1600" dirty="0" smtClean="0"/>
              <a:t> Testin değerlendirilmesi Sonuçların okunmasından önce antijen kontrol tüpünün aglütinasyon vermemiş olduğuna bakılır. Sonra diğer tüplere bakılarak üstteki sıvının berraklığı ve oluşan çöküntü derecesine göre 4+, 3+, 2+,1+ ve – olarak değerlendirilir, </a:t>
            </a:r>
            <a:r>
              <a:rPr lang="tr-TR" sz="1600" dirty="0" err="1" smtClean="0"/>
              <a:t>titreleriyle</a:t>
            </a:r>
            <a:r>
              <a:rPr lang="tr-TR" sz="1600" dirty="0" smtClean="0"/>
              <a:t> birlikte kaydedilir.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325739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66660" y="411422"/>
            <a:ext cx="6096000" cy="526297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400" dirty="0" err="1" smtClean="0"/>
              <a:t>Rivanol</a:t>
            </a:r>
            <a:r>
              <a:rPr lang="tr-TR" sz="1400" dirty="0" smtClean="0"/>
              <a:t> (</a:t>
            </a:r>
            <a:r>
              <a:rPr lang="tr-TR" sz="1400" dirty="0" err="1" smtClean="0"/>
              <a:t>Diamino</a:t>
            </a:r>
            <a:r>
              <a:rPr lang="tr-TR" sz="1400" dirty="0" smtClean="0"/>
              <a:t> 6.9 </a:t>
            </a:r>
            <a:r>
              <a:rPr lang="tr-TR" sz="1400" dirty="0" err="1" smtClean="0"/>
              <a:t>Etoxy</a:t>
            </a:r>
            <a:r>
              <a:rPr lang="tr-TR" sz="1400" dirty="0" smtClean="0"/>
              <a:t> </a:t>
            </a:r>
            <a:r>
              <a:rPr lang="tr-TR" sz="1400" dirty="0" err="1" smtClean="0"/>
              <a:t>Acridin</a:t>
            </a:r>
            <a:r>
              <a:rPr lang="tr-TR" sz="1400" dirty="0" smtClean="0"/>
              <a:t>) Testi</a:t>
            </a:r>
          </a:p>
          <a:p>
            <a:r>
              <a:rPr lang="tr-TR" sz="1400" dirty="0" smtClean="0"/>
              <a:t> Amaç</a:t>
            </a:r>
          </a:p>
          <a:p>
            <a:r>
              <a:rPr lang="tr-TR" sz="1400" dirty="0" err="1" smtClean="0"/>
              <a:t>Brusella</a:t>
            </a:r>
            <a:r>
              <a:rPr lang="tr-TR" sz="1400" dirty="0" smtClean="0"/>
              <a:t> hastalığının tanısını koymaktır.</a:t>
            </a:r>
          </a:p>
          <a:p>
            <a:r>
              <a:rPr lang="tr-TR" sz="1400" dirty="0" smtClean="0"/>
              <a:t>Teknik</a:t>
            </a:r>
          </a:p>
          <a:p>
            <a:r>
              <a:rPr lang="tr-TR" sz="1400" dirty="0" smtClean="0"/>
              <a:t> Bir tüp içine 0,9 ml </a:t>
            </a:r>
            <a:r>
              <a:rPr lang="tr-TR" sz="1400" dirty="0" err="1" smtClean="0"/>
              <a:t>rivanol</a:t>
            </a:r>
            <a:r>
              <a:rPr lang="tr-TR" sz="1400" dirty="0" smtClean="0"/>
              <a:t> çözeltisi ve üzerine 0,3 ml hasta serumu konur.</a:t>
            </a:r>
          </a:p>
          <a:p>
            <a:r>
              <a:rPr lang="tr-TR" sz="1400" dirty="0" smtClean="0"/>
              <a:t> Oda ısısında 15 dakika bekletilir.</a:t>
            </a:r>
          </a:p>
          <a:p>
            <a:r>
              <a:rPr lang="tr-TR" sz="1400" dirty="0" smtClean="0"/>
              <a:t> Bekletildikten sonra 2000 </a:t>
            </a:r>
            <a:r>
              <a:rPr lang="tr-TR" sz="1400" dirty="0" err="1" smtClean="0"/>
              <a:t>rpm‟de</a:t>
            </a:r>
            <a:r>
              <a:rPr lang="tr-TR" sz="1400" dirty="0" smtClean="0"/>
              <a:t> 10 dakika santrifüj edilir.</a:t>
            </a:r>
          </a:p>
          <a:p>
            <a:r>
              <a:rPr lang="tr-TR" sz="1400" dirty="0" smtClean="0"/>
              <a:t> Aglütinasyon testi için üstteki saydam sıvıdan alınır.</a:t>
            </a:r>
          </a:p>
          <a:p>
            <a:r>
              <a:rPr lang="tr-TR" sz="1400" dirty="0" smtClean="0"/>
              <a:t> Serumun sulandırılması;</a:t>
            </a:r>
          </a:p>
          <a:p>
            <a:r>
              <a:rPr lang="tr-TR" sz="1400" dirty="0" smtClean="0"/>
              <a:t>o 10 adet tüp alınır.</a:t>
            </a:r>
          </a:p>
          <a:p>
            <a:r>
              <a:rPr lang="tr-TR" sz="1400" dirty="0" smtClean="0"/>
              <a:t>o 1.tüpe 0,1 ml,</a:t>
            </a:r>
          </a:p>
          <a:p>
            <a:r>
              <a:rPr lang="tr-TR" sz="1400" dirty="0" smtClean="0"/>
              <a:t>o 2. tüpe 0,6 ml</a:t>
            </a:r>
          </a:p>
          <a:p>
            <a:r>
              <a:rPr lang="tr-TR" sz="1400" dirty="0" smtClean="0"/>
              <a:t>o Diğer tüplere 0,5 ml FTS konur.</a:t>
            </a:r>
          </a:p>
          <a:p>
            <a:r>
              <a:rPr lang="tr-TR" sz="1400" dirty="0" smtClean="0"/>
              <a:t> 1. ve 2. tüpe 0,4 ml </a:t>
            </a:r>
            <a:r>
              <a:rPr lang="tr-TR" sz="1400" dirty="0" err="1" smtClean="0"/>
              <a:t>rivanollu</a:t>
            </a:r>
            <a:r>
              <a:rPr lang="tr-TR" sz="1400" dirty="0" smtClean="0"/>
              <a:t> serum konur.</a:t>
            </a:r>
          </a:p>
          <a:p>
            <a:r>
              <a:rPr lang="tr-TR" sz="1400" dirty="0" smtClean="0"/>
              <a:t> Böylece serum, 1. tüpte 1/5, 2. tüpte 1/10 oranında sulandırılır.</a:t>
            </a:r>
          </a:p>
          <a:p>
            <a:r>
              <a:rPr lang="tr-TR" sz="1400" dirty="0" smtClean="0"/>
              <a:t> Başka bir pipetle 2.tüp karıştırıldıktan sonra 0,5 ml alınarak 3.tüpe</a:t>
            </a:r>
          </a:p>
          <a:p>
            <a:r>
              <a:rPr lang="tr-TR" sz="1400" dirty="0" smtClean="0"/>
              <a:t> ve bu şekilde tüpten tüpe 0,5 ml aktarımlarla serumun çift kat </a:t>
            </a:r>
            <a:r>
              <a:rPr lang="tr-TR" sz="1400" dirty="0" err="1" smtClean="0"/>
              <a:t>sulandırımı</a:t>
            </a:r>
            <a:endParaRPr lang="tr-TR" sz="1400" dirty="0" smtClean="0"/>
          </a:p>
          <a:p>
            <a:r>
              <a:rPr lang="tr-TR" sz="1400" dirty="0" smtClean="0"/>
              <a:t>yapılır.</a:t>
            </a:r>
          </a:p>
          <a:p>
            <a:r>
              <a:rPr lang="tr-TR" sz="1400" dirty="0" smtClean="0"/>
              <a:t> Kontrol tüpüne serum ilave edilmez.</a:t>
            </a:r>
          </a:p>
          <a:p>
            <a:r>
              <a:rPr lang="tr-TR" sz="1400" dirty="0" smtClean="0"/>
              <a:t> Antijen süspansiyonu iyice karıştırıldıktan sonra kontrol tüpüyle birlikte</a:t>
            </a:r>
          </a:p>
          <a:p>
            <a:r>
              <a:rPr lang="tr-TR" sz="1400" dirty="0" smtClean="0"/>
              <a:t>tüm tüplere 0,5 ml antijen ilave edilir.</a:t>
            </a:r>
          </a:p>
          <a:p>
            <a:r>
              <a:rPr lang="tr-TR" sz="1400" dirty="0" smtClean="0"/>
              <a:t> Bu işlemle tüplerdeki serum </a:t>
            </a:r>
            <a:r>
              <a:rPr lang="tr-TR" sz="1400" dirty="0" err="1" smtClean="0"/>
              <a:t>sulandırımları</a:t>
            </a:r>
            <a:r>
              <a:rPr lang="tr-TR" sz="1400" dirty="0" smtClean="0"/>
              <a:t> birer kat artar.</a:t>
            </a:r>
          </a:p>
          <a:p>
            <a:r>
              <a:rPr lang="tr-TR" sz="1400" dirty="0" smtClean="0"/>
              <a:t> Tüpler çalkalanarak 37oC‟de 48 saat bekletilir.</a:t>
            </a:r>
          </a:p>
          <a:p>
            <a:r>
              <a:rPr lang="tr-TR" sz="1400" dirty="0" smtClean="0"/>
              <a:t> Sonuçlar okunur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1715358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2276</Words>
  <Application>Microsoft Office PowerPoint</Application>
  <PresentationFormat>Geniş ekran</PresentationFormat>
  <Paragraphs>256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KILIÇ</dc:creator>
  <cp:lastModifiedBy>KILIÇ</cp:lastModifiedBy>
  <cp:revision>6</cp:revision>
  <dcterms:created xsi:type="dcterms:W3CDTF">2020-01-19T10:49:24Z</dcterms:created>
  <dcterms:modified xsi:type="dcterms:W3CDTF">2020-01-19T11:35:08Z</dcterms:modified>
</cp:coreProperties>
</file>