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8238-45C5-4EC5-ADD3-4CC8522F2509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9ED2-70C3-4FC6-BFD9-3B7B8207D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9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8238-45C5-4EC5-ADD3-4CC8522F2509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9ED2-70C3-4FC6-BFD9-3B7B8207D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7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8238-45C5-4EC5-ADD3-4CC8522F2509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9ED2-70C3-4FC6-BFD9-3B7B8207D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1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8238-45C5-4EC5-ADD3-4CC8522F2509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9ED2-70C3-4FC6-BFD9-3B7B8207D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2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8238-45C5-4EC5-ADD3-4CC8522F2509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9ED2-70C3-4FC6-BFD9-3B7B8207D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6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8238-45C5-4EC5-ADD3-4CC8522F2509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9ED2-70C3-4FC6-BFD9-3B7B8207D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7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8238-45C5-4EC5-ADD3-4CC8522F2509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9ED2-70C3-4FC6-BFD9-3B7B8207D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6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8238-45C5-4EC5-ADD3-4CC8522F2509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9ED2-70C3-4FC6-BFD9-3B7B8207D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7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8238-45C5-4EC5-ADD3-4CC8522F2509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9ED2-70C3-4FC6-BFD9-3B7B8207D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68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8238-45C5-4EC5-ADD3-4CC8522F2509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9ED2-70C3-4FC6-BFD9-3B7B8207D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8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8238-45C5-4EC5-ADD3-4CC8522F2509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9ED2-70C3-4FC6-BFD9-3B7B8207D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5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A8238-45C5-4EC5-ADD3-4CC8522F2509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99ED2-70C3-4FC6-BFD9-3B7B8207D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2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2208213" y="1844675"/>
            <a:ext cx="7772400" cy="1830388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tr-TR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Ecology and Environmental Biology</a:t>
            </a:r>
            <a:r>
              <a:rPr lang="tr-TR" altLang="tr-TR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altLang="tr-TR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tr-TR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Metin kutusu 5"/>
          <p:cNvSpPr txBox="1">
            <a:spLocks noChangeArrowheads="1"/>
          </p:cNvSpPr>
          <p:nvPr/>
        </p:nvSpPr>
        <p:spPr bwMode="auto">
          <a:xfrm>
            <a:off x="4511676" y="4581525"/>
            <a:ext cx="39608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Nüket BİLGEN</a:t>
            </a:r>
            <a:r>
              <a:rPr lang="en-US" altLang="tr-T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tr-T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alt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841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Species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group of living organisms consisting of similar individuals capable of exchanging genes or interbreeding. 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/>
              <a:t>species is the principal natural taxonomic unit, ranking below a genus and denoted by a Latin </a:t>
            </a:r>
            <a:r>
              <a:rPr lang="en-US" dirty="0" smtClean="0"/>
              <a:t>binomial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r>
              <a:rPr lang="tr-TR" sz="1600" dirty="0"/>
              <a:t>https://www.google.com.tr/search?q=species+definition&amp;oq=species+definition&amp;aqs=chrome..69i57j0l5.5077j0j7&amp;sourceid=chrome&amp;ie=UTF-8</a:t>
            </a:r>
            <a:endParaRPr lang="tr-TR" sz="1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10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25276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Population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Population</a:t>
            </a:r>
            <a:r>
              <a:rPr lang="tr-TR" dirty="0" smtClean="0"/>
              <a:t>: </a:t>
            </a:r>
            <a:r>
              <a:rPr lang="tr-TR" dirty="0" err="1" smtClean="0"/>
              <a:t>group</a:t>
            </a:r>
            <a:r>
              <a:rPr lang="tr-TR" dirty="0" smtClean="0"/>
              <a:t> of </a:t>
            </a:r>
            <a:r>
              <a:rPr lang="tr-TR" b="1" dirty="0" err="1" smtClean="0"/>
              <a:t>individuals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same</a:t>
            </a:r>
            <a:r>
              <a:rPr lang="tr-TR" dirty="0" smtClean="0"/>
              <a:t> </a:t>
            </a:r>
            <a:r>
              <a:rPr lang="tr-TR" dirty="0" err="1" smtClean="0"/>
              <a:t>species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inhabit</a:t>
            </a:r>
            <a:r>
              <a:rPr lang="tr-TR" dirty="0" smtClean="0"/>
              <a:t> </a:t>
            </a:r>
            <a:r>
              <a:rPr lang="tr-TR" dirty="0" err="1" smtClean="0"/>
              <a:t>given</a:t>
            </a:r>
            <a:r>
              <a:rPr lang="tr-TR" dirty="0" smtClean="0"/>
              <a:t> </a:t>
            </a:r>
            <a:r>
              <a:rPr lang="tr-TR" dirty="0" err="1" smtClean="0"/>
              <a:t>area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time.</a:t>
            </a:r>
          </a:p>
          <a:p>
            <a:r>
              <a:rPr lang="tr-TR" dirty="0" err="1" smtClean="0"/>
              <a:t>Same</a:t>
            </a:r>
            <a:r>
              <a:rPr lang="tr-TR" dirty="0" smtClean="0"/>
              <a:t> </a:t>
            </a:r>
            <a:r>
              <a:rPr lang="tr-TR" dirty="0" err="1" smtClean="0"/>
              <a:t>species</a:t>
            </a:r>
            <a:r>
              <a:rPr lang="tr-TR" dirty="0" smtClean="0">
                <a:sym typeface="Wingdings" panose="05000000000000000000" pitchFamily="2" charset="2"/>
              </a:rPr>
              <a:t> in </a:t>
            </a:r>
            <a:r>
              <a:rPr lang="tr-TR" dirty="0" err="1" smtClean="0">
                <a:sym typeface="Wingdings" panose="05000000000000000000" pitchFamily="2" charset="2"/>
              </a:rPr>
              <a:t>sexually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reproducing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organisms</a:t>
            </a:r>
            <a:endParaRPr lang="tr-TR" dirty="0" smtClean="0">
              <a:sym typeface="Wingdings" panose="05000000000000000000" pitchFamily="2" charset="2"/>
            </a:endParaRPr>
          </a:p>
          <a:p>
            <a:r>
              <a:rPr lang="tr-TR" dirty="0" err="1" smtClean="0">
                <a:sym typeface="Wingdings" panose="05000000000000000000" pitchFamily="2" charset="2"/>
              </a:rPr>
              <a:t>Spatial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boundary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err="1" smtClean="0">
                <a:sym typeface="Wingdings" panose="05000000000000000000" pitchFamily="2" charset="2"/>
              </a:rPr>
              <a:t>limitation</a:t>
            </a:r>
            <a:r>
              <a:rPr lang="tr-TR" dirty="0" smtClean="0">
                <a:sym typeface="Wingdings" panose="05000000000000000000" pitchFamily="2" charset="2"/>
              </a:rPr>
              <a:t> of </a:t>
            </a:r>
            <a:r>
              <a:rPr lang="tr-TR" dirty="0" err="1" smtClean="0">
                <a:sym typeface="Wingdings" panose="05000000000000000000" pitchFamily="2" charset="2"/>
              </a:rPr>
              <a:t>the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place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and</a:t>
            </a:r>
            <a:r>
              <a:rPr lang="tr-TR" dirty="0" smtClean="0">
                <a:sym typeface="Wingdings" panose="05000000000000000000" pitchFamily="2" charset="2"/>
              </a:rPr>
              <a:t> time.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2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897713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81200" y="125760"/>
            <a:ext cx="8229600" cy="1143000"/>
          </a:xfrm>
        </p:spPr>
        <p:txBody>
          <a:bodyPr/>
          <a:lstStyle/>
          <a:p>
            <a:r>
              <a:rPr lang="tr-TR" dirty="0" smtClean="0"/>
              <a:t>Define </a:t>
            </a:r>
            <a:r>
              <a:rPr lang="tr-TR" dirty="0" err="1" smtClean="0"/>
              <a:t>individual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81200" y="1268761"/>
            <a:ext cx="8229600" cy="1612775"/>
          </a:xfrm>
        </p:spPr>
        <p:txBody>
          <a:bodyPr/>
          <a:lstStyle/>
          <a:p>
            <a:r>
              <a:rPr lang="tr-TR" dirty="0" err="1" smtClean="0"/>
              <a:t>What</a:t>
            </a:r>
            <a:r>
              <a:rPr lang="tr-TR" dirty="0" smtClean="0"/>
              <a:t> is an </a:t>
            </a:r>
            <a:r>
              <a:rPr lang="tr-TR" dirty="0" err="1" smtClean="0"/>
              <a:t>individual</a:t>
            </a:r>
            <a:r>
              <a:rPr lang="tr-TR" dirty="0" smtClean="0"/>
              <a:t>?</a:t>
            </a:r>
          </a:p>
          <a:p>
            <a:r>
              <a:rPr lang="tr-TR" dirty="0" err="1" smtClean="0"/>
              <a:t>Examples</a:t>
            </a:r>
            <a:r>
              <a:rPr lang="tr-TR" dirty="0" smtClean="0"/>
              <a:t>?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3</a:t>
            </a:fld>
            <a:endParaRPr lang="es-ES" altLang="tr-TR"/>
          </a:p>
        </p:txBody>
      </p:sp>
      <p:sp>
        <p:nvSpPr>
          <p:cNvPr id="5" name="Unvan 1"/>
          <p:cNvSpPr txBox="1">
            <a:spLocks/>
          </p:cNvSpPr>
          <p:nvPr/>
        </p:nvSpPr>
        <p:spPr bwMode="auto">
          <a:xfrm>
            <a:off x="1981200" y="2276872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dirty="0"/>
              <a:t>Distribution</a:t>
            </a:r>
            <a:endParaRPr lang="en-US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 bwMode="auto">
          <a:xfrm>
            <a:off x="1981200" y="3068961"/>
            <a:ext cx="8229600" cy="1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Distribution is </a:t>
            </a:r>
            <a:r>
              <a:rPr lang="tr-TR" dirty="0" err="1"/>
              <a:t>based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presence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absence</a:t>
            </a:r>
            <a:r>
              <a:rPr lang="tr-TR" dirty="0"/>
              <a:t> of </a:t>
            </a:r>
            <a:r>
              <a:rPr lang="tr-TR" dirty="0" err="1"/>
              <a:t>organism</a:t>
            </a:r>
            <a:r>
              <a:rPr lang="tr-TR" dirty="0"/>
              <a:t>.</a:t>
            </a:r>
            <a:endParaRPr lang="en-US" dirty="0"/>
          </a:p>
        </p:txBody>
      </p:sp>
      <p:pic>
        <p:nvPicPr>
          <p:cNvPr id="1026" name="Picture 2" descr="population geographic range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08" y="4062056"/>
            <a:ext cx="5328592" cy="279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Ok Bağlayıcısı 7"/>
          <p:cNvCxnSpPr/>
          <p:nvPr/>
        </p:nvCxnSpPr>
        <p:spPr>
          <a:xfrm>
            <a:off x="3071664" y="5229200"/>
            <a:ext cx="20882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3095977" y="4937701"/>
            <a:ext cx="184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Geographic</a:t>
            </a:r>
            <a:r>
              <a:rPr lang="tr-TR" dirty="0"/>
              <a:t> </a:t>
            </a:r>
            <a:r>
              <a:rPr lang="tr-TR" dirty="0" err="1"/>
              <a:t>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3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Population</a:t>
            </a:r>
            <a:r>
              <a:rPr lang="tr-TR" dirty="0" smtClean="0"/>
              <a:t> </a:t>
            </a:r>
            <a:r>
              <a:rPr lang="tr-TR" dirty="0" err="1" smtClean="0"/>
              <a:t>distribution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 smtClean="0"/>
              <a:t>Influenced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;</a:t>
            </a:r>
          </a:p>
          <a:p>
            <a:pPr>
              <a:buFontTx/>
              <a:buChar char="-"/>
            </a:pPr>
            <a:r>
              <a:rPr lang="tr-TR" dirty="0" smtClean="0"/>
              <a:t>Habitat: </a:t>
            </a:r>
            <a:r>
              <a:rPr lang="en-US" dirty="0"/>
              <a:t>the natural environment of an organism; place that is natural for the life and growth of an </a:t>
            </a:r>
            <a:r>
              <a:rPr lang="en-US" dirty="0" smtClean="0"/>
              <a:t>organism</a:t>
            </a:r>
            <a:r>
              <a:rPr lang="tr-TR" dirty="0" smtClean="0"/>
              <a:t>.</a:t>
            </a:r>
          </a:p>
          <a:p>
            <a:pPr>
              <a:buFontTx/>
              <a:buChar char="-"/>
            </a:pPr>
            <a:r>
              <a:rPr lang="tr-TR" dirty="0" err="1" smtClean="0"/>
              <a:t>Suitable</a:t>
            </a:r>
            <a:r>
              <a:rPr lang="tr-TR" dirty="0" smtClean="0"/>
              <a:t> </a:t>
            </a:r>
            <a:r>
              <a:rPr lang="tr-TR" dirty="0" err="1" smtClean="0"/>
              <a:t>environment</a:t>
            </a:r>
            <a:r>
              <a:rPr lang="tr-TR" dirty="0" smtClean="0"/>
              <a:t>, </a:t>
            </a:r>
            <a:r>
              <a:rPr lang="tr-TR" dirty="0" err="1" smtClean="0"/>
              <a:t>resource</a:t>
            </a:r>
            <a:r>
              <a:rPr lang="tr-TR" dirty="0" smtClean="0"/>
              <a:t> </a:t>
            </a:r>
            <a:r>
              <a:rPr lang="tr-TR" dirty="0" err="1" smtClean="0"/>
              <a:t>conditions</a:t>
            </a:r>
            <a:r>
              <a:rPr lang="tr-TR" dirty="0"/>
              <a:t>.</a:t>
            </a: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4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864435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5</a:t>
            </a:fld>
            <a:endParaRPr lang="es-ES" altLang="tr-TR"/>
          </a:p>
        </p:txBody>
      </p:sp>
      <p:pic>
        <p:nvPicPr>
          <p:cNvPr id="5" name="Picture 2" descr="Grass land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8446"/>
            <a:ext cx="8229600" cy="617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2019068" y="6501168"/>
            <a:ext cx="5783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https://www.slideshare.net/bassantnour/habitat-71409435</a:t>
            </a:r>
          </a:p>
        </p:txBody>
      </p:sp>
    </p:spTree>
    <p:extLst>
      <p:ext uri="{BB962C8B-B14F-4D97-AF65-F5344CB8AC3E}">
        <p14:creationId xmlns:p14="http://schemas.microsoft.com/office/powerpoint/2010/main" val="4212226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3200" dirty="0" err="1"/>
              <a:t>Organisms</a:t>
            </a:r>
            <a:r>
              <a:rPr lang="tr-TR" sz="3200" dirty="0"/>
              <a:t> can be </a:t>
            </a:r>
            <a:r>
              <a:rPr lang="tr-TR" sz="3200" dirty="0" err="1"/>
              <a:t>divided</a:t>
            </a:r>
            <a:r>
              <a:rPr lang="tr-TR" sz="3200" dirty="0"/>
              <a:t> in </a:t>
            </a:r>
            <a:r>
              <a:rPr lang="tr-TR" sz="3200" dirty="0" err="1"/>
              <a:t>two</a:t>
            </a:r>
            <a:r>
              <a:rPr lang="tr-TR" sz="3200" dirty="0"/>
              <a:t> </a:t>
            </a:r>
            <a:r>
              <a:rPr lang="tr-TR" sz="3200" dirty="0" err="1"/>
              <a:t>according</a:t>
            </a:r>
            <a:r>
              <a:rPr lang="tr-TR" sz="3200" dirty="0"/>
              <a:t> </a:t>
            </a:r>
            <a:r>
              <a:rPr lang="tr-TR" sz="3200" dirty="0" err="1"/>
              <a:t>to</a:t>
            </a:r>
            <a:r>
              <a:rPr lang="tr-TR" sz="3200" dirty="0"/>
              <a:t> </a:t>
            </a:r>
            <a:r>
              <a:rPr lang="tr-TR" sz="3200" dirty="0" err="1"/>
              <a:t>their</a:t>
            </a:r>
            <a:r>
              <a:rPr lang="tr-TR" sz="3200" dirty="0"/>
              <a:t> </a:t>
            </a:r>
            <a:r>
              <a:rPr lang="tr-TR" sz="3200" dirty="0" err="1"/>
              <a:t>distribution</a:t>
            </a:r>
            <a:endParaRPr lang="en-US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Ubiquitous</a:t>
            </a:r>
            <a:r>
              <a:rPr lang="tr-TR" dirty="0" smtClean="0"/>
              <a:t>: A </a:t>
            </a:r>
            <a:r>
              <a:rPr lang="tr-TR" dirty="0" err="1" smtClean="0"/>
              <a:t>species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a </a:t>
            </a:r>
            <a:r>
              <a:rPr lang="tr-TR" dirty="0" err="1" smtClean="0"/>
              <a:t>geographically</a:t>
            </a:r>
            <a:r>
              <a:rPr lang="tr-TR" dirty="0" smtClean="0"/>
              <a:t> </a:t>
            </a:r>
            <a:r>
              <a:rPr lang="tr-TR" dirty="0" err="1" smtClean="0"/>
              <a:t>widespread</a:t>
            </a:r>
            <a:r>
              <a:rPr lang="tr-TR" dirty="0" smtClean="0"/>
              <a:t> </a:t>
            </a:r>
            <a:r>
              <a:rPr lang="tr-TR" dirty="0" err="1" smtClean="0"/>
              <a:t>distribution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Endemic</a:t>
            </a:r>
            <a:r>
              <a:rPr lang="tr-TR" dirty="0" smtClean="0"/>
              <a:t>: </a:t>
            </a:r>
            <a:r>
              <a:rPr lang="tr-TR" dirty="0" err="1" smtClean="0"/>
              <a:t>distribution</a:t>
            </a:r>
            <a:r>
              <a:rPr lang="tr-TR" dirty="0" smtClean="0"/>
              <a:t> is </a:t>
            </a:r>
            <a:r>
              <a:rPr lang="tr-TR" dirty="0" err="1" smtClean="0"/>
              <a:t>restricted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certain</a:t>
            </a:r>
            <a:r>
              <a:rPr lang="tr-TR" dirty="0" smtClean="0"/>
              <a:t> </a:t>
            </a:r>
            <a:r>
              <a:rPr lang="tr-TR" dirty="0" err="1" smtClean="0"/>
              <a:t>area</a:t>
            </a:r>
            <a:r>
              <a:rPr lang="tr-TR" dirty="0" smtClean="0"/>
              <a:t>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6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67091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Endemic</a:t>
            </a:r>
            <a:r>
              <a:rPr lang="tr-TR" dirty="0" smtClean="0"/>
              <a:t> </a:t>
            </a:r>
            <a:r>
              <a:rPr lang="tr-TR" dirty="0" err="1" smtClean="0"/>
              <a:t>species</a:t>
            </a:r>
            <a:r>
              <a:rPr lang="tr-TR" dirty="0" smtClean="0"/>
              <a:t> of </a:t>
            </a:r>
            <a:r>
              <a:rPr lang="tr-TR" dirty="0" err="1" smtClean="0"/>
              <a:t>Turkey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invertebrate </a:t>
            </a:r>
            <a:r>
              <a:rPr lang="en-US" dirty="0"/>
              <a:t>species in Turkey is about 19,000, of which about 4,000 species/subspecies are </a:t>
            </a:r>
            <a:r>
              <a:rPr lang="en-US" dirty="0" smtClean="0"/>
              <a:t>endemic.</a:t>
            </a:r>
            <a:endParaRPr lang="tr-TR" dirty="0" smtClean="0"/>
          </a:p>
          <a:p>
            <a:r>
              <a:rPr lang="en-US" dirty="0" smtClean="0"/>
              <a:t>vertebrate </a:t>
            </a:r>
            <a:r>
              <a:rPr lang="en-US" dirty="0"/>
              <a:t>species identified to date is nearly 1,500. </a:t>
            </a:r>
            <a:r>
              <a:rPr lang="en-US" dirty="0" smtClean="0"/>
              <a:t>over </a:t>
            </a:r>
            <a:r>
              <a:rPr lang="en-US" dirty="0"/>
              <a:t>100 species are endemic, including 70 species of </a:t>
            </a:r>
            <a:r>
              <a:rPr lang="en-US" dirty="0" smtClean="0"/>
              <a:t>fish.</a:t>
            </a:r>
            <a:endParaRPr lang="tr-TR" dirty="0" smtClean="0"/>
          </a:p>
          <a:p>
            <a:r>
              <a:rPr lang="en-US" dirty="0" smtClean="0"/>
              <a:t>Anatolia </a:t>
            </a:r>
            <a:r>
              <a:rPr lang="en-US" dirty="0"/>
              <a:t>is home to the Fallow Deer and the Pheasant.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7</a:t>
            </a:fld>
            <a:endParaRPr lang="es-ES" alt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775521" y="6457769"/>
            <a:ext cx="499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https://www.iucn.org/content/biodiversity-turkey</a:t>
            </a:r>
          </a:p>
        </p:txBody>
      </p:sp>
    </p:spTree>
    <p:extLst>
      <p:ext uri="{BB962C8B-B14F-4D97-AF65-F5344CB8AC3E}">
        <p14:creationId xmlns:p14="http://schemas.microsoft.com/office/powerpoint/2010/main" val="1402470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sÃ¼lÃ¼n kuÅu pul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770" y="430926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8</a:t>
            </a:fld>
            <a:endParaRPr lang="es-ES" altLang="tr-TR"/>
          </a:p>
        </p:txBody>
      </p:sp>
      <p:pic>
        <p:nvPicPr>
          <p:cNvPr id="5" name="Picture 2" descr="Fallow Deer turkey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532" y="1600200"/>
            <a:ext cx="181927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4.bp.blogspot.com/-BLOAg3f_l7U/VPxz6NQ5BKI/AAAAAAAAdaU/T1MViidMcFk/s1600/1b%2Bfallow%2Bde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000" y="274638"/>
            <a:ext cx="5136080" cy="385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heasa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349" y="4105277"/>
            <a:ext cx="4272409" cy="280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17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3200" dirty="0" err="1"/>
              <a:t>What</a:t>
            </a:r>
            <a:r>
              <a:rPr lang="tr-TR" sz="3200" dirty="0"/>
              <a:t> </a:t>
            </a:r>
            <a:r>
              <a:rPr lang="tr-TR" sz="3200" dirty="0" err="1"/>
              <a:t>are</a:t>
            </a:r>
            <a:r>
              <a:rPr lang="tr-TR" sz="3200" dirty="0"/>
              <a:t> </a:t>
            </a:r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factors</a:t>
            </a:r>
            <a:r>
              <a:rPr lang="tr-TR" sz="3200" dirty="0"/>
              <a:t> </a:t>
            </a:r>
            <a:r>
              <a:rPr lang="tr-TR" sz="3200" dirty="0" err="1"/>
              <a:t>limiting</a:t>
            </a:r>
            <a:r>
              <a:rPr lang="tr-TR" sz="3200" dirty="0"/>
              <a:t> an </a:t>
            </a:r>
            <a:r>
              <a:rPr lang="tr-TR" sz="3200" dirty="0" err="1"/>
              <a:t>organism’s</a:t>
            </a:r>
            <a:r>
              <a:rPr lang="tr-TR" sz="3200" dirty="0"/>
              <a:t> </a:t>
            </a:r>
            <a:r>
              <a:rPr lang="tr-TR" sz="3200" dirty="0" err="1"/>
              <a:t>distribution</a:t>
            </a:r>
            <a:r>
              <a:rPr lang="tr-TR" sz="3200" dirty="0"/>
              <a:t>?</a:t>
            </a:r>
            <a:endParaRPr lang="en-US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i="1" dirty="0" err="1"/>
              <a:t>It</a:t>
            </a:r>
            <a:r>
              <a:rPr lang="tr-TR" sz="2400" i="1" dirty="0"/>
              <a:t> is hard </a:t>
            </a:r>
            <a:r>
              <a:rPr lang="tr-TR" sz="2400" i="1" dirty="0" err="1"/>
              <a:t>to</a:t>
            </a:r>
            <a:r>
              <a:rPr lang="tr-TR" sz="2400" i="1" dirty="0"/>
              <a:t> define </a:t>
            </a:r>
            <a:r>
              <a:rPr lang="tr-TR" sz="2400" i="1" dirty="0" err="1"/>
              <a:t>limits</a:t>
            </a:r>
            <a:r>
              <a:rPr lang="tr-TR" sz="2400" i="1" dirty="0"/>
              <a:t> </a:t>
            </a:r>
            <a:r>
              <a:rPr lang="tr-TR" sz="2400" i="1" dirty="0" err="1"/>
              <a:t>for</a:t>
            </a:r>
            <a:r>
              <a:rPr lang="tr-TR" sz="2400" i="1" dirty="0"/>
              <a:t> </a:t>
            </a:r>
            <a:r>
              <a:rPr lang="tr-TR" sz="2400" i="1" dirty="0" err="1"/>
              <a:t>organisms</a:t>
            </a:r>
            <a:r>
              <a:rPr lang="tr-TR" sz="2400" dirty="0"/>
              <a:t>, but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some</a:t>
            </a:r>
            <a:r>
              <a:rPr lang="tr-TR" sz="2400" dirty="0"/>
              <a:t> </a:t>
            </a:r>
            <a:r>
              <a:rPr lang="en-US" altLang="en-US" sz="2400" dirty="0"/>
              <a:t>organisms</a:t>
            </a:r>
            <a:r>
              <a:rPr lang="en-US" altLang="en-US" sz="2400" dirty="0"/>
              <a:t>, we can get an idea about the distribution of individuals by looking at </a:t>
            </a:r>
            <a:r>
              <a:rPr lang="en-US" altLang="en-US" sz="2400" dirty="0"/>
              <a:t>a</a:t>
            </a:r>
            <a:r>
              <a:rPr lang="tr-TR" altLang="en-US" sz="2400" dirty="0"/>
              <a:t>re</a:t>
            </a:r>
            <a:r>
              <a:rPr lang="en-US" altLang="en-US" sz="2400" dirty="0"/>
              <a:t>al </a:t>
            </a:r>
            <a:r>
              <a:rPr lang="en-US" altLang="en-US" sz="2400" dirty="0"/>
              <a:t>photographs.</a:t>
            </a:r>
          </a:p>
          <a:p>
            <a:endParaRPr lang="en-US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9</a:t>
            </a:fld>
            <a:endParaRPr lang="es-ES" altLang="tr-TR"/>
          </a:p>
        </p:txBody>
      </p:sp>
      <p:pic>
        <p:nvPicPr>
          <p:cNvPr id="6146" name="Picture 2" descr="SÄ±Äla aÄacÄ± orman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2772427"/>
            <a:ext cx="6128494" cy="394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340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Geniş ekran</PresentationFormat>
  <Paragraphs>43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Teması</vt:lpstr>
      <vt:lpstr>Ecology and Environmental Biology </vt:lpstr>
      <vt:lpstr>Population</vt:lpstr>
      <vt:lpstr>Define individual</vt:lpstr>
      <vt:lpstr>Population distribution</vt:lpstr>
      <vt:lpstr>PowerPoint Sunusu</vt:lpstr>
      <vt:lpstr>Organisms can be divided in two according to their distribution</vt:lpstr>
      <vt:lpstr>Endemic species of Turkey</vt:lpstr>
      <vt:lpstr>PowerPoint Sunusu</vt:lpstr>
      <vt:lpstr>What are the factors limiting an organism’s distribution?</vt:lpstr>
      <vt:lpstr>Species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 and Environmental Biology </dc:title>
  <dc:creator>Nuket Bilgen</dc:creator>
  <cp:lastModifiedBy>Nuket Bilgen</cp:lastModifiedBy>
  <cp:revision>1</cp:revision>
  <dcterms:created xsi:type="dcterms:W3CDTF">2018-05-08T13:57:55Z</dcterms:created>
  <dcterms:modified xsi:type="dcterms:W3CDTF">2018-05-08T13:58:09Z</dcterms:modified>
</cp:coreProperties>
</file>