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90100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60597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99986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68630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620695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50837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699270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06162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66784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044612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93246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510365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a:latin typeface="Times New Roman" panose="02020603050405020304" pitchFamily="18" charset="0"/>
                <a:cs typeface="Times New Roman" panose="02020603050405020304" pitchFamily="18" charset="0"/>
              </a:rPr>
              <a:t>Doç. Dr. </a:t>
            </a:r>
            <a:r>
              <a:rPr lang="tr-TR" sz="4000" b="1">
                <a:latin typeface="Times New Roman" panose="02020603050405020304" pitchFamily="18" charset="0"/>
                <a:cs typeface="Times New Roman" panose="02020603050405020304" pitchFamily="18" charset="0"/>
              </a:rPr>
              <a:t>Havva Eylem POLAT</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184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a16="http://schemas.microsoft.com/office/drawing/2014/main" val="20000"/>
                    </a:ext>
                  </a:extLst>
                </a:gridCol>
                <a:gridCol w="6958344">
                  <a:extLst>
                    <a:ext uri="{9D8B030D-6E8A-4147-A177-3AD203B41FA5}">
                      <a16:colId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105627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indent="0" algn="just">
              <a:spcAft>
                <a:spcPts val="0"/>
              </a:spcAft>
              <a:buNone/>
            </a:pPr>
            <a:r>
              <a:rPr lang="tr-TR" b="1" dirty="0" smtClean="0">
                <a:latin typeface="Times New Roman" panose="02020603050405020304" pitchFamily="18" charset="0"/>
                <a:cs typeface="Times New Roman" panose="02020603050405020304" pitchFamily="18" charset="0"/>
              </a:rPr>
              <a:t>13-14. METRAJ ve KEŞİF</a:t>
            </a:r>
          </a:p>
          <a:p>
            <a:pPr marL="0" indent="0">
              <a:spcAft>
                <a:spcPts val="0"/>
              </a:spcAft>
              <a:buNone/>
            </a:pPr>
            <a:r>
              <a:rPr lang="tr-TR" b="1" dirty="0" smtClean="0">
                <a:latin typeface="Times New Roman" panose="02020603050405020304" pitchFamily="18" charset="0"/>
                <a:ea typeface="Times New Roman" panose="02020603050405020304" pitchFamily="18" charset="0"/>
              </a:rPr>
              <a:t>METRAJ</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Bir </a:t>
            </a:r>
            <a:r>
              <a:rPr lang="tr-TR" dirty="0">
                <a:latin typeface="Times New Roman" panose="02020603050405020304" pitchFamily="18" charset="0"/>
                <a:ea typeface="Times New Roman" panose="02020603050405020304" pitchFamily="18" charset="0"/>
              </a:rPr>
              <a:t>yapının keşfinin çıkarılabilmesi için öncelikle yapının metrajının hazırlanması gerekir. Bir yapıyı oluşturan bütün elemanların ölçülerek uzunlukların metre (m), alanların metrekare (m</a:t>
            </a:r>
            <a:r>
              <a:rPr lang="tr-TR" baseline="30000" dirty="0">
                <a:latin typeface="Times New Roman" panose="02020603050405020304" pitchFamily="18" charset="0"/>
                <a:ea typeface="Times New Roman" panose="02020603050405020304" pitchFamily="18" charset="0"/>
              </a:rPr>
              <a:t>2</a:t>
            </a:r>
            <a:r>
              <a:rPr lang="tr-TR" dirty="0">
                <a:latin typeface="Times New Roman" panose="02020603050405020304" pitchFamily="18" charset="0"/>
                <a:ea typeface="Times New Roman" panose="02020603050405020304" pitchFamily="18" charset="0"/>
              </a:rPr>
              <a:t>), hacimlerin metreküp (m</a:t>
            </a:r>
            <a:r>
              <a:rPr lang="tr-TR" baseline="30000" dirty="0">
                <a:latin typeface="Times New Roman" panose="02020603050405020304" pitchFamily="18" charset="0"/>
                <a:ea typeface="Times New Roman" panose="02020603050405020304" pitchFamily="18" charset="0"/>
              </a:rPr>
              <a:t>3</a:t>
            </a:r>
            <a:r>
              <a:rPr lang="tr-TR" dirty="0">
                <a:latin typeface="Times New Roman" panose="02020603050405020304" pitchFamily="18" charset="0"/>
                <a:ea typeface="Times New Roman" panose="02020603050405020304" pitchFamily="18" charset="0"/>
              </a:rPr>
              <a:t>), demir işlerinin kilogram (kg) ve sayılarak ölçülen yapı elemanlarının da adet olarak miktarlarının hesaplanmasına </a:t>
            </a:r>
            <a:r>
              <a:rPr lang="tr-TR" b="1" i="1" dirty="0">
                <a:latin typeface="Times New Roman" panose="02020603050405020304" pitchFamily="18" charset="0"/>
                <a:ea typeface="Times New Roman" panose="02020603050405020304" pitchFamily="18" charset="0"/>
              </a:rPr>
              <a:t>metraj (ölçüm)</a:t>
            </a:r>
            <a:r>
              <a:rPr lang="tr-TR" dirty="0">
                <a:latin typeface="Times New Roman" panose="02020603050405020304" pitchFamily="18" charset="0"/>
                <a:ea typeface="Times New Roman" panose="02020603050405020304" pitchFamily="18" charset="0"/>
              </a:rPr>
              <a:t> adı verilir</a:t>
            </a:r>
            <a:r>
              <a:rPr lang="tr-TR" dirty="0" smtClean="0">
                <a:latin typeface="Times New Roman" panose="02020603050405020304" pitchFamily="18" charset="0"/>
                <a:ea typeface="Times New Roman" panose="02020603050405020304" pitchFamily="18" charset="0"/>
              </a:rPr>
              <a:t>. </a:t>
            </a:r>
            <a:r>
              <a:rPr lang="tr-TR" dirty="0" smtClean="0">
                <a:solidFill>
                  <a:srgbClr val="000000"/>
                </a:solidFill>
                <a:latin typeface="Times New Roman" panose="02020603050405020304" pitchFamily="18" charset="0"/>
                <a:ea typeface="Times New Roman" panose="02020603050405020304" pitchFamily="18" charset="0"/>
              </a:rPr>
              <a:t>Metraj </a:t>
            </a:r>
            <a:r>
              <a:rPr lang="tr-TR" dirty="0">
                <a:solidFill>
                  <a:srgbClr val="000000"/>
                </a:solidFill>
                <a:latin typeface="Times New Roman" panose="02020603050405020304" pitchFamily="18" charset="0"/>
                <a:ea typeface="Times New Roman" panose="02020603050405020304" pitchFamily="18" charset="0"/>
              </a:rPr>
              <a:t>yapılırken genellikle kaba inşaat kısımları m</a:t>
            </a:r>
            <a:r>
              <a:rPr lang="tr-TR" baseline="30000" dirty="0">
                <a:solidFill>
                  <a:srgbClr val="000000"/>
                </a:solidFill>
                <a:latin typeface="Times New Roman" panose="02020603050405020304" pitchFamily="18" charset="0"/>
                <a:ea typeface="Times New Roman" panose="02020603050405020304" pitchFamily="18" charset="0"/>
              </a:rPr>
              <a:t>3</a:t>
            </a:r>
            <a:r>
              <a:rPr lang="tr-TR" dirty="0">
                <a:solidFill>
                  <a:srgbClr val="000000"/>
                </a:solidFill>
                <a:latin typeface="Times New Roman" panose="02020603050405020304" pitchFamily="18" charset="0"/>
                <a:ea typeface="Times New Roman" panose="02020603050405020304" pitchFamily="18" charset="0"/>
              </a:rPr>
              <a:t>, ince inşaat kısımları ile ahşap işleri m</a:t>
            </a:r>
            <a:r>
              <a:rPr lang="tr-TR" baseline="30000" dirty="0">
                <a:solidFill>
                  <a:srgbClr val="000000"/>
                </a:solidFill>
                <a:latin typeface="Times New Roman" panose="02020603050405020304" pitchFamily="18" charset="0"/>
                <a:ea typeface="Times New Roman" panose="02020603050405020304" pitchFamily="18" charset="0"/>
              </a:rPr>
              <a:t>2</a:t>
            </a:r>
            <a:r>
              <a:rPr lang="tr-TR" dirty="0">
                <a:solidFill>
                  <a:srgbClr val="000000"/>
                </a:solidFill>
                <a:latin typeface="Times New Roman" panose="02020603050405020304" pitchFamily="18" charset="0"/>
                <a:ea typeface="Times New Roman" panose="02020603050405020304" pitchFamily="18" charset="0"/>
              </a:rPr>
              <a:t> ve demir işleri de kg olarak </a:t>
            </a:r>
            <a:r>
              <a:rPr lang="tr-TR" dirty="0" smtClean="0">
                <a:solidFill>
                  <a:srgbClr val="000000"/>
                </a:solidFill>
                <a:latin typeface="Times New Roman" panose="02020603050405020304" pitchFamily="18" charset="0"/>
                <a:ea typeface="Times New Roman" panose="02020603050405020304" pitchFamily="18" charset="0"/>
              </a:rPr>
              <a:t>ölçülür. </a:t>
            </a:r>
            <a:r>
              <a:rPr lang="tr-TR" dirty="0">
                <a:solidFill>
                  <a:srgbClr val="000000"/>
                </a:solidFill>
                <a:latin typeface="Times New Roman" panose="02020603050405020304" pitchFamily="18" charset="0"/>
                <a:ea typeface="Times New Roman" panose="02020603050405020304" pitchFamily="18" charset="0"/>
              </a:rPr>
              <a:t>Yapının metraj işlemi tamamlandığında, o yapıyı tamamlamak için gerekli işlerin ve yapı bölümlerinin miktarları hesaplanmış olur. Metraj yapılırken en önemli nokta, herhangi bir yapı bölümünün unutulmaması veya iki defa yazılmamasıdır.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5040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fontScale="85000" lnSpcReduction="20000"/>
          </a:bodyPr>
          <a:lstStyle/>
          <a:p>
            <a:pPr marL="0" indent="0" algn="just">
              <a:spcAft>
                <a:spcPts val="0"/>
              </a:spcAft>
              <a:buNone/>
            </a:pPr>
            <a:r>
              <a:rPr lang="tr-TR" dirty="0">
                <a:solidFill>
                  <a:srgbClr val="000000"/>
                </a:solidFill>
                <a:latin typeface="Times New Roman" panose="02020603050405020304" pitchFamily="18" charset="0"/>
                <a:ea typeface="Times New Roman" panose="02020603050405020304" pitchFamily="18" charset="0"/>
              </a:rPr>
              <a:t>Bir yapının keşfinin çıkarılabilmesi için yapılan her işin birim fiyatlarının bilinmesi gerekir. Birim fiyat listeleri her mali yılbaşında Çevre ve Şehircilik Bakanlığı tarafından düzenlenerek </a:t>
            </a:r>
            <a:r>
              <a:rPr lang="tr-TR" b="1" i="1" dirty="0">
                <a:solidFill>
                  <a:srgbClr val="000000"/>
                </a:solidFill>
                <a:latin typeface="Times New Roman" panose="02020603050405020304" pitchFamily="18" charset="0"/>
                <a:ea typeface="Times New Roman" panose="02020603050405020304" pitchFamily="18" charset="0"/>
              </a:rPr>
              <a:t>Birim Fiyat Listesi </a:t>
            </a:r>
            <a:r>
              <a:rPr lang="tr-TR" dirty="0">
                <a:solidFill>
                  <a:srgbClr val="000000"/>
                </a:solidFill>
                <a:latin typeface="Times New Roman" panose="02020603050405020304" pitchFamily="18" charset="0"/>
                <a:ea typeface="Times New Roman" panose="02020603050405020304" pitchFamily="18" charset="0"/>
              </a:rPr>
              <a:t>adı altında kitapçık halinde yayınlanır. Herhangi bir işin birim fiyatı; gereç giderleri, işçilik giderleri, taşıma giderleri, genel gider ve k</a:t>
            </a:r>
            <a:r>
              <a:rPr lang="tr-TR" dirty="0">
                <a:latin typeface="Times New Roman" panose="02020603050405020304" pitchFamily="18" charset="0"/>
                <a:ea typeface="Times New Roman" panose="02020603050405020304" pitchFamily="18" charset="0"/>
              </a:rPr>
              <a:t>â</a:t>
            </a:r>
            <a:r>
              <a:rPr lang="tr-TR" dirty="0">
                <a:solidFill>
                  <a:srgbClr val="000000"/>
                </a:solidFill>
                <a:latin typeface="Times New Roman" panose="02020603050405020304" pitchFamily="18" charset="0"/>
                <a:ea typeface="Times New Roman" panose="02020603050405020304" pitchFamily="18" charset="0"/>
              </a:rPr>
              <a:t>rdan oluşur. Bu fiyatlar bir yıl boyunca geçerlidir.</a:t>
            </a:r>
            <a:r>
              <a:rPr lang="tr-TR" dirty="0">
                <a:latin typeface="Times New Roman" panose="02020603050405020304" pitchFamily="18" charset="0"/>
                <a:ea typeface="Times New Roman" panose="02020603050405020304" pitchFamily="18" charset="0"/>
              </a:rPr>
              <a:t> </a:t>
            </a:r>
            <a:r>
              <a:rPr lang="tr-TR" sz="3200" dirty="0">
                <a:solidFill>
                  <a:srgbClr val="000000"/>
                </a:solidFill>
                <a:latin typeface="Times New Roman" panose="02020603050405020304" pitchFamily="18" charset="0"/>
                <a:ea typeface="Times New Roman" panose="02020603050405020304" pitchFamily="18" charset="0"/>
              </a:rPr>
              <a:t>Birim fiyat listesinde tüm işler sistematik olarak numaralanmıştır. Bu numaralara </a:t>
            </a:r>
            <a:r>
              <a:rPr lang="tr-TR" sz="3200" b="1" i="1" dirty="0">
                <a:solidFill>
                  <a:srgbClr val="000000"/>
                </a:solidFill>
                <a:latin typeface="Times New Roman" panose="02020603050405020304" pitchFamily="18" charset="0"/>
                <a:ea typeface="Times New Roman" panose="02020603050405020304" pitchFamily="18" charset="0"/>
              </a:rPr>
              <a:t>Birim fiyat No</a:t>
            </a:r>
            <a:r>
              <a:rPr lang="tr-TR" sz="3200" dirty="0">
                <a:solidFill>
                  <a:srgbClr val="000000"/>
                </a:solidFill>
                <a:latin typeface="Times New Roman" panose="02020603050405020304" pitchFamily="18" charset="0"/>
                <a:ea typeface="Times New Roman" panose="02020603050405020304" pitchFamily="18" charset="0"/>
              </a:rPr>
              <a:t> veya </a:t>
            </a:r>
            <a:r>
              <a:rPr lang="tr-TR" sz="3200" b="1" i="1" dirty="0">
                <a:solidFill>
                  <a:srgbClr val="000000"/>
                </a:solidFill>
                <a:latin typeface="Times New Roman" panose="02020603050405020304" pitchFamily="18" charset="0"/>
                <a:ea typeface="Times New Roman" panose="02020603050405020304" pitchFamily="18" charset="0"/>
              </a:rPr>
              <a:t>Poz No (Pozisyon No)</a:t>
            </a:r>
            <a:r>
              <a:rPr lang="tr-TR" sz="3200" dirty="0">
                <a:solidFill>
                  <a:srgbClr val="000000"/>
                </a:solidFill>
                <a:latin typeface="Times New Roman" panose="02020603050405020304" pitchFamily="18" charset="0"/>
                <a:ea typeface="Times New Roman" panose="02020603050405020304" pitchFamily="18" charset="0"/>
              </a:rPr>
              <a:t> adı verilir. </a:t>
            </a:r>
            <a:endParaRPr lang="tr-TR" sz="3200" dirty="0" smtClean="0">
              <a:solidFill>
                <a:srgbClr val="000000"/>
              </a:solidFill>
              <a:latin typeface="Times New Roman" panose="02020603050405020304" pitchFamily="18" charset="0"/>
              <a:ea typeface="Times New Roman" panose="02020603050405020304" pitchFamily="18" charset="0"/>
            </a:endParaRPr>
          </a:p>
          <a:p>
            <a:pPr marL="0" indent="0" algn="just">
              <a:spcAft>
                <a:spcPts val="0"/>
              </a:spcAft>
              <a:buNone/>
            </a:pPr>
            <a:r>
              <a:rPr lang="tr-TR" sz="3200" b="1" dirty="0">
                <a:solidFill>
                  <a:srgbClr val="000000"/>
                </a:solidFill>
                <a:latin typeface="Times New Roman" panose="02020603050405020304" pitchFamily="18" charset="0"/>
                <a:ea typeface="Times New Roman" panose="02020603050405020304" pitchFamily="18" charset="0"/>
              </a:rPr>
              <a:t>MALZEME </a:t>
            </a:r>
            <a:r>
              <a:rPr lang="tr-TR" sz="3200" b="1" dirty="0" smtClean="0">
                <a:solidFill>
                  <a:srgbClr val="000000"/>
                </a:solidFill>
                <a:latin typeface="Times New Roman" panose="02020603050405020304" pitchFamily="18" charset="0"/>
                <a:ea typeface="Times New Roman" panose="02020603050405020304" pitchFamily="18" charset="0"/>
              </a:rPr>
              <a:t>KEŞFİ</a:t>
            </a:r>
          </a:p>
          <a:p>
            <a:pPr marL="0" indent="0" algn="just">
              <a:spcAft>
                <a:spcPts val="0"/>
              </a:spcAft>
              <a:buNone/>
            </a:pPr>
            <a:r>
              <a:rPr lang="tr-TR" sz="3200" dirty="0" smtClean="0">
                <a:solidFill>
                  <a:srgbClr val="000000"/>
                </a:solidFill>
                <a:latin typeface="Times New Roman" panose="02020603050405020304" pitchFamily="18" charset="0"/>
                <a:ea typeface="Times New Roman" panose="02020603050405020304" pitchFamily="18" charset="0"/>
              </a:rPr>
              <a:t>Metraj </a:t>
            </a:r>
            <a:r>
              <a:rPr lang="tr-TR" sz="3200" dirty="0">
                <a:solidFill>
                  <a:srgbClr val="000000"/>
                </a:solidFill>
                <a:latin typeface="Times New Roman" panose="02020603050405020304" pitchFamily="18" charset="0"/>
                <a:ea typeface="Times New Roman" panose="02020603050405020304" pitchFamily="18" charset="0"/>
              </a:rPr>
              <a:t>işleminden elde edilen sonuçlara göre, yapının inşaatı için gerekli malzeme gereksinimleri belirlenir. Bu işleme </a:t>
            </a:r>
            <a:r>
              <a:rPr lang="tr-TR" sz="3200" b="1" i="1" dirty="0">
                <a:solidFill>
                  <a:srgbClr val="000000"/>
                </a:solidFill>
                <a:latin typeface="Times New Roman" panose="02020603050405020304" pitchFamily="18" charset="0"/>
                <a:ea typeface="Times New Roman" panose="02020603050405020304" pitchFamily="18" charset="0"/>
              </a:rPr>
              <a:t>malzeme keşfi</a:t>
            </a:r>
            <a:r>
              <a:rPr lang="tr-TR" sz="3200" dirty="0">
                <a:solidFill>
                  <a:srgbClr val="000000"/>
                </a:solidFill>
                <a:latin typeface="Times New Roman" panose="02020603050405020304" pitchFamily="18" charset="0"/>
                <a:ea typeface="Times New Roman" panose="02020603050405020304" pitchFamily="18" charset="0"/>
              </a:rPr>
              <a:t> denir. </a:t>
            </a:r>
            <a:r>
              <a:rPr lang="tr-TR" sz="3200" dirty="0" smtClean="0">
                <a:solidFill>
                  <a:srgbClr val="000000"/>
                </a:solidFill>
                <a:latin typeface="Times New Roman" panose="02020603050405020304" pitchFamily="18" charset="0"/>
                <a:ea typeface="Times New Roman" panose="02020603050405020304" pitchFamily="18" charset="0"/>
              </a:rPr>
              <a:t>Herhangi </a:t>
            </a:r>
            <a:r>
              <a:rPr lang="tr-TR" sz="3200" dirty="0">
                <a:solidFill>
                  <a:srgbClr val="000000"/>
                </a:solidFill>
                <a:latin typeface="Times New Roman" panose="02020603050405020304" pitchFamily="18" charset="0"/>
                <a:ea typeface="Times New Roman" panose="02020603050405020304" pitchFamily="18" charset="0"/>
              </a:rPr>
              <a:t>bir yapı veya tesisin metrajının çıkarılabilmesi ve inşası için gerekli malzeme miktarının tam olarak belirlenebilmesi için yapının detaylı plan, görünüş ve kesitlerine gereksinim duyulur. </a:t>
            </a:r>
            <a:endParaRPr lang="tr-TR" sz="3600" dirty="0">
              <a:latin typeface="Times New Roman" panose="02020603050405020304" pitchFamily="18" charset="0"/>
              <a:ea typeface="Times New Roman" panose="02020603050405020304" pitchFamily="18" charset="0"/>
            </a:endParaRPr>
          </a:p>
          <a:p>
            <a:pPr marL="0" indent="0">
              <a:buNone/>
            </a:pPr>
            <a:r>
              <a:rPr lang="tr-TR" sz="3200" dirty="0">
                <a:solidFill>
                  <a:srgbClr val="000000"/>
                </a:solidFill>
                <a:latin typeface="Times New Roman" panose="02020603050405020304" pitchFamily="18" charset="0"/>
                <a:ea typeface="Times New Roman" panose="02020603050405020304" pitchFamily="18" charset="0"/>
              </a:rPr>
              <a:t>Metraj ve malzeme keşfinin çıkarılması ile yapının inşaatı için gerekli malzeme çeşitleri ve miktarları ortaya çıkar. Farklı elemanlarda kullanılacak aynı malzemelerin miktarlarının toplanması ile bir malzeme listesi ortaya çıkar ki buna da </a:t>
            </a:r>
            <a:r>
              <a:rPr lang="tr-TR" sz="3200" b="1" i="1" dirty="0">
                <a:solidFill>
                  <a:srgbClr val="000000"/>
                </a:solidFill>
                <a:latin typeface="Times New Roman" panose="02020603050405020304" pitchFamily="18" charset="0"/>
                <a:ea typeface="Times New Roman" panose="02020603050405020304" pitchFamily="18" charset="0"/>
              </a:rPr>
              <a:t>malzeme keşif özeti</a:t>
            </a:r>
            <a:r>
              <a:rPr lang="tr-TR" sz="3200" dirty="0">
                <a:solidFill>
                  <a:srgbClr val="000000"/>
                </a:solidFill>
                <a:latin typeface="Times New Roman" panose="02020603050405020304" pitchFamily="18" charset="0"/>
                <a:ea typeface="Times New Roman" panose="02020603050405020304" pitchFamily="18" charset="0"/>
              </a:rPr>
              <a:t> adı verilir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4825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indent="0" algn="just">
              <a:spcAft>
                <a:spcPts val="0"/>
              </a:spcAft>
              <a:buNone/>
            </a:pPr>
            <a:r>
              <a:rPr lang="tr-TR" sz="2400" b="1" dirty="0" smtClean="0">
                <a:latin typeface="Times New Roman" panose="02020603050405020304" pitchFamily="18" charset="0"/>
                <a:ea typeface="Times New Roman" panose="02020603050405020304" pitchFamily="18" charset="0"/>
              </a:rPr>
              <a:t>PROJE </a:t>
            </a:r>
            <a:r>
              <a:rPr lang="tr-TR" sz="2400" b="1" dirty="0">
                <a:latin typeface="Times New Roman" panose="02020603050405020304" pitchFamily="18" charset="0"/>
                <a:ea typeface="Times New Roman" panose="02020603050405020304" pitchFamily="18" charset="0"/>
              </a:rPr>
              <a:t>KEŞİF BEDELİNİN </a:t>
            </a:r>
            <a:r>
              <a:rPr lang="tr-TR" sz="2400" b="1" dirty="0" smtClean="0">
                <a:latin typeface="Times New Roman" panose="02020603050405020304" pitchFamily="18" charset="0"/>
                <a:ea typeface="Times New Roman" panose="02020603050405020304" pitchFamily="18" charset="0"/>
              </a:rPr>
              <a:t>BELİRLENMESİ</a:t>
            </a:r>
          </a:p>
          <a:p>
            <a:pPr marL="0" indent="0" algn="just">
              <a:spcAft>
                <a:spcPts val="0"/>
              </a:spcAft>
              <a:buNone/>
            </a:pPr>
            <a:r>
              <a:rPr lang="tr-TR" sz="2400" dirty="0">
                <a:latin typeface="Times New Roman" panose="02020603050405020304" pitchFamily="18" charset="0"/>
                <a:ea typeface="Times New Roman" panose="02020603050405020304" pitchFamily="18" charset="0"/>
              </a:rPr>
              <a:t>Projenin hazırlanmasından sonra, hazırlanan proje yılında geçerli olan birim fiyatlara göre projenin keşif bedeli çıkarılır. Bir yapının mimari, betonarme, tesisat ve elektrik projeleri üzerinden ne kadar para ile yapılabileceğini hesaplamak için yapılan işlemlere </a:t>
            </a:r>
            <a:r>
              <a:rPr lang="tr-TR" sz="2400" b="1" i="1" dirty="0">
                <a:latin typeface="Times New Roman" panose="02020603050405020304" pitchFamily="18" charset="0"/>
                <a:ea typeface="Times New Roman" panose="02020603050405020304" pitchFamily="18" charset="0"/>
              </a:rPr>
              <a:t>keşif </a:t>
            </a:r>
            <a:r>
              <a:rPr lang="tr-TR" sz="2400" dirty="0">
                <a:latin typeface="Times New Roman" panose="02020603050405020304" pitchFamily="18" charset="0"/>
                <a:ea typeface="Times New Roman" panose="02020603050405020304" pitchFamily="18" charset="0"/>
              </a:rPr>
              <a:t>denir. </a:t>
            </a:r>
          </a:p>
          <a:p>
            <a:pPr marL="0" indent="0" algn="just">
              <a:spcAft>
                <a:spcPts val="0"/>
              </a:spcAft>
              <a:buNone/>
            </a:pPr>
            <a:r>
              <a:rPr lang="tr-TR" sz="2400" dirty="0" smtClean="0">
                <a:latin typeface="Times New Roman" panose="02020603050405020304" pitchFamily="18" charset="0"/>
                <a:ea typeface="Times New Roman" panose="02020603050405020304" pitchFamily="18" charset="0"/>
              </a:rPr>
              <a:t>Bir </a:t>
            </a:r>
            <a:r>
              <a:rPr lang="tr-TR" sz="2400" dirty="0">
                <a:latin typeface="Times New Roman" panose="02020603050405020304" pitchFamily="18" charset="0"/>
                <a:ea typeface="Times New Roman" panose="02020603050405020304" pitchFamily="18" charset="0"/>
              </a:rPr>
              <a:t>yapının keşfi:</a:t>
            </a: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Yapının metrajının yapılması, </a:t>
            </a: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Birim fiyatlarının saptanarak proje üzerinde belirtilmesi </a:t>
            </a: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Keşif özetinin hazırlanması </a:t>
            </a:r>
          </a:p>
          <a:p>
            <a:pPr marL="0" indent="0" algn="just">
              <a:spcAft>
                <a:spcPts val="0"/>
              </a:spcAft>
              <a:buNone/>
            </a:pPr>
            <a:r>
              <a:rPr lang="tr-TR" sz="2400" dirty="0">
                <a:latin typeface="Times New Roman" panose="02020603050405020304" pitchFamily="18" charset="0"/>
                <a:ea typeface="Times New Roman" panose="02020603050405020304" pitchFamily="18" charset="0"/>
              </a:rPr>
              <a:t>olmak üzere üç aşamada hazırlanır. </a:t>
            </a:r>
          </a:p>
          <a:p>
            <a:pPr marL="0" indent="0" algn="just">
              <a:spcAft>
                <a:spcPts val="0"/>
              </a:spcAft>
              <a:buNone/>
            </a:pPr>
            <a:r>
              <a:rPr lang="tr-TR" sz="2400" dirty="0" smtClean="0">
                <a:latin typeface="Times New Roman" panose="02020603050405020304" pitchFamily="18" charset="0"/>
                <a:ea typeface="Times New Roman" panose="02020603050405020304" pitchFamily="18" charset="0"/>
              </a:rPr>
              <a:t>Bir </a:t>
            </a:r>
            <a:r>
              <a:rPr lang="tr-TR" sz="2400" dirty="0">
                <a:latin typeface="Times New Roman" panose="02020603050405020304" pitchFamily="18" charset="0"/>
                <a:ea typeface="Times New Roman" panose="02020603050405020304" pitchFamily="18" charset="0"/>
              </a:rPr>
              <a:t>projede; birinci (ön) keşif ve ikinci (kesin) keşif olmak üzere iki keşif bedeli çıkarılır.</a:t>
            </a:r>
          </a:p>
          <a:p>
            <a:pPr marL="0" indent="0" algn="just">
              <a:spcAft>
                <a:spcPts val="0"/>
              </a:spcAft>
              <a:buNone/>
            </a:pPr>
            <a:endParaRPr lang="tr-TR" sz="24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7772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Birinci (Ön) </a:t>
            </a:r>
            <a:r>
              <a:rPr lang="tr-TR" dirty="0" smtClean="0">
                <a:latin typeface="Times New Roman" panose="02020603050405020304" pitchFamily="18" charset="0"/>
                <a:ea typeface="Times New Roman" panose="02020603050405020304" pitchFamily="18" charset="0"/>
              </a:rPr>
              <a:t>Keşif, inşaata </a:t>
            </a:r>
            <a:r>
              <a:rPr lang="tr-TR" dirty="0">
                <a:latin typeface="Times New Roman" panose="02020603050405020304" pitchFamily="18" charset="0"/>
                <a:ea typeface="Times New Roman" panose="02020603050405020304" pitchFamily="18" charset="0"/>
              </a:rPr>
              <a:t>başlamadan önce, ön ve uygulama projeleri üzerinden çıkarılan keşiftir. Projenin ne kadar para ile yapılabileceğini hesaplamak için hazırlanır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dirty="0">
                <a:latin typeface="Times New Roman" panose="02020603050405020304" pitchFamily="18" charset="0"/>
                <a:ea typeface="Times New Roman" panose="02020603050405020304" pitchFamily="18" charset="0"/>
              </a:rPr>
              <a:t>İkinci (Kesin) </a:t>
            </a:r>
            <a:r>
              <a:rPr lang="tr-TR" dirty="0" smtClean="0">
                <a:latin typeface="Times New Roman" panose="02020603050405020304" pitchFamily="18" charset="0"/>
                <a:ea typeface="Times New Roman" panose="02020603050405020304" pitchFamily="18" charset="0"/>
              </a:rPr>
              <a:t>Keşif, tamamlanmış </a:t>
            </a:r>
            <a:r>
              <a:rPr lang="tr-TR" dirty="0">
                <a:latin typeface="Times New Roman" panose="02020603050405020304" pitchFamily="18" charset="0"/>
                <a:ea typeface="Times New Roman" panose="02020603050405020304" pitchFamily="18" charset="0"/>
              </a:rPr>
              <a:t>ya da bitirilmiş bir yapının ne kadar para ile yapılmış olduğunu hesaplamak için yapılan keşiftir. </a:t>
            </a:r>
            <a:r>
              <a:rPr lang="tr-TR" dirty="0" smtClean="0">
                <a:latin typeface="Times New Roman" panose="02020603050405020304" pitchFamily="18" charset="0"/>
                <a:ea typeface="Times New Roman" panose="02020603050405020304" pitchFamily="18" charset="0"/>
              </a:rPr>
              <a:t>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9173095"/>
      </p:ext>
    </p:extLst>
  </p:cSld>
  <p:clrMapOvr>
    <a:masterClrMapping/>
  </p:clrMapOvr>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560</Words>
  <Application>Microsoft Office PowerPoint</Application>
  <PresentationFormat>Geniş ekran</PresentationFormat>
  <Paragraphs>53</Paragraphs>
  <Slides>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6</vt:i4>
      </vt:variant>
    </vt:vector>
  </HeadingPairs>
  <TitlesOfParts>
    <vt:vector size="12" baseType="lpstr">
      <vt:lpstr>Arial</vt:lpstr>
      <vt:lpstr>Calibri</vt:lpstr>
      <vt:lpstr>Calibri Light</vt:lpstr>
      <vt:lpstr>Symbol</vt:lpstr>
      <vt:lpstr>Times New Roman</vt:lpstr>
      <vt:lpstr>1_Office Teması</vt:lpstr>
      <vt:lpstr>TARIMSAL İNŞAAT</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Ahmet</cp:lastModifiedBy>
  <cp:revision>2</cp:revision>
  <dcterms:created xsi:type="dcterms:W3CDTF">2020-01-09T13:42:17Z</dcterms:created>
  <dcterms:modified xsi:type="dcterms:W3CDTF">2023-01-03T14:27:19Z</dcterms:modified>
</cp:coreProperties>
</file>