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8" r:id="rId4"/>
    <p:sldId id="267" r:id="rId5"/>
    <p:sldId id="269" r:id="rId6"/>
    <p:sldId id="270" r:id="rId7"/>
    <p:sldId id="271" r:id="rId8"/>
    <p:sldId id="273" r:id="rId9"/>
    <p:sldId id="272" r:id="rId10"/>
    <p:sldId id="27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1</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251520" y="1844824"/>
            <a:ext cx="864096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1844824"/>
            <a:ext cx="7704856" cy="3970318"/>
          </a:xfrm>
          <a:prstGeom prst="rect">
            <a:avLst/>
          </a:prstGeom>
          <a:noFill/>
          <a:ln w="9525">
            <a:noFill/>
            <a:miter lim="800000"/>
            <a:headEnd/>
            <a:tailEnd/>
          </a:ln>
        </p:spPr>
        <p:txBody>
          <a:bodyPr wrap="square">
            <a:spAutoFit/>
          </a:bodyPr>
          <a:lstStyle/>
          <a:p>
            <a:pPr>
              <a:lnSpc>
                <a:spcPct val="150000"/>
              </a:lnSpc>
            </a:pPr>
            <a:r>
              <a:rPr lang="tr-TR" sz="2400" u="sng" dirty="0" smtClean="0">
                <a:latin typeface="Cambria" pitchFamily="18" charset="0"/>
              </a:rPr>
              <a:t>Piyasa ekonomisi</a:t>
            </a:r>
            <a:r>
              <a:rPr lang="tr-TR" sz="2400" dirty="0" smtClean="0">
                <a:latin typeface="Cambria" pitchFamily="18" charset="0"/>
              </a:rPr>
              <a:t>; yatırım, üretim ve dağıtım ile ilgili kararların arz ve talebe dayalı olduğu, mal ve hizmet fiyatlarının serbest fiyat sistemi içinde belirlendiği ekonomidir.  Çoğu mevcut piyasa ekonomisi belirli bir dereceye kadar ekonomik planlama veya devletin ekonomik aktiviteleri yönlendirmesini içerir ve dolayısıyla karma ekonomi olarak sınıflandırılır. </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556792"/>
            <a:ext cx="820891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Üretim Faktörleri</a:t>
            </a:r>
          </a:p>
          <a:p>
            <a:pPr>
              <a:lnSpc>
                <a:spcPct val="150000"/>
              </a:lnSpc>
            </a:pPr>
            <a:r>
              <a:rPr lang="tr-TR" sz="2400" dirty="0" smtClean="0">
                <a:latin typeface="Cambria" pitchFamily="18" charset="0"/>
              </a:rPr>
              <a:t>1. Emek; insanların mal ve hizmet üretiminde sarf ettikleri bedensel ve zihinsel çabalardır.</a:t>
            </a:r>
          </a:p>
          <a:p>
            <a:pPr>
              <a:lnSpc>
                <a:spcPct val="150000"/>
              </a:lnSpc>
            </a:pPr>
            <a:r>
              <a:rPr lang="tr-TR" sz="2400" dirty="0" smtClean="0">
                <a:latin typeface="Cambria" pitchFamily="18" charset="0"/>
              </a:rPr>
              <a:t>2. Doğal kaynaklar; toprak, hava, su ve madenler.</a:t>
            </a:r>
          </a:p>
          <a:p>
            <a:pPr>
              <a:lnSpc>
                <a:spcPct val="150000"/>
              </a:lnSpc>
            </a:pPr>
            <a:r>
              <a:rPr lang="tr-TR" sz="2400" dirty="0" smtClean="0">
                <a:latin typeface="Cambria" pitchFamily="18" charset="0"/>
              </a:rPr>
              <a:t>3. Sermaye; İnsanların ürettiği ve diğer mal ve hizmetlerin üretilmesinde kullanılan mallardır.</a:t>
            </a:r>
          </a:p>
          <a:p>
            <a:pPr>
              <a:lnSpc>
                <a:spcPct val="150000"/>
              </a:lnSpc>
            </a:pPr>
            <a:r>
              <a:rPr lang="tr-TR" sz="2400" dirty="0" smtClean="0">
                <a:latin typeface="Cambria" pitchFamily="18" charset="0"/>
              </a:rPr>
              <a:t>4. Girişimcilik</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22533" name="Picture 5" descr="D:\Tekno\Desktop\Ankara Üniversitesi Ders\Genel Ekonomi\üretim eğrisi.png"/>
          <p:cNvPicPr>
            <a:picLocks noChangeAspect="1" noChangeArrowheads="1"/>
          </p:cNvPicPr>
          <p:nvPr/>
        </p:nvPicPr>
        <p:blipFill>
          <a:blip r:embed="rId2" cstate="print"/>
          <a:srcRect/>
          <a:stretch>
            <a:fillRect/>
          </a:stretch>
        </p:blipFill>
        <p:spPr bwMode="auto">
          <a:xfrm>
            <a:off x="1835696" y="1154341"/>
            <a:ext cx="5976664" cy="5394193"/>
          </a:xfrm>
          <a:prstGeom prst="rect">
            <a:avLst/>
          </a:prstGeom>
          <a:noFill/>
        </p:spPr>
      </p:pic>
      <p:sp>
        <p:nvSpPr>
          <p:cNvPr id="8" name="7 Dikdörtgen"/>
          <p:cNvSpPr/>
          <p:nvPr/>
        </p:nvSpPr>
        <p:spPr>
          <a:xfrm>
            <a:off x="3131840" y="6021288"/>
            <a:ext cx="309634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22530" name="Picture 2" descr="Image result for alternatif maliyet"/>
          <p:cNvPicPr>
            <a:picLocks noChangeAspect="1" noChangeArrowheads="1"/>
          </p:cNvPicPr>
          <p:nvPr/>
        </p:nvPicPr>
        <p:blipFill>
          <a:blip r:embed="rId2" cstate="print"/>
          <a:srcRect/>
          <a:stretch>
            <a:fillRect/>
          </a:stretch>
        </p:blipFill>
        <p:spPr bwMode="auto">
          <a:xfrm>
            <a:off x="323528" y="1594760"/>
            <a:ext cx="8509452" cy="4786567"/>
          </a:xfrm>
          <a:prstGeom prst="rect">
            <a:avLst/>
          </a:prstGeom>
          <a:noFill/>
        </p:spPr>
      </p:pic>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7650" name="Picture 2" descr="D:\Tekno\Downloads\IMG_20200216_141224_resized_20200216_021310966 (1).jpg"/>
          <p:cNvPicPr>
            <a:picLocks noChangeAspect="1" noChangeArrowheads="1"/>
          </p:cNvPicPr>
          <p:nvPr/>
        </p:nvPicPr>
        <p:blipFill>
          <a:blip r:embed="rId2" cstate="print"/>
          <a:srcRect/>
          <a:stretch>
            <a:fillRect/>
          </a:stretch>
        </p:blipFill>
        <p:spPr bwMode="auto">
          <a:xfrm rot="16200000">
            <a:off x="1943708" y="-93458"/>
            <a:ext cx="5184576" cy="813690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827584" y="1916832"/>
            <a:ext cx="7488832" cy="2862322"/>
          </a:xfrm>
          <a:prstGeom prst="rect">
            <a:avLst/>
          </a:prstGeom>
          <a:noFill/>
          <a:ln w="9525">
            <a:noFill/>
            <a:miter lim="800000"/>
            <a:headEnd/>
            <a:tailEnd/>
          </a:ln>
        </p:spPr>
        <p:txBody>
          <a:bodyPr wrap="square">
            <a:spAutoFit/>
          </a:bodyPr>
          <a:lstStyle/>
          <a:p>
            <a:pPr>
              <a:lnSpc>
                <a:spcPct val="150000"/>
              </a:lnSpc>
            </a:pPr>
            <a:r>
              <a:rPr lang="tr-TR" sz="2400" u="sng" dirty="0" smtClean="0">
                <a:latin typeface="Cambria" pitchFamily="18" charset="0"/>
              </a:rPr>
              <a:t>Üretim olanakları eğrisi</a:t>
            </a:r>
            <a:r>
              <a:rPr lang="tr-TR" sz="2400" dirty="0" smtClean="0">
                <a:latin typeface="Cambria" pitchFamily="18" charset="0"/>
              </a:rPr>
              <a:t>; bir toplumda eldeki sınırlı kaynaklar ve var olan teknoloji düzeyi ile üretilebilecek, maksimum (en çok) mal ve hizmet bileşimlerini gösteren eğridir.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1619672" y="1916832"/>
            <a:ext cx="5472608"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Ekonomide Karar Vericiler</a:t>
            </a:r>
          </a:p>
          <a:p>
            <a:pPr>
              <a:lnSpc>
                <a:spcPct val="150000"/>
              </a:lnSpc>
            </a:pPr>
            <a:r>
              <a:rPr lang="tr-TR" sz="2400" dirty="0" smtClean="0">
                <a:latin typeface="Cambria" pitchFamily="18" charset="0"/>
              </a:rPr>
              <a:t>1. Ev halkı</a:t>
            </a:r>
          </a:p>
          <a:p>
            <a:pPr>
              <a:lnSpc>
                <a:spcPct val="150000"/>
              </a:lnSpc>
            </a:pPr>
            <a:r>
              <a:rPr lang="tr-TR" sz="2400" dirty="0" smtClean="0">
                <a:latin typeface="Cambria" pitchFamily="18" charset="0"/>
              </a:rPr>
              <a:t>2. Firmalar</a:t>
            </a:r>
          </a:p>
          <a:p>
            <a:pPr>
              <a:lnSpc>
                <a:spcPct val="150000"/>
              </a:lnSpc>
            </a:pPr>
            <a:r>
              <a:rPr lang="tr-TR" sz="2400" dirty="0" smtClean="0">
                <a:latin typeface="Cambria" pitchFamily="18" charset="0"/>
              </a:rPr>
              <a:t>3. Devlet</a:t>
            </a:r>
          </a:p>
          <a:p>
            <a:pPr>
              <a:lnSpc>
                <a:spcPct val="150000"/>
              </a:lnSpc>
            </a:pPr>
            <a:r>
              <a:rPr lang="tr-TR" sz="2400" dirty="0" smtClean="0">
                <a:latin typeface="Cambria" pitchFamily="18" charset="0"/>
              </a:rPr>
              <a:t>4. Dış dünya</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29)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628800"/>
            <a:ext cx="864096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Piyasa, alıcı ve satıcıları bir araya getiren, onların bilgi alış verişinde bulunup iş yapmalarını sağlayan bir düzenlemedir.</a:t>
            </a:r>
          </a:p>
          <a:p>
            <a:pPr>
              <a:lnSpc>
                <a:spcPct val="150000"/>
              </a:lnSpc>
            </a:pPr>
            <a:r>
              <a:rPr lang="tr-TR" sz="2400" dirty="0" smtClean="0">
                <a:latin typeface="Cambria" pitchFamily="18" charset="0"/>
              </a:rPr>
              <a:t>1. Faktör (Kaynak) piyasaları: Emek için ücret, sermaye için faiz, doğal kaynaklar için rant, girişimcilik için kâr.</a:t>
            </a:r>
          </a:p>
          <a:p>
            <a:pPr>
              <a:lnSpc>
                <a:spcPct val="150000"/>
              </a:lnSpc>
            </a:pPr>
            <a:r>
              <a:rPr lang="tr-TR" sz="2400" dirty="0" smtClean="0">
                <a:latin typeface="Cambria" pitchFamily="18" charset="0"/>
              </a:rPr>
              <a:t>2. Ürün (mal ve hizmet piyasaları): (finansal piyasalar bu gruptadır)</a:t>
            </a:r>
          </a:p>
          <a:p>
            <a:pPr>
              <a:lnSpc>
                <a:spcPct val="150000"/>
              </a:lnSpc>
            </a:pPr>
            <a:r>
              <a:rPr lang="tr-TR" sz="2400" dirty="0" smtClean="0">
                <a:latin typeface="Cambria" pitchFamily="18" charset="0"/>
              </a:rPr>
              <a:t>3. Döviz piyasaları</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30)</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1018</TotalTime>
  <Words>296</Words>
  <Application>Microsoft Office PowerPoint</Application>
  <PresentationFormat>Ekran Gösterisi (4:3)</PresentationFormat>
  <Paragraphs>37</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Genel Ekonomi 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134</cp:revision>
  <dcterms:created xsi:type="dcterms:W3CDTF">2015-05-04T08:30:58Z</dcterms:created>
  <dcterms:modified xsi:type="dcterms:W3CDTF">2020-04-28T09:16:22Z</dcterms:modified>
</cp:coreProperties>
</file>