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6" r:id="rId3"/>
    <p:sldId id="268" r:id="rId4"/>
    <p:sldId id="267" r:id="rId5"/>
    <p:sldId id="269" r:id="rId6"/>
    <p:sldId id="270" r:id="rId7"/>
    <p:sldId id="271" r:id="rId8"/>
    <p:sldId id="273" r:id="rId9"/>
    <p:sldId id="272" r:id="rId10"/>
    <p:sldId id="274"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AFDD"/>
    <a:srgbClr val="AA3AAD"/>
    <a:srgbClr val="FFCC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2555776" y="188640"/>
            <a:ext cx="6275040" cy="780696"/>
          </a:xfrm>
        </p:spPr>
        <p:txBody>
          <a:bodyPr>
            <a:normAutofit/>
          </a:bodyPr>
          <a:lstStyle>
            <a:lvl1pPr algn="ctr">
              <a:defRPr sz="3600" baseline="0"/>
            </a:lvl1pPr>
          </a:lstStyle>
          <a:p>
            <a:r>
              <a:rPr kumimoji="0" lang="tr-TR" dirty="0" smtClean="0"/>
              <a:t>Kamu Yönetimi ve Sosyal Hizmet</a:t>
            </a:r>
            <a:endParaRPr kumimoji="0" lang="en-US" dirty="0"/>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pic>
        <p:nvPicPr>
          <p:cNvPr id="33798" name="Picture 6" descr="Related image"/>
          <p:cNvPicPr>
            <a:picLocks noChangeAspect="1" noChangeArrowheads="1"/>
          </p:cNvPicPr>
          <p:nvPr userDrawn="1"/>
        </p:nvPicPr>
        <p:blipFill>
          <a:blip r:embed="rId2" cstate="print"/>
          <a:srcRect/>
          <a:stretch>
            <a:fillRect/>
          </a:stretch>
        </p:blipFill>
        <p:spPr bwMode="auto">
          <a:xfrm>
            <a:off x="251520" y="188640"/>
            <a:ext cx="1919490" cy="1080120"/>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530352" y="1490480"/>
            <a:ext cx="7772400" cy="1362456"/>
          </a:xfrm>
          <a:noFill/>
          <a:ln>
            <a:noFill/>
          </a:ln>
        </p:spPr>
        <p:txBody>
          <a:bodyPr vert="horz" tIns="0" bIns="0" anchor="b">
            <a:noAutofit/>
            <a:scene3d>
              <a:camera prst="orthographicFront"/>
              <a:lightRig rig="freezing" dir="t">
                <a:rot lat="0" lon="0" rev="5640000"/>
              </a:lightRig>
            </a:scene3d>
            <a:sp3d prstMaterial="flat">
              <a:bevelT w="38100" h="38100"/>
            </a:sp3d>
          </a:bodyPr>
          <a:lstStyle>
            <a:lvl1pPr algn="ctr" rtl="0">
              <a:spcBef>
                <a:spcPct val="0"/>
              </a:spcBef>
              <a:buNone/>
              <a:defRPr lang="en-US" sz="4800" b="0" cap="none" baseline="0" dirty="0">
                <a:ln w="635">
                  <a:noFill/>
                </a:ln>
                <a:solidFill>
                  <a:srgbClr val="002060"/>
                </a:solidFill>
                <a:effectLst>
                  <a:outerShdw blurRad="38100" dist="25400" dir="5400000" algn="tl" rotWithShape="0">
                    <a:srgbClr val="000000">
                      <a:alpha val="43000"/>
                    </a:srgbClr>
                  </a:outerShdw>
                </a:effectLst>
                <a:latin typeface="+mj-lt"/>
                <a:ea typeface="+mj-ea"/>
                <a:cs typeface="+mj-cs"/>
              </a:defRPr>
            </a:lvl1pPr>
          </a:lstStyle>
          <a:p>
            <a:r>
              <a:rPr kumimoji="0" lang="tr-TR" dirty="0" smtClean="0"/>
              <a:t>Kamu Yönetimi ve Sosyal Hizmet</a:t>
            </a:r>
            <a:endParaRPr kumimoji="0" lang="en-US" dirty="0"/>
          </a:p>
        </p:txBody>
      </p:sp>
      <p:sp>
        <p:nvSpPr>
          <p:cNvPr id="3" name="2 Metin Yer Tutucusu"/>
          <p:cNvSpPr>
            <a:spLocks noGrp="1"/>
          </p:cNvSpPr>
          <p:nvPr>
            <p:ph type="body" idx="1" hasCustomPrompt="1"/>
          </p:nvPr>
        </p:nvSpPr>
        <p:spPr>
          <a:xfrm>
            <a:off x="530352" y="3719488"/>
            <a:ext cx="7772400" cy="1509712"/>
          </a:xfrm>
        </p:spPr>
        <p:txBody>
          <a:bodyPr lIns="45720" rIns="45720" anchor="t"/>
          <a:lstStyle>
            <a:lvl1pPr marL="0" indent="0" algn="ctr">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dirty="0" smtClean="0"/>
              <a:t>Dr. Özkan LEBLEBİCİ</a:t>
            </a:r>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
        <p:nvSpPr>
          <p:cNvPr id="5" name="4 Başlık"/>
          <p:cNvSpPr>
            <a:spLocks noGrp="1"/>
          </p:cNvSpPr>
          <p:nvPr>
            <p:ph type="title" hasCustomPrompt="1"/>
          </p:nvPr>
        </p:nvSpPr>
        <p:spPr>
          <a:xfrm>
            <a:off x="1979712" y="476672"/>
            <a:ext cx="6537920" cy="648072"/>
          </a:xfrm>
        </p:spPr>
        <p:txBody>
          <a:bodyPr>
            <a:normAutofit/>
          </a:bodyPr>
          <a:lstStyle>
            <a:lvl1pPr algn="ctr">
              <a:defRPr sz="3200" b="1">
                <a:solidFill>
                  <a:srgbClr val="002060"/>
                </a:solidFill>
              </a:defRPr>
            </a:lvl1pPr>
          </a:lstStyle>
          <a:p>
            <a:r>
              <a:rPr lang="tr-TR" dirty="0" smtClean="0"/>
              <a:t>Sivil Toplum Örgütleri</a:t>
            </a:r>
            <a:endParaRPr lang="tr-TR" dirty="0"/>
          </a:p>
        </p:txBody>
      </p:sp>
      <p:pic>
        <p:nvPicPr>
          <p:cNvPr id="6" name="Picture 2" descr="Image result for ankara üniversitesi logo"/>
          <p:cNvPicPr>
            <a:picLocks noChangeAspect="1" noChangeArrowheads="1"/>
          </p:cNvPicPr>
          <p:nvPr userDrawn="1"/>
        </p:nvPicPr>
        <p:blipFill>
          <a:blip r:embed="rId2" cstate="print"/>
          <a:srcRect/>
          <a:stretch>
            <a:fillRect/>
          </a:stretch>
        </p:blipFill>
        <p:spPr bwMode="auto">
          <a:xfrm>
            <a:off x="179512" y="188640"/>
            <a:ext cx="1440159" cy="1078730"/>
          </a:xfrm>
          <a:prstGeom prst="rect">
            <a:avLst/>
          </a:prstGeom>
          <a:no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F3BE6839-661B-41A6-84D6-1AD33D387699}"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7EBCCC1-49AE-4BD0-A4E2-F066203A4D98}" type="datetimeFigureOut">
              <a:rPr lang="tr-TR" smtClean="0"/>
              <a:pPr/>
              <a:t>28.4.2020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BE6839-661B-41A6-84D6-1AD33D387699}"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043608" y="1670943"/>
            <a:ext cx="7056784" cy="965969"/>
          </a:xfrm>
          <a:noFill/>
        </p:spPr>
        <p:txBody>
          <a:bodyPr>
            <a:noAutofit/>
          </a:bodyPr>
          <a:lstStyle/>
          <a:p>
            <a:pPr algn="ctr"/>
            <a:r>
              <a:rPr lang="tr-TR" sz="4400" b="1" dirty="0" smtClean="0">
                <a:solidFill>
                  <a:srgbClr val="00B050"/>
                </a:solidFill>
                <a:latin typeface="Arial Black" pitchFamily="34" charset="0"/>
              </a:rPr>
              <a:t>Genel Ekonomi</a:t>
            </a:r>
            <a:br>
              <a:rPr lang="tr-TR" sz="4400" b="1" dirty="0" smtClean="0">
                <a:solidFill>
                  <a:srgbClr val="00B050"/>
                </a:solidFill>
                <a:latin typeface="Arial Black" pitchFamily="34" charset="0"/>
              </a:rPr>
            </a:br>
            <a:r>
              <a:rPr lang="tr-TR" sz="4400" dirty="0" smtClean="0">
                <a:solidFill>
                  <a:srgbClr val="00B050"/>
                </a:solidFill>
                <a:latin typeface="Arial Black" pitchFamily="34" charset="0"/>
              </a:rPr>
              <a:t>1</a:t>
            </a:r>
            <a:endParaRPr lang="tr-TR" sz="4400" b="1" dirty="0">
              <a:solidFill>
                <a:srgbClr val="00B050"/>
              </a:solidFill>
              <a:latin typeface="Arial Black" pitchFamily="34" charset="0"/>
            </a:endParaRPr>
          </a:p>
        </p:txBody>
      </p:sp>
      <p:sp>
        <p:nvSpPr>
          <p:cNvPr id="3" name="2 Alt Başlık"/>
          <p:cNvSpPr>
            <a:spLocks noGrp="1"/>
          </p:cNvSpPr>
          <p:nvPr>
            <p:ph type="subTitle" idx="1"/>
          </p:nvPr>
        </p:nvSpPr>
        <p:spPr>
          <a:xfrm>
            <a:off x="1483568" y="2852936"/>
            <a:ext cx="6400800" cy="1752600"/>
          </a:xfrm>
        </p:spPr>
        <p:txBody>
          <a:bodyPr>
            <a:normAutofit/>
          </a:bodyPr>
          <a:lstStyle/>
          <a:p>
            <a:endParaRPr lang="tr-TR" b="1" i="1" dirty="0" smtClean="0">
              <a:solidFill>
                <a:schemeClr val="bg1"/>
              </a:solidFill>
            </a:endParaRPr>
          </a:p>
          <a:p>
            <a:endParaRPr lang="tr-TR" b="1" i="1" dirty="0" smtClean="0">
              <a:solidFill>
                <a:schemeClr val="bg1"/>
              </a:solidFill>
            </a:endParaRPr>
          </a:p>
          <a:p>
            <a:pPr algn="ctr"/>
            <a:r>
              <a:rPr lang="tr-TR" b="1" dirty="0" smtClean="0">
                <a:solidFill>
                  <a:srgbClr val="002060"/>
                </a:solidFill>
              </a:rPr>
              <a:t>Dr. Özkan LEBLEBİCİ</a:t>
            </a:r>
            <a:endParaRPr lang="tr-TR"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Text Box 3"/>
          <p:cNvSpPr txBox="1">
            <a:spLocks noChangeArrowheads="1"/>
          </p:cNvSpPr>
          <p:nvPr/>
        </p:nvSpPr>
        <p:spPr bwMode="auto">
          <a:xfrm>
            <a:off x="251520" y="1844824"/>
            <a:ext cx="8640960"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Kaynakça;</a:t>
            </a:r>
          </a:p>
          <a:p>
            <a:pPr>
              <a:lnSpc>
                <a:spcPct val="150000"/>
              </a:lnSpc>
            </a:pPr>
            <a:r>
              <a:rPr lang="tr-TR" sz="2400" dirty="0" err="1" smtClean="0">
                <a:latin typeface="Cambria" pitchFamily="18" charset="0"/>
              </a:rPr>
              <a:t>Üstünel</a:t>
            </a:r>
            <a:r>
              <a:rPr lang="tr-TR" sz="2400" dirty="0" smtClean="0">
                <a:latin typeface="Cambria" pitchFamily="18" charset="0"/>
              </a:rPr>
              <a:t>, Besim, Ekonominin Temelleri, Ofset, (5. Basım), İstanbul, 1987.</a:t>
            </a:r>
          </a:p>
          <a:p>
            <a:pPr>
              <a:lnSpc>
                <a:spcPct val="150000"/>
              </a:lnSpc>
            </a:pPr>
            <a:r>
              <a:rPr lang="tr-TR" sz="2400" dirty="0" err="1" smtClean="0">
                <a:latin typeface="Cambria" pitchFamily="18" charset="0"/>
              </a:rPr>
              <a:t>Ertek</a:t>
            </a:r>
            <a:r>
              <a:rPr lang="tr-TR" sz="2400" dirty="0" smtClean="0">
                <a:latin typeface="Cambria" pitchFamily="18" charset="0"/>
              </a:rPr>
              <a:t>, Tümay, Temel Ekonomi, Beta, (2. Basım), 	İstanbul, 2007.</a:t>
            </a:r>
          </a:p>
          <a:p>
            <a:pPr>
              <a:lnSpc>
                <a:spcPct val="150000"/>
              </a:lnSpc>
            </a:pPr>
            <a:r>
              <a:rPr lang="tr-TR" sz="2400" dirty="0" smtClean="0">
                <a:latin typeface="Cambria" pitchFamily="18" charset="0"/>
              </a:rPr>
              <a:t>Parasız, İlker, İktisada Giriş, Ezgi </a:t>
            </a:r>
            <a:r>
              <a:rPr lang="tr-TR" sz="2400" dirty="0" err="1" smtClean="0">
                <a:latin typeface="Cambria" pitchFamily="18" charset="0"/>
              </a:rPr>
              <a:t>Kitabevi</a:t>
            </a:r>
            <a:r>
              <a:rPr lang="tr-TR" sz="2400" dirty="0" smtClean="0">
                <a:latin typeface="Cambria" pitchFamily="18" charset="0"/>
              </a:rPr>
              <a:t>, (6. Basım), Bursa, 2000.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755576" y="1844824"/>
            <a:ext cx="7704856" cy="3970318"/>
          </a:xfrm>
          <a:prstGeom prst="rect">
            <a:avLst/>
          </a:prstGeom>
          <a:noFill/>
          <a:ln w="9525">
            <a:noFill/>
            <a:miter lim="800000"/>
            <a:headEnd/>
            <a:tailEnd/>
          </a:ln>
        </p:spPr>
        <p:txBody>
          <a:bodyPr wrap="square">
            <a:spAutoFit/>
          </a:bodyPr>
          <a:lstStyle/>
          <a:p>
            <a:pPr>
              <a:lnSpc>
                <a:spcPct val="150000"/>
              </a:lnSpc>
            </a:pPr>
            <a:r>
              <a:rPr lang="tr-TR" sz="2400" u="sng" dirty="0" smtClean="0">
                <a:latin typeface="Cambria" pitchFamily="18" charset="0"/>
              </a:rPr>
              <a:t>Piyasa ekonomisi</a:t>
            </a:r>
            <a:r>
              <a:rPr lang="tr-TR" sz="2400" dirty="0" smtClean="0">
                <a:latin typeface="Cambria" pitchFamily="18" charset="0"/>
              </a:rPr>
              <a:t>; yatırım, üretim ve dağıtım ile ilgili kararların arz ve talebe dayalı olduğu, mal ve hizmet fiyatlarının serbest fiyat sistemi içinde belirlendiği ekonomidir.  Çoğu mevcut piyasa ekonomisi belirli bir dereceye kadar ekonomik planlama veya devletin ekonomik aktiviteleri yönlendirmesini içerir ve dolayısıyla karma ekonomi olarak sınıflandırılır. </a:t>
            </a:r>
            <a:endParaRPr lang="tr-TR" sz="2400" dirty="0">
              <a:latin typeface="Cambria"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539552" y="1556792"/>
            <a:ext cx="8208912"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Üretim Faktörleri</a:t>
            </a:r>
          </a:p>
          <a:p>
            <a:pPr>
              <a:lnSpc>
                <a:spcPct val="150000"/>
              </a:lnSpc>
            </a:pPr>
            <a:r>
              <a:rPr lang="tr-TR" sz="2400" dirty="0" smtClean="0">
                <a:latin typeface="Cambria" pitchFamily="18" charset="0"/>
              </a:rPr>
              <a:t>1. Emek; insanların mal ve hizmet üretiminde sarf ettikleri bedensel ve zihinsel çabalardır.</a:t>
            </a:r>
          </a:p>
          <a:p>
            <a:pPr>
              <a:lnSpc>
                <a:spcPct val="150000"/>
              </a:lnSpc>
            </a:pPr>
            <a:r>
              <a:rPr lang="tr-TR" sz="2400" dirty="0" smtClean="0">
                <a:latin typeface="Cambria" pitchFamily="18" charset="0"/>
              </a:rPr>
              <a:t>2. Doğal kaynaklar; toprak, hava, su ve madenler.</a:t>
            </a:r>
          </a:p>
          <a:p>
            <a:pPr>
              <a:lnSpc>
                <a:spcPct val="150000"/>
              </a:lnSpc>
            </a:pPr>
            <a:r>
              <a:rPr lang="tr-TR" sz="2400" dirty="0" smtClean="0">
                <a:latin typeface="Cambria" pitchFamily="18" charset="0"/>
              </a:rPr>
              <a:t>3. Sermaye; İnsanların ürettiği ve diğer mal ve hizmetlerin üretilmesinde kullanılan mallardır.</a:t>
            </a:r>
          </a:p>
          <a:p>
            <a:pPr>
              <a:lnSpc>
                <a:spcPct val="150000"/>
              </a:lnSpc>
            </a:pPr>
            <a:r>
              <a:rPr lang="tr-TR" sz="2400" dirty="0" smtClean="0">
                <a:latin typeface="Cambria" pitchFamily="18" charset="0"/>
              </a:rPr>
              <a:t>4. Girişimcilik</a:t>
            </a:r>
          </a:p>
          <a:p>
            <a:pPr>
              <a:lnSpc>
                <a:spcPct val="150000"/>
              </a:lnSpc>
            </a:pPr>
            <a:r>
              <a:rPr lang="tr-TR" sz="2400" dirty="0" smtClean="0">
                <a:latin typeface="Cambria" pitchFamily="18" charset="0"/>
              </a:rPr>
              <a:t>(</a:t>
            </a:r>
            <a:r>
              <a:rPr lang="tr-TR" sz="2400" dirty="0" err="1" smtClean="0">
                <a:latin typeface="Cambria" pitchFamily="18" charset="0"/>
              </a:rPr>
              <a:t>Ertek</a:t>
            </a:r>
            <a:r>
              <a:rPr lang="tr-TR" sz="2400" dirty="0" smtClean="0">
                <a:latin typeface="Cambria" pitchFamily="18" charset="0"/>
              </a:rPr>
              <a:t>, 2007: 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532" name="AutoShape 4" descr="Image result for alternatif maliye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22533" name="Picture 5" descr="D:\Tekno\Desktop\Ankara Üniversitesi Ders\Genel Ekonomi\üretim eğrisi.png"/>
          <p:cNvPicPr>
            <a:picLocks noChangeAspect="1" noChangeArrowheads="1"/>
          </p:cNvPicPr>
          <p:nvPr/>
        </p:nvPicPr>
        <p:blipFill>
          <a:blip r:embed="rId2" cstate="print"/>
          <a:srcRect/>
          <a:stretch>
            <a:fillRect/>
          </a:stretch>
        </p:blipFill>
        <p:spPr bwMode="auto">
          <a:xfrm>
            <a:off x="1835696" y="1154341"/>
            <a:ext cx="5976664" cy="5394193"/>
          </a:xfrm>
          <a:prstGeom prst="rect">
            <a:avLst/>
          </a:prstGeom>
          <a:noFill/>
        </p:spPr>
      </p:pic>
      <p:sp>
        <p:nvSpPr>
          <p:cNvPr id="8" name="7 Dikdörtgen"/>
          <p:cNvSpPr/>
          <p:nvPr/>
        </p:nvSpPr>
        <p:spPr>
          <a:xfrm>
            <a:off x="3131840" y="6021288"/>
            <a:ext cx="309634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pic>
        <p:nvPicPr>
          <p:cNvPr id="22530" name="Picture 2" descr="Image result for alternatif maliyet"/>
          <p:cNvPicPr>
            <a:picLocks noChangeAspect="1" noChangeArrowheads="1"/>
          </p:cNvPicPr>
          <p:nvPr/>
        </p:nvPicPr>
        <p:blipFill>
          <a:blip r:embed="rId2" cstate="print"/>
          <a:srcRect/>
          <a:stretch>
            <a:fillRect/>
          </a:stretch>
        </p:blipFill>
        <p:spPr bwMode="auto">
          <a:xfrm>
            <a:off x="323528" y="1594760"/>
            <a:ext cx="8509452" cy="4786567"/>
          </a:xfrm>
          <a:prstGeom prst="rect">
            <a:avLst/>
          </a:prstGeom>
          <a:noFill/>
        </p:spPr>
      </p:pic>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7650" name="Picture 2" descr="D:\Tekno\Downloads\IMG_20200216_141224_resized_20200216_021310966 (1).jpg"/>
          <p:cNvPicPr>
            <a:picLocks noChangeAspect="1" noChangeArrowheads="1"/>
          </p:cNvPicPr>
          <p:nvPr/>
        </p:nvPicPr>
        <p:blipFill>
          <a:blip r:embed="rId2" cstate="print"/>
          <a:srcRect/>
          <a:stretch>
            <a:fillRect/>
          </a:stretch>
        </p:blipFill>
        <p:spPr bwMode="auto">
          <a:xfrm rot="16200000">
            <a:off x="1943708" y="-93458"/>
            <a:ext cx="5184576" cy="8136904"/>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827584" y="1916832"/>
            <a:ext cx="7488832" cy="2862322"/>
          </a:xfrm>
          <a:prstGeom prst="rect">
            <a:avLst/>
          </a:prstGeom>
          <a:noFill/>
          <a:ln w="9525">
            <a:noFill/>
            <a:miter lim="800000"/>
            <a:headEnd/>
            <a:tailEnd/>
          </a:ln>
        </p:spPr>
        <p:txBody>
          <a:bodyPr wrap="square">
            <a:spAutoFit/>
          </a:bodyPr>
          <a:lstStyle/>
          <a:p>
            <a:pPr>
              <a:lnSpc>
                <a:spcPct val="150000"/>
              </a:lnSpc>
            </a:pPr>
            <a:r>
              <a:rPr lang="tr-TR" sz="2400" u="sng" dirty="0" smtClean="0">
                <a:latin typeface="Cambria" pitchFamily="18" charset="0"/>
              </a:rPr>
              <a:t>Üretim olanakları eğrisi</a:t>
            </a:r>
            <a:r>
              <a:rPr lang="tr-TR" sz="2400" dirty="0" smtClean="0">
                <a:latin typeface="Cambria" pitchFamily="18" charset="0"/>
              </a:rPr>
              <a:t>; bir toplumda eldeki sınırlı kaynaklar ve var olan teknoloji düzeyi ile üretilebilecek, maksimum (en çok) mal ve hizmet bileşimlerini gösteren eğridir.</a:t>
            </a:r>
          </a:p>
          <a:p>
            <a:pPr>
              <a:lnSpc>
                <a:spcPct val="150000"/>
              </a:lnSpc>
            </a:pPr>
            <a:r>
              <a:rPr lang="tr-TR" sz="2400" dirty="0" smtClean="0">
                <a:latin typeface="Cambria" pitchFamily="18" charset="0"/>
              </a:rPr>
              <a:t>(</a:t>
            </a:r>
            <a:r>
              <a:rPr lang="tr-TR" sz="2400" dirty="0" err="1" smtClean="0">
                <a:latin typeface="Cambria" pitchFamily="18" charset="0"/>
              </a:rPr>
              <a:t>Ertek</a:t>
            </a:r>
            <a:r>
              <a:rPr lang="tr-TR" sz="2400" dirty="0" smtClean="0">
                <a:latin typeface="Cambria" pitchFamily="18" charset="0"/>
              </a:rPr>
              <a:t>, 2007: 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1619672" y="1916832"/>
            <a:ext cx="5472608"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Ekonomide Karar Vericiler</a:t>
            </a:r>
          </a:p>
          <a:p>
            <a:pPr>
              <a:lnSpc>
                <a:spcPct val="150000"/>
              </a:lnSpc>
            </a:pPr>
            <a:r>
              <a:rPr lang="tr-TR" sz="2400" dirty="0" smtClean="0">
                <a:latin typeface="Cambria" pitchFamily="18" charset="0"/>
              </a:rPr>
              <a:t>1. Ev halkı</a:t>
            </a:r>
          </a:p>
          <a:p>
            <a:pPr>
              <a:lnSpc>
                <a:spcPct val="150000"/>
              </a:lnSpc>
            </a:pPr>
            <a:r>
              <a:rPr lang="tr-TR" sz="2400" dirty="0" smtClean="0">
                <a:latin typeface="Cambria" pitchFamily="18" charset="0"/>
              </a:rPr>
              <a:t>2. Firmalar</a:t>
            </a:r>
          </a:p>
          <a:p>
            <a:pPr>
              <a:lnSpc>
                <a:spcPct val="150000"/>
              </a:lnSpc>
            </a:pPr>
            <a:r>
              <a:rPr lang="tr-TR" sz="2400" dirty="0" smtClean="0">
                <a:latin typeface="Cambria" pitchFamily="18" charset="0"/>
              </a:rPr>
              <a:t>3. Devlet</a:t>
            </a:r>
          </a:p>
          <a:p>
            <a:pPr>
              <a:lnSpc>
                <a:spcPct val="150000"/>
              </a:lnSpc>
            </a:pPr>
            <a:r>
              <a:rPr lang="tr-TR" sz="2400" dirty="0" smtClean="0">
                <a:latin typeface="Cambria" pitchFamily="18" charset="0"/>
              </a:rPr>
              <a:t>4. Dış dünya</a:t>
            </a:r>
          </a:p>
          <a:p>
            <a:pPr>
              <a:lnSpc>
                <a:spcPct val="150000"/>
              </a:lnSpc>
            </a:pPr>
            <a:r>
              <a:rPr lang="tr-TR" sz="2400" dirty="0" smtClean="0">
                <a:latin typeface="Cambria" pitchFamily="18" charset="0"/>
              </a:rPr>
              <a:t>(</a:t>
            </a:r>
            <a:r>
              <a:rPr lang="tr-TR" sz="2400" dirty="0" err="1" smtClean="0">
                <a:latin typeface="Cambria" pitchFamily="18" charset="0"/>
              </a:rPr>
              <a:t>Ertek</a:t>
            </a:r>
            <a:r>
              <a:rPr lang="tr-TR" sz="2400" dirty="0" smtClean="0">
                <a:latin typeface="Cambria" pitchFamily="18" charset="0"/>
              </a:rPr>
              <a:t>, 2007: 29)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251520" y="1628800"/>
            <a:ext cx="8640960"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Piyasa, alıcı ve satıcıları bir araya getiren, onların bilgi alış verişinde bulunup iş yapmalarını sağlayan bir düzenlemedir.</a:t>
            </a:r>
          </a:p>
          <a:p>
            <a:pPr>
              <a:lnSpc>
                <a:spcPct val="150000"/>
              </a:lnSpc>
            </a:pPr>
            <a:r>
              <a:rPr lang="tr-TR" sz="2400" dirty="0" smtClean="0">
                <a:latin typeface="Cambria" pitchFamily="18" charset="0"/>
              </a:rPr>
              <a:t>1. Faktör (Kaynak) piyasaları: Emek için ücret, sermaye için faiz, doğal kaynaklar için rant, girişimcilik için kâr.</a:t>
            </a:r>
          </a:p>
          <a:p>
            <a:pPr>
              <a:lnSpc>
                <a:spcPct val="150000"/>
              </a:lnSpc>
            </a:pPr>
            <a:r>
              <a:rPr lang="tr-TR" sz="2400" dirty="0" smtClean="0">
                <a:latin typeface="Cambria" pitchFamily="18" charset="0"/>
              </a:rPr>
              <a:t>2. Ürün (mal ve hizmet piyasaları): (finansal piyasalar bu gruptadır)</a:t>
            </a:r>
          </a:p>
          <a:p>
            <a:pPr>
              <a:lnSpc>
                <a:spcPct val="150000"/>
              </a:lnSpc>
            </a:pPr>
            <a:r>
              <a:rPr lang="tr-TR" sz="2400" dirty="0" smtClean="0">
                <a:latin typeface="Cambria" pitchFamily="18" charset="0"/>
              </a:rPr>
              <a:t>3. Döviz piyasaları</a:t>
            </a:r>
          </a:p>
          <a:p>
            <a:pPr>
              <a:lnSpc>
                <a:spcPct val="150000"/>
              </a:lnSpc>
            </a:pPr>
            <a:r>
              <a:rPr lang="tr-TR" sz="2400" dirty="0" smtClean="0">
                <a:latin typeface="Cambria" pitchFamily="18" charset="0"/>
              </a:rPr>
              <a:t>(</a:t>
            </a:r>
            <a:r>
              <a:rPr lang="tr-TR" sz="2400" dirty="0" err="1" smtClean="0">
                <a:latin typeface="Cambria" pitchFamily="18" charset="0"/>
              </a:rPr>
              <a:t>Ertek</a:t>
            </a:r>
            <a:r>
              <a:rPr lang="tr-TR" sz="2400" dirty="0" smtClean="0">
                <a:latin typeface="Cambria" pitchFamily="18" charset="0"/>
              </a:rPr>
              <a:t>, 2007: 30)</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1018</TotalTime>
  <Words>296</Words>
  <Application>Microsoft Office PowerPoint</Application>
  <PresentationFormat>Ekran Gösterisi (4:3)</PresentationFormat>
  <Paragraphs>37</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Akış</vt:lpstr>
      <vt:lpstr>Genel Ekonomi 1</vt:lpstr>
      <vt:lpstr>Slayt 2</vt:lpstr>
      <vt:lpstr>Slayt 3</vt:lpstr>
      <vt:lpstr>Slayt 4</vt:lpstr>
      <vt:lpstr>Slayt 5</vt:lpstr>
      <vt:lpstr>Slayt 6</vt:lpstr>
      <vt:lpstr>Slayt 7</vt:lpstr>
      <vt:lpstr>Slayt 8</vt:lpstr>
      <vt:lpstr>Slayt 9</vt:lpstr>
      <vt:lpstr>Slayt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KAYSEM 2015</dc:title>
  <dc:creator>Teknosa</dc:creator>
  <cp:lastModifiedBy>Teknosa</cp:lastModifiedBy>
  <cp:revision>134</cp:revision>
  <dcterms:created xsi:type="dcterms:W3CDTF">2015-05-04T08:30:58Z</dcterms:created>
  <dcterms:modified xsi:type="dcterms:W3CDTF">2020-04-28T09:16:22Z</dcterms:modified>
</cp:coreProperties>
</file>