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60" r:id="rId7"/>
    <p:sldId id="261" r:id="rId8"/>
    <p:sldId id="262" r:id="rId9"/>
    <p:sldId id="263" r:id="rId10"/>
    <p:sldId id="264" r:id="rId11"/>
    <p:sldId id="265" r:id="rId12"/>
    <p:sldId id="266" r:id="rId13"/>
    <p:sldId id="282" r:id="rId14"/>
    <p:sldId id="267" r:id="rId15"/>
    <p:sldId id="268" r:id="rId16"/>
    <p:sldId id="269" r:id="rId17"/>
    <p:sldId id="270" r:id="rId18"/>
    <p:sldId id="271" r:id="rId19"/>
    <p:sldId id="274" r:id="rId20"/>
    <p:sldId id="275" r:id="rId21"/>
    <p:sldId id="276" r:id="rId22"/>
    <p:sldId id="277" r:id="rId23"/>
    <p:sldId id="278" r:id="rId24"/>
    <p:sldId id="279" r:id="rId25"/>
    <p:sldId id="280" r:id="rId26"/>
    <p:sldId id="281" r:id="rId27"/>
    <p:sldId id="273"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12.05.2021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BİR ÖRGÜT OLARAK OKUL</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1)Amaç</a:t>
            </a:r>
          </a:p>
          <a:p>
            <a:r>
              <a:rPr lang="tr-TR" dirty="0" smtClean="0"/>
              <a:t>Örgütün görevleri amaçlarına dönük olarak yaptığı eylemlerdir. Bir eğitim sistemi kurulur veya yenilenirken başlangıç noktası önce amaç sonra görev olmalıdır.</a:t>
            </a:r>
          </a:p>
          <a:p>
            <a:r>
              <a:rPr lang="tr-TR" dirty="0" smtClean="0"/>
              <a:t>Eğitim örgütlerinin amaçları içinde yaşadığı toplumun değerlerine göre kurulur.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FF0000"/>
                </a:solidFill>
              </a:rPr>
              <a:t>2)Yapı</a:t>
            </a:r>
          </a:p>
          <a:p>
            <a:r>
              <a:rPr lang="tr-TR" dirty="0" smtClean="0"/>
              <a:t>Örgütün </a:t>
            </a:r>
            <a:r>
              <a:rPr lang="tr-TR" dirty="0" smtClean="0">
                <a:solidFill>
                  <a:srgbClr val="FF0000"/>
                </a:solidFill>
              </a:rPr>
              <a:t>anatomi</a:t>
            </a:r>
            <a:r>
              <a:rPr lang="tr-TR" dirty="0" smtClean="0"/>
              <a:t>si, karar verme işlemlerinin dağılımında görülür. Üyelerinin kararlarını etkileme yolları da örgütün </a:t>
            </a:r>
            <a:r>
              <a:rPr lang="tr-TR" dirty="0" smtClean="0">
                <a:solidFill>
                  <a:srgbClr val="FF0000"/>
                </a:solidFill>
              </a:rPr>
              <a:t>fizyoloji</a:t>
            </a:r>
            <a:r>
              <a:rPr lang="tr-TR" dirty="0" smtClean="0"/>
              <a:t>sini meydana getirir.</a:t>
            </a:r>
          </a:p>
          <a:p>
            <a:r>
              <a:rPr lang="tr-TR" dirty="0" smtClean="0"/>
              <a:t>Örgütün hem anatomisi hem de fizyolojisi, karar süreci ve karar verme durumunda olan yöneticiye dayanmaktadır. Yönetim kararla </a:t>
            </a:r>
            <a:r>
              <a:rPr lang="tr-TR" dirty="0" smtClean="0"/>
              <a:t>başlar; </a:t>
            </a:r>
            <a:r>
              <a:rPr lang="tr-TR" dirty="0" smtClean="0"/>
              <a:t>kararla biter.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a:bodyPr>
          <a:lstStyle/>
          <a:p>
            <a:pPr>
              <a:buNone/>
            </a:pPr>
            <a:r>
              <a:rPr lang="tr-TR" dirty="0" smtClean="0">
                <a:solidFill>
                  <a:srgbClr val="FF0000"/>
                </a:solidFill>
              </a:rPr>
              <a:t>	2)Yapı</a:t>
            </a:r>
          </a:p>
          <a:p>
            <a:r>
              <a:rPr lang="tr-TR" dirty="0" smtClean="0"/>
              <a:t>Örgüt yapısı, örgüt </a:t>
            </a:r>
            <a:r>
              <a:rPr lang="tr-TR" dirty="0" err="1" smtClean="0"/>
              <a:t>işgörenlerinin</a:t>
            </a:r>
            <a:r>
              <a:rPr lang="tr-TR" dirty="0" smtClean="0"/>
              <a:t> çeşitli görevlere ayrılmasını ve </a:t>
            </a:r>
            <a:r>
              <a:rPr lang="tr-TR" dirty="0" err="1" smtClean="0"/>
              <a:t>işgörenler</a:t>
            </a:r>
            <a:r>
              <a:rPr lang="tr-TR" dirty="0" smtClean="0"/>
              <a:t> arasında eşgüdümün sağlanması yollarını içermektedir.</a:t>
            </a:r>
          </a:p>
          <a:p>
            <a:r>
              <a:rPr lang="tr-TR" dirty="0" smtClean="0"/>
              <a:t>Örgüt yapısını belirleyen unsurları </a:t>
            </a:r>
            <a:r>
              <a:rPr lang="tr-TR" dirty="0" err="1" smtClean="0"/>
              <a:t>Fayol</a:t>
            </a:r>
            <a:r>
              <a:rPr lang="tr-TR" dirty="0" smtClean="0"/>
              <a:t> ve </a:t>
            </a:r>
            <a:r>
              <a:rPr lang="tr-TR" dirty="0" err="1" smtClean="0"/>
              <a:t>Urwick</a:t>
            </a:r>
            <a:r>
              <a:rPr lang="tr-TR" dirty="0" smtClean="0"/>
              <a:t> saymışlardır. Bu ilkeler eşgüdümleme, </a:t>
            </a:r>
            <a:r>
              <a:rPr lang="tr-TR" dirty="0" err="1" smtClean="0"/>
              <a:t>hiyerarşilik</a:t>
            </a:r>
            <a:r>
              <a:rPr lang="tr-TR" dirty="0" smtClean="0"/>
              <a:t> ve fonksiyonellik olarak toplanabilir. </a:t>
            </a:r>
            <a:endParaRPr lang="tr-T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black"/>
                </a:solidFill>
              </a:rPr>
              <a:t>ÖRGÜT BOYUTLARI</a:t>
            </a:r>
            <a:endParaRPr lang="tr-TR" dirty="0"/>
          </a:p>
        </p:txBody>
      </p:sp>
      <p:sp>
        <p:nvSpPr>
          <p:cNvPr id="3" name="İçerik Yer Tutucusu 2"/>
          <p:cNvSpPr>
            <a:spLocks noGrp="1"/>
          </p:cNvSpPr>
          <p:nvPr>
            <p:ph idx="1"/>
          </p:nvPr>
        </p:nvSpPr>
        <p:spPr/>
        <p:txBody>
          <a:bodyPr/>
          <a:lstStyle/>
          <a:p>
            <a:pPr marL="0" indent="0">
              <a:buNone/>
            </a:pPr>
            <a:r>
              <a:rPr lang="tr-TR" dirty="0" smtClean="0">
                <a:solidFill>
                  <a:srgbClr val="FF0000"/>
                </a:solidFill>
              </a:rPr>
              <a:t>   2)Yapı</a:t>
            </a:r>
            <a:endParaRPr lang="tr-TR" dirty="0">
              <a:solidFill>
                <a:srgbClr val="FF0000"/>
              </a:solidFill>
            </a:endParaRPr>
          </a:p>
          <a:p>
            <a:r>
              <a:rPr lang="tr-TR" dirty="0"/>
              <a:t>Örgütler büyüdükçe, güçlerinin büyük bir kısmını da kendilerini ayakta tutmak için sarf eder ve gitgide zayıflar. Büyümenin verdiği ağırlığı kaldırabilmek için yapılarına çeşitli ekler daha yapar ve böylece zayıflatıcı etkenleri de artırmış olur.</a:t>
            </a:r>
          </a:p>
          <a:p>
            <a:endParaRPr lang="tr-TR" dirty="0"/>
          </a:p>
        </p:txBody>
      </p:sp>
    </p:spTree>
    <p:extLst>
      <p:ext uri="{BB962C8B-B14F-4D97-AF65-F5344CB8AC3E}">
        <p14:creationId xmlns:p14="http://schemas.microsoft.com/office/powerpoint/2010/main" val="37862093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2)Yapı</a:t>
            </a:r>
          </a:p>
          <a:p>
            <a:r>
              <a:rPr lang="tr-TR" dirty="0" smtClean="0"/>
              <a:t>Örgüt yapısının öğeleri:</a:t>
            </a:r>
          </a:p>
          <a:p>
            <a:pPr>
              <a:buNone/>
            </a:pPr>
            <a:r>
              <a:rPr lang="tr-TR" dirty="0" smtClean="0"/>
              <a:t>	a)Hiyerarşi</a:t>
            </a:r>
          </a:p>
          <a:p>
            <a:pPr>
              <a:buNone/>
            </a:pPr>
            <a:r>
              <a:rPr lang="tr-TR" dirty="0" smtClean="0"/>
              <a:t>	b)Emir-komuta zinciri</a:t>
            </a:r>
          </a:p>
          <a:p>
            <a:pPr>
              <a:buNone/>
            </a:pPr>
            <a:r>
              <a:rPr lang="tr-TR" dirty="0" smtClean="0"/>
              <a:t>	c)Kontrol alanı</a:t>
            </a:r>
          </a:p>
          <a:p>
            <a:pPr>
              <a:buNone/>
            </a:pPr>
            <a:r>
              <a:rPr lang="tr-TR" dirty="0" smtClean="0"/>
              <a:t>	d)Rol</a:t>
            </a:r>
          </a:p>
          <a:p>
            <a:pPr>
              <a:buNone/>
            </a:pPr>
            <a:r>
              <a:rPr lang="tr-TR" dirty="0" smtClean="0"/>
              <a:t>	e)Statü</a:t>
            </a:r>
          </a:p>
          <a:p>
            <a:endParaRPr lang="tr-TR" dirty="0" smtClean="0">
              <a:solidFill>
                <a:srgbClr val="FF0000"/>
              </a:solidFill>
            </a:endParaRP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2)Yapı</a:t>
            </a:r>
          </a:p>
          <a:p>
            <a:pPr>
              <a:buNone/>
            </a:pPr>
            <a:r>
              <a:rPr lang="tr-TR" dirty="0" smtClean="0">
                <a:solidFill>
                  <a:srgbClr val="FF0000"/>
                </a:solidFill>
              </a:rPr>
              <a:t>	a)Hiyerarşi: </a:t>
            </a:r>
            <a:r>
              <a:rPr lang="tr-TR" dirty="0" smtClean="0"/>
              <a:t>Bir örgütteki çalışanların ast-üst biçiminde yapılandırılmasına/örgütlenmesine denir.</a:t>
            </a:r>
          </a:p>
          <a:p>
            <a:r>
              <a:rPr lang="tr-TR" dirty="0" smtClean="0"/>
              <a:t>Statülerin verilmesi, kaynakların sağlanması, eylemlerin düzenlenmesi ve sonuçların değerlendirilmesi bu ilişkiler hiyerarşisi içinde yapılır.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2)Yapı</a:t>
            </a:r>
          </a:p>
          <a:p>
            <a:pPr>
              <a:buNone/>
            </a:pPr>
            <a:r>
              <a:rPr lang="tr-TR" dirty="0" smtClean="0">
                <a:solidFill>
                  <a:srgbClr val="FF0000"/>
                </a:solidFill>
              </a:rPr>
              <a:t>	b)Emir-komuta zinciri: </a:t>
            </a:r>
            <a:r>
              <a:rPr lang="tr-TR" dirty="0" smtClean="0"/>
              <a:t>Hiyerarşinin üst basamaklarında bulunanlar, alt basamaklara emir zinciri yoluyla ulaşırlar.</a:t>
            </a:r>
          </a:p>
          <a:p>
            <a:r>
              <a:rPr lang="tr-TR" dirty="0" smtClean="0"/>
              <a:t>Daha çok askerlikten gelmiş olan bu terime göre her ast ancak bir üstten emir alır. Bu geleneksel kavram daha sonra değişmiş ve bir astın birden çok üstten emir alabileceği, fakat bu emirler arasında aykırılık olunca belirli bir üstün emrine itaat edeceği kabul edilmiştir.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lstStyle/>
          <a:p>
            <a:pPr>
              <a:buNone/>
            </a:pPr>
            <a:r>
              <a:rPr lang="tr-TR" dirty="0" smtClean="0">
                <a:solidFill>
                  <a:srgbClr val="FF0000"/>
                </a:solidFill>
              </a:rPr>
              <a:t>	2)Yapı</a:t>
            </a:r>
          </a:p>
          <a:p>
            <a:pPr>
              <a:buNone/>
            </a:pPr>
            <a:r>
              <a:rPr lang="tr-TR" dirty="0" smtClean="0"/>
              <a:t>	</a:t>
            </a:r>
            <a:r>
              <a:rPr lang="tr-TR" dirty="0" smtClean="0">
                <a:solidFill>
                  <a:srgbClr val="FF0000"/>
                </a:solidFill>
              </a:rPr>
              <a:t>c)Kontrol alanı: </a:t>
            </a:r>
            <a:r>
              <a:rPr lang="tr-TR" dirty="0" smtClean="0"/>
              <a:t>Doğrudan bir yöneticiye rapor veren astların sayısı. Bir yöneticinin etkili şekilde kontrol edebileceği ast sayısı. </a:t>
            </a:r>
          </a:p>
          <a:p>
            <a:r>
              <a:rPr lang="tr-TR" dirty="0" smtClean="0"/>
              <a:t>Geleneksel kuramcılardan bazılarına göre bir yöneticinin etkili bir şekilde yönetebileceği ast sayısı üç ila yedi arasında olmalıdır.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2)Yapı</a:t>
            </a:r>
          </a:p>
          <a:p>
            <a:pPr>
              <a:buNone/>
            </a:pPr>
            <a:r>
              <a:rPr lang="tr-TR" dirty="0" smtClean="0">
                <a:solidFill>
                  <a:srgbClr val="FF0000"/>
                </a:solidFill>
              </a:rPr>
              <a:t>	d)Rol: </a:t>
            </a:r>
            <a:r>
              <a:rPr lang="tr-TR" dirty="0" smtClean="0"/>
              <a:t>Bir makamda bulunan bireyden beklenilen davranıştır.</a:t>
            </a:r>
          </a:p>
          <a:p>
            <a:r>
              <a:rPr lang="tr-TR" dirty="0" smtClean="0"/>
              <a:t>Bir makamdaki yöneticinin oynaması beklenen roller, yöneticinin kendisi </a:t>
            </a:r>
            <a:r>
              <a:rPr lang="tr-TR" dirty="0" smtClean="0"/>
              <a:t>dâhil </a:t>
            </a:r>
            <a:r>
              <a:rPr lang="tr-TR" dirty="0" smtClean="0"/>
              <a:t>rol takımı üyelerinin beklentilerinden meydana gelir. Rol takımı üyeleri, rol beklentilerini odak rol sahibine belli bir şekilde iletirler. Odak rol sahibinin, algıladığı beklentilere karşı tepkisi gelişir ve rol beklentilerini uygulamaya koyar.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2)Yapı</a:t>
            </a:r>
          </a:p>
          <a:p>
            <a:pPr>
              <a:buNone/>
            </a:pPr>
            <a:r>
              <a:rPr lang="tr-TR" dirty="0" smtClean="0"/>
              <a:t>	</a:t>
            </a:r>
            <a:r>
              <a:rPr lang="tr-TR" dirty="0" smtClean="0">
                <a:solidFill>
                  <a:srgbClr val="FF0000"/>
                </a:solidFill>
              </a:rPr>
              <a:t>e)Statü: </a:t>
            </a:r>
            <a:r>
              <a:rPr lang="tr-TR" dirty="0" smtClean="0"/>
              <a:t>Rolün önemine verilen değer. </a:t>
            </a:r>
          </a:p>
          <a:p>
            <a:r>
              <a:rPr lang="tr-TR" dirty="0" smtClean="0"/>
              <a:t>Örgüt içinde statü, görev ve hiyerarşi bakımından olur. </a:t>
            </a:r>
          </a:p>
          <a:p>
            <a:r>
              <a:rPr lang="tr-TR" dirty="0" smtClean="0"/>
              <a:t>Görevsel statünün temeli uzmanlıktır. Hiyerarşik statü ise hiyerarşideki düzeyin bir sonucudur. </a:t>
            </a:r>
          </a:p>
          <a:p>
            <a:r>
              <a:rPr lang="tr-TR" dirty="0" smtClean="0"/>
              <a:t>Statünün sembolleri, giriş ve atama törenleri, memuriyet unvan ve terimleri, makamın getirdiği gelir ve koyduğu sınırlar, rütbe, madalya vb.dir.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VE YÖNETİM</a:t>
            </a:r>
            <a:endParaRPr lang="tr-TR" dirty="0"/>
          </a:p>
        </p:txBody>
      </p:sp>
      <p:sp>
        <p:nvSpPr>
          <p:cNvPr id="3" name="2 İçerik Yer Tutucusu"/>
          <p:cNvSpPr>
            <a:spLocks noGrp="1"/>
          </p:cNvSpPr>
          <p:nvPr>
            <p:ph idx="1"/>
          </p:nvPr>
        </p:nvSpPr>
        <p:spPr/>
        <p:txBody>
          <a:bodyPr/>
          <a:lstStyle/>
          <a:p>
            <a:r>
              <a:rPr lang="tr-TR" dirty="0" smtClean="0"/>
              <a:t>Örgüt, üyeleri arasındaki ilişkilerin bir örgüsüdür. </a:t>
            </a:r>
          </a:p>
          <a:p>
            <a:r>
              <a:rPr lang="tr-TR" dirty="0" smtClean="0"/>
              <a:t>Örgüt, üyeleri tarafından kurulan bir koalisyon olarak görülebilir. Bu koalisyonun koşulları uzlaşma, uyma ve kontroldür.</a:t>
            </a:r>
          </a:p>
          <a:p>
            <a:r>
              <a:rPr lang="tr-TR" dirty="0" smtClean="0"/>
              <a:t>Yönetim, örgütün amaçlarını gerçekleştirmek için örgütteki madde ve insan kaynaklarına yön verme ve kontrol etmedir.</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a:t>
            </a:r>
            <a:r>
              <a:rPr lang="tr-TR" dirty="0" smtClean="0">
                <a:solidFill>
                  <a:srgbClr val="FF0000"/>
                </a:solidFill>
              </a:rPr>
              <a:t>3)Süreç</a:t>
            </a:r>
          </a:p>
          <a:p>
            <a:pPr>
              <a:buNone/>
            </a:pPr>
            <a:r>
              <a:rPr lang="tr-TR" dirty="0" smtClean="0"/>
              <a:t>	Yönetim süreçleri:</a:t>
            </a:r>
          </a:p>
          <a:p>
            <a:r>
              <a:rPr lang="tr-TR" dirty="0" smtClean="0"/>
              <a:t>Karar</a:t>
            </a:r>
          </a:p>
          <a:p>
            <a:r>
              <a:rPr lang="tr-TR" dirty="0" smtClean="0"/>
              <a:t>Planlama</a:t>
            </a:r>
          </a:p>
          <a:p>
            <a:r>
              <a:rPr lang="tr-TR" dirty="0" smtClean="0"/>
              <a:t>Örgütleme</a:t>
            </a:r>
          </a:p>
          <a:p>
            <a:r>
              <a:rPr lang="tr-TR" dirty="0" smtClean="0"/>
              <a:t>İletişim</a:t>
            </a:r>
          </a:p>
          <a:p>
            <a:r>
              <a:rPr lang="tr-TR" dirty="0" smtClean="0"/>
              <a:t>Etki</a:t>
            </a:r>
          </a:p>
          <a:p>
            <a:r>
              <a:rPr lang="tr-TR" dirty="0" smtClean="0"/>
              <a:t>Koordinasyon</a:t>
            </a:r>
          </a:p>
          <a:p>
            <a:r>
              <a:rPr lang="tr-TR" dirty="0" smtClean="0"/>
              <a:t>Değerlendirme</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dirty="0" smtClean="0">
                <a:solidFill>
                  <a:srgbClr val="FF0000"/>
                </a:solidFill>
              </a:rPr>
              <a:t>4)İklim</a:t>
            </a:r>
          </a:p>
          <a:p>
            <a:r>
              <a:rPr lang="tr-TR" dirty="0" smtClean="0"/>
              <a:t>Örgütün bu boyutu, kişiler ve gruplar arası ilişkilerin ürünüdür.</a:t>
            </a:r>
          </a:p>
          <a:p>
            <a:r>
              <a:rPr lang="tr-TR" dirty="0" smtClean="0"/>
              <a:t>Kişiler arası ilişkiler ve grup dinamiği eğitim örgütleri için daha çok önem taşır. </a:t>
            </a:r>
          </a:p>
          <a:p>
            <a:r>
              <a:rPr lang="tr-TR" dirty="0" smtClean="0"/>
              <a:t>Özendirme, örgüt havasını güzelleştiren değişkenler arasındadır. </a:t>
            </a:r>
          </a:p>
          <a:p>
            <a:r>
              <a:rPr lang="tr-TR" dirty="0" smtClean="0"/>
              <a:t>Özendirme öğeleri maddesel (yüksek maaş, ücret vb.) ve tinsel (statü, rol) olarak gruplandırılabilir.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EĞİTİM YÖNETİMİ</a:t>
            </a:r>
            <a:endParaRPr lang="tr-TR" dirty="0"/>
          </a:p>
        </p:txBody>
      </p:sp>
      <p:sp>
        <p:nvSpPr>
          <p:cNvPr id="3" name="2 İçerik Yer Tutucusu"/>
          <p:cNvSpPr>
            <a:spLocks noGrp="1"/>
          </p:cNvSpPr>
          <p:nvPr>
            <p:ph idx="1"/>
          </p:nvPr>
        </p:nvSpPr>
        <p:spPr/>
        <p:txBody>
          <a:bodyPr>
            <a:normAutofit/>
          </a:bodyPr>
          <a:lstStyle/>
          <a:p>
            <a:r>
              <a:rPr lang="tr-TR" dirty="0" smtClean="0"/>
              <a:t>Bir ülkenin eğitim sistemini bir bütün olarak analiz ve sentez etmeyi amaçlayan disiplinler arası bir bilim dalıdır. </a:t>
            </a:r>
          </a:p>
          <a:p>
            <a:r>
              <a:rPr lang="tr-TR" dirty="0" smtClean="0"/>
              <a:t>Yönetimin eğitime uygulanmasıdır. </a:t>
            </a:r>
          </a:p>
          <a:p>
            <a:r>
              <a:rPr lang="tr-TR" dirty="0" smtClean="0"/>
              <a:t>Ağırlık merkezi okul yönetimidir. </a:t>
            </a:r>
          </a:p>
          <a:p>
            <a:r>
              <a:rPr lang="tr-TR" dirty="0" smtClean="0"/>
              <a:t>Eğitim alanına ilişkin politika, karar ve amaçların hayata geçirilmesi ile ilgilidir.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YÖNETİMİ</a:t>
            </a:r>
            <a:endParaRPr lang="tr-TR" dirty="0"/>
          </a:p>
        </p:txBody>
      </p:sp>
      <p:sp>
        <p:nvSpPr>
          <p:cNvPr id="3" name="2 İçerik Yer Tutucusu"/>
          <p:cNvSpPr>
            <a:spLocks noGrp="1"/>
          </p:cNvSpPr>
          <p:nvPr>
            <p:ph idx="1"/>
          </p:nvPr>
        </p:nvSpPr>
        <p:spPr/>
        <p:txBody>
          <a:bodyPr>
            <a:normAutofit/>
          </a:bodyPr>
          <a:lstStyle/>
          <a:p>
            <a:r>
              <a:rPr lang="tr-TR" dirty="0" smtClean="0"/>
              <a:t>Eğitim yönetiminin sınırlı bir alan olarak okula uygulanmasıdır.</a:t>
            </a:r>
          </a:p>
          <a:p>
            <a:r>
              <a:rPr lang="tr-TR" dirty="0" smtClean="0"/>
              <a:t>Eğitim yönetiminin bir alt sistemi ve ağırlık merkezi durumundadır. </a:t>
            </a:r>
          </a:p>
          <a:p>
            <a:r>
              <a:rPr lang="tr-TR" dirty="0" smtClean="0"/>
              <a:t>Okul yönetiminin görevi, okuldaki insan ve madde kaynaklarını </a:t>
            </a:r>
            <a:r>
              <a:rPr lang="tr-TR" dirty="0" err="1" smtClean="0"/>
              <a:t>eşgüdümleyerek</a:t>
            </a:r>
            <a:r>
              <a:rPr lang="tr-TR" dirty="0" smtClean="0"/>
              <a:t>, verimli bir şekilde kullanarak okulu amaçlarına uygun olarak yaşatmaktır. </a:t>
            </a:r>
          </a:p>
          <a:p>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OKULUN ÖRGÜT ÖZELLİKLERİ</a:t>
            </a:r>
            <a:endParaRPr lang="tr-TR" dirty="0"/>
          </a:p>
        </p:txBody>
      </p:sp>
      <p:sp>
        <p:nvSpPr>
          <p:cNvPr id="3" name="2 İçerik Yer Tutucusu"/>
          <p:cNvSpPr>
            <a:spLocks noGrp="1"/>
          </p:cNvSpPr>
          <p:nvPr>
            <p:ph idx="1"/>
          </p:nvPr>
        </p:nvSpPr>
        <p:spPr/>
        <p:txBody>
          <a:bodyPr/>
          <a:lstStyle/>
          <a:p>
            <a:pPr>
              <a:buNone/>
            </a:pPr>
            <a:r>
              <a:rPr lang="tr-TR" dirty="0" smtClean="0"/>
              <a:t>	1) Okul örgütünün en önemli özelliği; üzerinde çalıştığı hammaddenin toplumdan gelen ve topluma giden insan oluşudur. </a:t>
            </a:r>
          </a:p>
          <a:p>
            <a:pPr>
              <a:buNone/>
            </a:pPr>
            <a:r>
              <a:rPr lang="tr-TR" dirty="0" smtClean="0"/>
              <a:t>	2) Okulda çeşitli değerler bulunur ve çatışır. </a:t>
            </a:r>
          </a:p>
          <a:p>
            <a:pPr>
              <a:buNone/>
            </a:pPr>
            <a:r>
              <a:rPr lang="tr-TR" dirty="0" smtClean="0"/>
              <a:t>	3) Okul denilen örgütün ürününü değerlendirmek güçtür.</a:t>
            </a:r>
          </a:p>
          <a:p>
            <a:pPr>
              <a:buNone/>
            </a:pPr>
            <a:r>
              <a:rPr lang="tr-TR" dirty="0" smtClean="0"/>
              <a:t>	4)Okul, </a:t>
            </a:r>
            <a:r>
              <a:rPr lang="tr-TR" dirty="0" smtClean="0"/>
              <a:t>gevşek yapılı sistemlere örnek olarak verilebilir.</a:t>
            </a:r>
            <a:endParaRPr lang="tr-TR" dirty="0" smtClean="0"/>
          </a:p>
          <a:p>
            <a:pPr>
              <a:buNone/>
            </a:pPr>
            <a:endParaRPr lang="tr-TR" dirty="0" smtClean="0"/>
          </a:p>
          <a:p>
            <a:endParaRPr lang="tr-TR" dirty="0" smtClean="0"/>
          </a:p>
          <a:p>
            <a:endParaRPr lang="tr-TR" dirty="0" smtClean="0"/>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OKULUN ÖRGÜT ÖZELLİKLERİ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5) Toplumlar, çocukların </a:t>
            </a:r>
            <a:r>
              <a:rPr lang="tr-TR" dirty="0" smtClean="0"/>
              <a:t>eğitilmesini</a:t>
            </a:r>
            <a:r>
              <a:rPr lang="tr-TR" dirty="0" smtClean="0"/>
              <a:t>, tesadüflere bırakmayarak okul denilen özel çevreleri yaratmışlardır. </a:t>
            </a:r>
          </a:p>
          <a:p>
            <a:pPr>
              <a:buNone/>
            </a:pPr>
            <a:r>
              <a:rPr lang="tr-TR" dirty="0" smtClean="0"/>
              <a:t>	6)Okul </a:t>
            </a:r>
            <a:r>
              <a:rPr lang="tr-TR" dirty="0" smtClean="0"/>
              <a:t>çevresine </a:t>
            </a:r>
            <a:r>
              <a:rPr lang="tr-TR" dirty="0" err="1" smtClean="0"/>
              <a:t>formal</a:t>
            </a:r>
            <a:r>
              <a:rPr lang="tr-TR" dirty="0" smtClean="0"/>
              <a:t> ve </a:t>
            </a:r>
            <a:r>
              <a:rPr lang="tr-TR" dirty="0" err="1" smtClean="0"/>
              <a:t>informal</a:t>
            </a:r>
            <a:r>
              <a:rPr lang="tr-TR" dirty="0" smtClean="0"/>
              <a:t> </a:t>
            </a:r>
            <a:r>
              <a:rPr lang="tr-TR" dirty="0" smtClean="0"/>
              <a:t>örgütler yön verir ya da etkiler. </a:t>
            </a:r>
            <a:endParaRPr lang="tr-TR" dirty="0" smtClean="0"/>
          </a:p>
          <a:p>
            <a:pPr>
              <a:buNone/>
            </a:pPr>
            <a:r>
              <a:rPr lang="tr-TR" dirty="0" smtClean="0"/>
              <a:t>	7) Okul, kültür değişmesini sağlayan örgütlerin başında gelir.</a:t>
            </a:r>
          </a:p>
          <a:p>
            <a:pPr>
              <a:buNone/>
            </a:pPr>
            <a:r>
              <a:rPr lang="tr-TR" dirty="0" smtClean="0"/>
              <a:t>	8)Her örgüt gibi okulun da kendine özgü bir kişiliği vardır. </a:t>
            </a:r>
          </a:p>
          <a:p>
            <a:endParaRPr lang="tr-TR" dirty="0" smtClean="0"/>
          </a:p>
          <a:p>
            <a:endParaRPr lang="tr-TR" dirty="0" smtClean="0"/>
          </a:p>
          <a:p>
            <a:endParaRPr lang="tr-TR" dirty="0" smtClean="0"/>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OKULUN GÖREVLERİ</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r>
              <a:rPr lang="tr-TR" dirty="0" smtClean="0">
                <a:solidFill>
                  <a:srgbClr val="FF0000"/>
                </a:solidFill>
              </a:rPr>
              <a:t>1)Sosyal görevi: </a:t>
            </a:r>
            <a:r>
              <a:rPr lang="tr-TR" dirty="0" smtClean="0"/>
              <a:t>Kültürü aşılamak</a:t>
            </a:r>
          </a:p>
          <a:p>
            <a:pPr>
              <a:buNone/>
            </a:pPr>
            <a:r>
              <a:rPr lang="tr-TR" dirty="0" smtClean="0"/>
              <a:t>	</a:t>
            </a:r>
            <a:r>
              <a:rPr lang="tr-TR" dirty="0" smtClean="0">
                <a:solidFill>
                  <a:srgbClr val="FF0000"/>
                </a:solidFill>
              </a:rPr>
              <a:t>2)Politik görevi: </a:t>
            </a:r>
            <a:r>
              <a:rPr lang="tr-TR" dirty="0" smtClean="0"/>
              <a:t>Yetiştirdiği kuşağın, toplumdaki devlet sistemine bağlılık göstermesi, liderlik yetenekleri olan öğrencilerin seçilmesi ve eğitilmesi</a:t>
            </a:r>
          </a:p>
          <a:p>
            <a:pPr>
              <a:buNone/>
            </a:pPr>
            <a:r>
              <a:rPr lang="tr-TR" dirty="0" smtClean="0"/>
              <a:t>	</a:t>
            </a:r>
            <a:r>
              <a:rPr lang="tr-TR" dirty="0" smtClean="0">
                <a:solidFill>
                  <a:srgbClr val="FF0000"/>
                </a:solidFill>
              </a:rPr>
              <a:t>3)Ekonomik görevi: </a:t>
            </a:r>
            <a:r>
              <a:rPr lang="tr-TR" dirty="0" smtClean="0"/>
              <a:t>Ekonominin beyin gücü ve insan gücü gereksinmesini karşılamaktır. </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lstStyle/>
          <a:p>
            <a:r>
              <a:rPr lang="tr-TR" dirty="0" smtClean="0"/>
              <a:t>Balcı, A. (2016). </a:t>
            </a:r>
            <a:r>
              <a:rPr lang="tr-TR" i="1" dirty="0" smtClean="0"/>
              <a:t>Açıklamalı eğitim yönetimi terimleri sözlüğü</a:t>
            </a:r>
            <a:r>
              <a:rPr lang="tr-TR" dirty="0" smtClean="0"/>
              <a:t>. (Genişletilmiş 3. baskı). Ankara: </a:t>
            </a:r>
            <a:r>
              <a:rPr lang="tr-TR" dirty="0" err="1" smtClean="0"/>
              <a:t>Pegem</a:t>
            </a:r>
            <a:r>
              <a:rPr lang="tr-TR" dirty="0" smtClean="0"/>
              <a:t> Akademi.</a:t>
            </a:r>
          </a:p>
          <a:p>
            <a:r>
              <a:rPr lang="tr-TR" dirty="0" err="1" smtClean="0"/>
              <a:t>Bursalıoğlu</a:t>
            </a:r>
            <a:r>
              <a:rPr lang="tr-TR" dirty="0" smtClean="0"/>
              <a:t>, Z. (2008). </a:t>
            </a:r>
            <a:r>
              <a:rPr lang="tr-TR" i="1" dirty="0" smtClean="0"/>
              <a:t>Okul yönetiminde yeni yapı ve davranış</a:t>
            </a:r>
            <a:r>
              <a:rPr lang="tr-TR" dirty="0" smtClean="0"/>
              <a:t>. (14. basım). Ankara: </a:t>
            </a:r>
            <a:r>
              <a:rPr lang="tr-TR" dirty="0" err="1" smtClean="0"/>
              <a:t>Pegem</a:t>
            </a:r>
            <a:r>
              <a:rPr lang="tr-TR" dirty="0" smtClean="0"/>
              <a:t> Akademi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VE YÖNETİM</a:t>
            </a:r>
            <a:endParaRPr lang="tr-TR" dirty="0"/>
          </a:p>
        </p:txBody>
      </p:sp>
      <p:sp>
        <p:nvSpPr>
          <p:cNvPr id="3" name="2 İçerik Yer Tutucusu"/>
          <p:cNvSpPr>
            <a:spLocks noGrp="1"/>
          </p:cNvSpPr>
          <p:nvPr>
            <p:ph idx="1"/>
          </p:nvPr>
        </p:nvSpPr>
        <p:spPr/>
        <p:txBody>
          <a:bodyPr/>
          <a:lstStyle/>
          <a:p>
            <a:r>
              <a:rPr lang="tr-TR" dirty="0" smtClean="0">
                <a:solidFill>
                  <a:srgbClr val="FF0000"/>
                </a:solidFill>
              </a:rPr>
              <a:t>Örgüt</a:t>
            </a:r>
            <a:r>
              <a:rPr lang="tr-TR" dirty="0" smtClean="0"/>
              <a:t> bir yapı, </a:t>
            </a:r>
            <a:r>
              <a:rPr lang="tr-TR" dirty="0" smtClean="0">
                <a:solidFill>
                  <a:srgbClr val="FF0000"/>
                </a:solidFill>
              </a:rPr>
              <a:t>yönetim</a:t>
            </a:r>
            <a:r>
              <a:rPr lang="tr-TR" dirty="0" smtClean="0"/>
              <a:t> ise bu yapıyı işleten bir süreçtir.</a:t>
            </a:r>
          </a:p>
          <a:p>
            <a:r>
              <a:rPr lang="tr-TR" dirty="0" smtClean="0"/>
              <a:t>Örgüt ile yönetim iç içe işler. Başlangıç noktası olarak yönetim değil; örgüt seçilmelidir. Çünkü yönetimin görevi örgütü amaçlarına göre yaşatmaktır.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KURAMLARI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Yönetimde deneyimin de yeri vardır; fakat bu deneyim sınama ve yanılma yoluyla değil; kuram uygulanması sonunda kazanılan deneyim olmalıdır.</a:t>
            </a:r>
          </a:p>
          <a:p>
            <a:r>
              <a:rPr lang="tr-TR" dirty="0" smtClean="0">
                <a:solidFill>
                  <a:srgbClr val="FF0000"/>
                </a:solidFill>
              </a:rPr>
              <a:t>Klasik kuram</a:t>
            </a:r>
            <a:r>
              <a:rPr lang="tr-TR" dirty="0" smtClean="0"/>
              <a:t>, örgütün sadece yapısıyla ilgilenir ve 4 sütun üzerinde inşa edilmiştir:</a:t>
            </a:r>
          </a:p>
          <a:p>
            <a:pPr>
              <a:buNone/>
            </a:pPr>
            <a:r>
              <a:rPr lang="tr-TR" dirty="0" smtClean="0"/>
              <a:t>	a)İşbölümü: Uzmanlaşma, birimleşme</a:t>
            </a:r>
          </a:p>
          <a:p>
            <a:pPr>
              <a:buNone/>
            </a:pPr>
            <a:r>
              <a:rPr lang="tr-TR" dirty="0" smtClean="0"/>
              <a:t>	b)Derece ve görev: Emir zinciri, yetki ve sorumluluk</a:t>
            </a:r>
          </a:p>
          <a:p>
            <a:pPr>
              <a:buNone/>
            </a:pPr>
            <a:r>
              <a:rPr lang="tr-TR" dirty="0" smtClean="0"/>
              <a:t>	c)Yapı: Örgütteki görevlerin mantıksal örgüsü</a:t>
            </a:r>
          </a:p>
          <a:p>
            <a:pPr>
              <a:buNone/>
            </a:pPr>
            <a:r>
              <a:rPr lang="tr-TR" dirty="0" smtClean="0"/>
              <a:t>	d)Kontrol alanı: Üstün kontrol edebileceği ast sayısı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KURAMLARI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solidFill>
                  <a:srgbClr val="FF0000"/>
                </a:solidFill>
              </a:rPr>
              <a:t>Klasik kuram</a:t>
            </a:r>
            <a:r>
              <a:rPr lang="tr-TR" dirty="0" smtClean="0"/>
              <a:t>, </a:t>
            </a:r>
            <a:r>
              <a:rPr lang="tr-TR" dirty="0" smtClean="0"/>
              <a:t>kişilik, </a:t>
            </a:r>
            <a:r>
              <a:rPr lang="tr-TR" dirty="0" err="1" smtClean="0"/>
              <a:t>informal</a:t>
            </a:r>
            <a:r>
              <a:rPr lang="tr-TR" dirty="0" smtClean="0"/>
              <a:t> grup ve karar sürecini önemsememiştir. Davranış dinamiğini verim veya ekonomi kavramlarına bağlı kılmıştır. Örgütün çevresindeki politik çevreyi dikkate almamıştır. </a:t>
            </a:r>
          </a:p>
          <a:p>
            <a:r>
              <a:rPr lang="tr-TR" dirty="0" err="1" smtClean="0">
                <a:solidFill>
                  <a:srgbClr val="FF0000"/>
                </a:solidFill>
              </a:rPr>
              <a:t>Neoklasik</a:t>
            </a:r>
            <a:r>
              <a:rPr lang="tr-TR" dirty="0" smtClean="0">
                <a:solidFill>
                  <a:srgbClr val="FF0000"/>
                </a:solidFill>
              </a:rPr>
              <a:t> kuram </a:t>
            </a:r>
            <a:r>
              <a:rPr lang="tr-TR" dirty="0" smtClean="0"/>
              <a:t>ise </a:t>
            </a:r>
            <a:r>
              <a:rPr lang="tr-TR" dirty="0" err="1" smtClean="0"/>
              <a:t>informal</a:t>
            </a:r>
            <a:r>
              <a:rPr lang="tr-TR" dirty="0" smtClean="0"/>
              <a:t> örgütün önemini belirtmiştir. Klasik kuramda açıklanan 4 sütunu benimsemekle beraber bunların insan davranışı ile değiştiğini savunmaktadır. </a:t>
            </a:r>
            <a:r>
              <a:rPr lang="tr-TR" dirty="0" err="1" smtClean="0"/>
              <a:t>Neoklasik</a:t>
            </a:r>
            <a:r>
              <a:rPr lang="tr-TR" dirty="0" smtClean="0"/>
              <a:t> kuramın en zayıf yanı, sistem görüşünü benimsememiş olmasıdır.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KURAMLARI</a:t>
            </a:r>
            <a:endParaRPr lang="tr-TR" dirty="0"/>
          </a:p>
        </p:txBody>
      </p:sp>
      <p:sp>
        <p:nvSpPr>
          <p:cNvPr id="3" name="2 İçerik Yer Tutucusu"/>
          <p:cNvSpPr>
            <a:spLocks noGrp="1"/>
          </p:cNvSpPr>
          <p:nvPr>
            <p:ph idx="1"/>
          </p:nvPr>
        </p:nvSpPr>
        <p:spPr/>
        <p:txBody>
          <a:bodyPr>
            <a:normAutofit fontScale="92500"/>
          </a:bodyPr>
          <a:lstStyle/>
          <a:p>
            <a:r>
              <a:rPr lang="tr-TR" dirty="0" smtClean="0"/>
              <a:t>Sistem çözümlemesi sistemin amaçları, stratejik parçaları, bu parçaların birbirine bağımlılığı ve bu parçaları kaynaştırma süreci etrafında toplanır.</a:t>
            </a:r>
          </a:p>
          <a:p>
            <a:r>
              <a:rPr lang="tr-TR" dirty="0" smtClean="0"/>
              <a:t>Sistemin stratejik parçaları,</a:t>
            </a:r>
          </a:p>
          <a:p>
            <a:pPr>
              <a:buNone/>
            </a:pPr>
            <a:r>
              <a:rPr lang="tr-TR" dirty="0" smtClean="0"/>
              <a:t>	a)</a:t>
            </a:r>
            <a:r>
              <a:rPr lang="tr-TR" dirty="0" err="1" smtClean="0"/>
              <a:t>Formal</a:t>
            </a:r>
            <a:r>
              <a:rPr lang="tr-TR" dirty="0" smtClean="0"/>
              <a:t> örgüt</a:t>
            </a:r>
          </a:p>
          <a:p>
            <a:pPr>
              <a:buNone/>
            </a:pPr>
            <a:r>
              <a:rPr lang="tr-TR" dirty="0" smtClean="0"/>
              <a:t>	b)</a:t>
            </a:r>
            <a:r>
              <a:rPr lang="tr-TR" dirty="0" err="1" smtClean="0"/>
              <a:t>İnformal</a:t>
            </a:r>
            <a:r>
              <a:rPr lang="tr-TR" dirty="0" smtClean="0"/>
              <a:t> örgüt</a:t>
            </a:r>
          </a:p>
          <a:p>
            <a:pPr>
              <a:buNone/>
            </a:pPr>
            <a:r>
              <a:rPr lang="tr-TR" dirty="0" smtClean="0"/>
              <a:t>	c)Rol ve statü</a:t>
            </a:r>
          </a:p>
          <a:p>
            <a:pPr>
              <a:buNone/>
            </a:pPr>
            <a:r>
              <a:rPr lang="tr-TR" dirty="0" smtClean="0"/>
              <a:t>	d)Görevlerin yerine getirildiği ortam</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lstStyle/>
          <a:p>
            <a:r>
              <a:rPr lang="tr-TR" dirty="0" smtClean="0">
                <a:solidFill>
                  <a:srgbClr val="FF0000"/>
                </a:solidFill>
              </a:rPr>
              <a:t>Örgüt boyutları:</a:t>
            </a:r>
          </a:p>
          <a:p>
            <a:pPr>
              <a:buNone/>
            </a:pPr>
            <a:r>
              <a:rPr lang="tr-TR" dirty="0" smtClean="0"/>
              <a:t>	1)Amaç</a:t>
            </a:r>
          </a:p>
          <a:p>
            <a:pPr>
              <a:buNone/>
            </a:pPr>
            <a:r>
              <a:rPr lang="tr-TR" dirty="0" smtClean="0"/>
              <a:t>	2)Yapı</a:t>
            </a:r>
          </a:p>
          <a:p>
            <a:pPr>
              <a:buNone/>
            </a:pPr>
            <a:r>
              <a:rPr lang="tr-TR" dirty="0" smtClean="0"/>
              <a:t>	3)Süreç</a:t>
            </a:r>
          </a:p>
          <a:p>
            <a:pPr>
              <a:buNone/>
            </a:pPr>
            <a:r>
              <a:rPr lang="tr-TR" dirty="0" smtClean="0"/>
              <a:t>	4)İklim</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solidFill>
                  <a:srgbClr val="FF0000"/>
                </a:solidFill>
              </a:rPr>
              <a:t>	1)Amaç</a:t>
            </a:r>
          </a:p>
          <a:p>
            <a:r>
              <a:rPr lang="tr-TR" dirty="0" smtClean="0"/>
              <a:t>Örgütün amacı,</a:t>
            </a:r>
            <a:r>
              <a:rPr lang="tr-TR" dirty="0"/>
              <a:t> </a:t>
            </a:r>
            <a:r>
              <a:rPr lang="tr-TR" dirty="0" smtClean="0"/>
              <a:t>verimi artırmak, emeği azaltmak, madde ve insan kaynaklarını kontrol edebilmek, çatışmayı en az dereceye indirmek, insan davranışını kestirme olanaklarını çoğaltmak olarak sayılabilir</a:t>
            </a:r>
          </a:p>
          <a:p>
            <a:r>
              <a:rPr lang="tr-TR" dirty="0" smtClean="0"/>
              <a:t>Örgütün amaçları, açık ve kapalı olabilir. Açık amaçlar, </a:t>
            </a:r>
            <a:r>
              <a:rPr lang="tr-TR" dirty="0" err="1" smtClean="0"/>
              <a:t>formal</a:t>
            </a:r>
            <a:r>
              <a:rPr lang="tr-TR" dirty="0" smtClean="0"/>
              <a:t> ve geneldir. Kapalı amaçlar ise </a:t>
            </a:r>
            <a:r>
              <a:rPr lang="tr-TR" dirty="0" err="1" smtClean="0"/>
              <a:t>informal</a:t>
            </a:r>
            <a:r>
              <a:rPr lang="tr-TR" dirty="0" smtClean="0"/>
              <a:t> ve bireyseldir.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ÖRGÜT BOYUTLARI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solidFill>
                  <a:srgbClr val="FF0000"/>
                </a:solidFill>
              </a:rPr>
              <a:t>	1)Amaç</a:t>
            </a:r>
          </a:p>
          <a:p>
            <a:r>
              <a:rPr lang="tr-TR" dirty="0" smtClean="0"/>
              <a:t>Amaçları saptama yolları uzlaşma, kontrol ve uymadır.</a:t>
            </a:r>
          </a:p>
          <a:p>
            <a:r>
              <a:rPr lang="tr-TR" dirty="0" smtClean="0"/>
              <a:t>Eğitim önce </a:t>
            </a:r>
            <a:r>
              <a:rPr lang="tr-TR" dirty="0" smtClean="0">
                <a:solidFill>
                  <a:srgbClr val="FF0000"/>
                </a:solidFill>
              </a:rPr>
              <a:t>sosyal</a:t>
            </a:r>
            <a:r>
              <a:rPr lang="tr-TR" dirty="0" smtClean="0"/>
              <a:t>, sonra </a:t>
            </a:r>
            <a:r>
              <a:rPr lang="tr-TR" dirty="0" smtClean="0">
                <a:solidFill>
                  <a:srgbClr val="FF0000"/>
                </a:solidFill>
              </a:rPr>
              <a:t>politik</a:t>
            </a:r>
            <a:r>
              <a:rPr lang="tr-TR" dirty="0" smtClean="0"/>
              <a:t>, daha sonra </a:t>
            </a:r>
            <a:r>
              <a:rPr lang="tr-TR" dirty="0" smtClean="0">
                <a:solidFill>
                  <a:srgbClr val="FF0000"/>
                </a:solidFill>
              </a:rPr>
              <a:t>mesleksel</a:t>
            </a:r>
            <a:r>
              <a:rPr lang="tr-TR" dirty="0" smtClean="0"/>
              <a:t> bir girişimdir. Sosyal bir girişimdir çünkü toplumun </a:t>
            </a:r>
            <a:r>
              <a:rPr lang="tr-TR" dirty="0" smtClean="0"/>
              <a:t>üyelerini </a:t>
            </a:r>
            <a:r>
              <a:rPr lang="tr-TR" dirty="0" smtClean="0"/>
              <a:t>eğitmek, yetişmiş üyelerine düşen bir görevdir. Politik bir girişimdir çünkü demokratik yönetim biçiminde düzenli baskı grupları ve güç yapıları, eğitim üzerinde çeşitli etkiler yapar.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429</Words>
  <Application>Microsoft Office PowerPoint</Application>
  <PresentationFormat>Ekran Gösterisi (4:3)</PresentationFormat>
  <Paragraphs>130</Paragraphs>
  <Slides>27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27</vt:i4>
      </vt:variant>
    </vt:vector>
  </HeadingPairs>
  <TitlesOfParts>
    <vt:vector size="30" baseType="lpstr">
      <vt:lpstr>Arial</vt:lpstr>
      <vt:lpstr>Calibri</vt:lpstr>
      <vt:lpstr>Ofis Teması</vt:lpstr>
      <vt:lpstr>BİR ÖRGÜT OLARAK OKUL</vt:lpstr>
      <vt:lpstr>ÖRGÜT VE YÖNETİM</vt:lpstr>
      <vt:lpstr>ÖRGÜT VE YÖNETİM</vt:lpstr>
      <vt:lpstr>ÖRGÜT KURAMLARI</vt:lpstr>
      <vt:lpstr>ÖRGÜT KURAMLARI</vt:lpstr>
      <vt:lpstr>ÖRGÜT KURAMLARI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ÖRGÜT BOYUTLARI</vt:lpstr>
      <vt:lpstr>EĞİTİM YÖNETİMİ</vt:lpstr>
      <vt:lpstr>OKUL YÖNETİMİ</vt:lpstr>
      <vt:lpstr>OKULUN ÖRGÜT ÖZELLİKLERİ</vt:lpstr>
      <vt:lpstr>OKULUN ÖRGÜT ÖZELLİKLERİ</vt:lpstr>
      <vt:lpstr>OKULUN GÖREVLERİ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ÖRGÜT OLARAK OKUL</dc:title>
  <dc:creator>inci �z</dc:creator>
  <cp:lastModifiedBy>msi</cp:lastModifiedBy>
  <cp:revision>115</cp:revision>
  <dcterms:created xsi:type="dcterms:W3CDTF">2017-02-03T01:24:21Z</dcterms:created>
  <dcterms:modified xsi:type="dcterms:W3CDTF">2021-05-11T22:35:01Z</dcterms:modified>
</cp:coreProperties>
</file>