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86" r:id="rId4"/>
    <p:sldId id="283" r:id="rId5"/>
    <p:sldId id="284" r:id="rId6"/>
    <p:sldId id="285" r:id="rId7"/>
    <p:sldId id="275" r:id="rId8"/>
    <p:sldId id="287" r:id="rId9"/>
    <p:sldId id="288" r:id="rId10"/>
    <p:sldId id="289" r:id="rId11"/>
    <p:sldId id="291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2" y="7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58939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20271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94134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00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27686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54723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53094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81502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884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9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44767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C49A1-113D-4670-A241-A12FC5854506}" type="datetimeFigureOut">
              <a:rPr lang="tr-TR" smtClean="0"/>
              <a:t>30.01.2018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2774E7-E44A-4929-BEF8-5F37F556A5E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750326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731963"/>
            <a:ext cx="9144000" cy="23876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tr-TR" smtClean="0"/>
              <a:t/>
            </a:r>
            <a:br>
              <a:rPr lang="tr-TR" smtClean="0"/>
            </a:br>
            <a:r>
              <a:rPr lang="tr-TR"/>
              <a:t>DAVRANIŞ BİLİMLERİNDE ARAŞTIRMA (YÜKSEK LİSANS)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4932075"/>
            <a:ext cx="9144000" cy="1655762"/>
          </a:xfrm>
        </p:spPr>
        <p:txBody>
          <a:bodyPr/>
          <a:lstStyle/>
          <a:p>
            <a:r>
              <a:rPr lang="tr-TR" dirty="0" smtClean="0"/>
              <a:t>DOÇ. DR. ÖMAY ÇOKLUK BÖKEOĞLU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100812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Örnekleme Sürecinin Aşamaları (</a:t>
            </a:r>
            <a:r>
              <a:rPr lang="tr-TR" sz="3600" b="1" dirty="0" err="1"/>
              <a:t>Karasar</a:t>
            </a:r>
            <a:r>
              <a:rPr lang="tr-TR" sz="3600" b="1" dirty="0"/>
              <a:t>, 2013)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b="1" dirty="0"/>
              <a:t>5. Örneklemin </a:t>
            </a:r>
            <a:r>
              <a:rPr lang="tr-TR" b="1" dirty="0" smtClean="0"/>
              <a:t>alınması: </a:t>
            </a:r>
            <a:r>
              <a:rPr lang="tr-TR" dirty="0" smtClean="0"/>
              <a:t>Belirlenen büyüklükteki örneklem, yansızlık kuralına uygun şekilde seçilir. Örneklemede yansızlığı koruyabilmek için üç yöntem vardır; 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Ad çekme, yazı tura atma vb.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Yansız numaralar çizelgesini kullanma</a:t>
            </a:r>
          </a:p>
          <a:p>
            <a:pPr>
              <a:lnSpc>
                <a:spcPct val="120000"/>
              </a:lnSpc>
              <a:spcBef>
                <a:spcPts val="0"/>
              </a:spcBef>
            </a:pPr>
            <a:r>
              <a:rPr lang="tr-TR" dirty="0" smtClean="0"/>
              <a:t>Yansız dizilerden eşit aralıklarla seçme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endParaRPr lang="tr-TR" dirty="0"/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tr-TR" b="1" dirty="0"/>
              <a:t>6. </a:t>
            </a:r>
            <a:r>
              <a:rPr lang="tr-TR" b="1" dirty="0" err="1"/>
              <a:t>Temsililiğin</a:t>
            </a:r>
            <a:r>
              <a:rPr lang="tr-TR" b="1" dirty="0"/>
              <a:t> </a:t>
            </a:r>
            <a:r>
              <a:rPr lang="tr-TR" b="1" dirty="0" smtClean="0"/>
              <a:t>sağlanması: </a:t>
            </a:r>
            <a:r>
              <a:rPr lang="tr-TR" dirty="0" err="1" smtClean="0"/>
              <a:t>Temsililiğin</a:t>
            </a:r>
            <a:r>
              <a:rPr lang="tr-TR" dirty="0" smtClean="0"/>
              <a:t> sağlanıp sağlanmadığını sınamak için örneklemdekilerle evrendekilerin bilinen bazı özellikleri </a:t>
            </a:r>
            <a:r>
              <a:rPr lang="tr-TR" dirty="0" err="1" smtClean="0"/>
              <a:t>karşılaştırılı</a:t>
            </a:r>
            <a:r>
              <a:rPr lang="tr-TR" dirty="0" smtClean="0"/>
              <a:t> (cinsiyet oranları, yaş dağılımları vb.). Bilinen özellikler açısından önemli bir fark yoksa, diğer özellikler açısından da </a:t>
            </a:r>
            <a:r>
              <a:rPr lang="tr-TR" dirty="0" err="1" smtClean="0"/>
              <a:t>temsililiğin</a:t>
            </a:r>
            <a:r>
              <a:rPr lang="tr-TR" dirty="0" smtClean="0"/>
              <a:t> sağlandığı kabul edilir (</a:t>
            </a:r>
            <a:r>
              <a:rPr lang="tr-TR" dirty="0" err="1" smtClean="0"/>
              <a:t>Fox</a:t>
            </a:r>
            <a:r>
              <a:rPr lang="tr-TR" dirty="0" smtClean="0"/>
              <a:t>, 1969, </a:t>
            </a:r>
            <a:r>
              <a:rPr lang="tr-TR" dirty="0" err="1" smtClean="0"/>
              <a:t>ss</a:t>
            </a:r>
            <a:r>
              <a:rPr lang="tr-TR" dirty="0" smtClean="0"/>
              <a:t>. 343-346)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6373813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dirty="0" smtClean="0"/>
              <a:t>Kaynakça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Büyüköztürk, Ş., Çakmak, E.K., Akgün, Ö.E., Karadeniz, Ş. ve Demirel, F. (2013). </a:t>
            </a:r>
            <a:r>
              <a:rPr lang="tr-TR" i="1" dirty="0" smtClean="0"/>
              <a:t>Bilimsel araştırma yöntemleri</a:t>
            </a:r>
            <a:r>
              <a:rPr lang="tr-TR" dirty="0" smtClean="0"/>
              <a:t>. Ankara: </a:t>
            </a:r>
            <a:r>
              <a:rPr lang="tr-TR" dirty="0" err="1" smtClean="0"/>
              <a:t>Pegem</a:t>
            </a:r>
            <a:r>
              <a:rPr lang="tr-TR" dirty="0" smtClean="0"/>
              <a:t> Akademi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Çıngı</a:t>
            </a:r>
            <a:r>
              <a:rPr lang="tr-TR" dirty="0"/>
              <a:t>, H. (1994). </a:t>
            </a:r>
            <a:r>
              <a:rPr lang="tr-TR" i="1" dirty="0"/>
              <a:t>Örnekleme </a:t>
            </a:r>
            <a:r>
              <a:rPr lang="tr-TR" i="1" dirty="0" smtClean="0"/>
              <a:t>kuramı</a:t>
            </a:r>
            <a:r>
              <a:rPr lang="tr-TR" dirty="0" smtClean="0"/>
              <a:t>. </a:t>
            </a:r>
            <a:r>
              <a:rPr lang="tr-TR" dirty="0"/>
              <a:t>Ankara: Hacettepe Üniversitesi Basımevi</a:t>
            </a:r>
            <a:r>
              <a:rPr lang="tr-TR" dirty="0" smtClean="0"/>
              <a:t>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err="1"/>
              <a:t>Fraenkel</a:t>
            </a:r>
            <a:r>
              <a:rPr lang="tr-TR" dirty="0"/>
              <a:t>, J. R. </a:t>
            </a:r>
            <a:r>
              <a:rPr lang="tr-TR" dirty="0" err="1"/>
              <a:t>and</a:t>
            </a:r>
            <a:r>
              <a:rPr lang="tr-TR" dirty="0"/>
              <a:t>  </a:t>
            </a:r>
            <a:r>
              <a:rPr lang="tr-TR" dirty="0" err="1"/>
              <a:t>Wallen</a:t>
            </a:r>
            <a:r>
              <a:rPr lang="tr-TR" dirty="0"/>
              <a:t>, N. E. (2006). </a:t>
            </a:r>
            <a:r>
              <a:rPr lang="tr-TR" i="1" dirty="0"/>
              <a:t>How </a:t>
            </a:r>
            <a:r>
              <a:rPr lang="tr-TR" i="1" dirty="0" err="1"/>
              <a:t>to</a:t>
            </a:r>
            <a:r>
              <a:rPr lang="tr-TR" i="1" dirty="0"/>
              <a:t> </a:t>
            </a:r>
            <a:r>
              <a:rPr lang="tr-TR" i="1" dirty="0" err="1"/>
              <a:t>design</a:t>
            </a:r>
            <a:r>
              <a:rPr lang="tr-TR" i="1" dirty="0"/>
              <a:t> </a:t>
            </a:r>
            <a:r>
              <a:rPr lang="tr-TR" i="1" dirty="0" err="1"/>
              <a:t>and</a:t>
            </a:r>
            <a:r>
              <a:rPr lang="tr-TR" i="1" dirty="0"/>
              <a:t> </a:t>
            </a:r>
            <a:r>
              <a:rPr lang="tr-TR" i="1" dirty="0" err="1"/>
              <a:t>evaluate</a:t>
            </a:r>
            <a:r>
              <a:rPr lang="tr-TR" i="1" dirty="0"/>
              <a:t> </a:t>
            </a:r>
            <a:r>
              <a:rPr lang="tr-TR" i="1" dirty="0" err="1"/>
              <a:t>research</a:t>
            </a:r>
            <a:r>
              <a:rPr lang="tr-TR" i="1" dirty="0"/>
              <a:t> in </a:t>
            </a:r>
            <a:r>
              <a:rPr lang="tr-TR" i="1" dirty="0" err="1" smtClean="0"/>
              <a:t>education</a:t>
            </a:r>
            <a:r>
              <a:rPr lang="tr-TR" dirty="0" smtClean="0"/>
              <a:t>. </a:t>
            </a:r>
            <a:r>
              <a:rPr lang="tr-TR" dirty="0"/>
              <a:t>New York: </a:t>
            </a:r>
            <a:r>
              <a:rPr lang="tr-TR" dirty="0" err="1"/>
              <a:t>McGraw-Hill</a:t>
            </a:r>
            <a:r>
              <a:rPr lang="tr-TR" dirty="0"/>
              <a:t> International Edition.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err="1" smtClean="0"/>
              <a:t>Karasar</a:t>
            </a:r>
            <a:r>
              <a:rPr lang="tr-TR" dirty="0" smtClean="0"/>
              <a:t>, N, (2013). </a:t>
            </a:r>
            <a:r>
              <a:rPr lang="tr-TR" i="1" dirty="0" smtClean="0"/>
              <a:t>Bilimsel araştırma yöntemi</a:t>
            </a:r>
            <a:r>
              <a:rPr lang="tr-TR" dirty="0" smtClean="0"/>
              <a:t>. Ankara: Nobel yayıncılık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tr-TR" dirty="0" smtClean="0"/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950127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II: Yöntem</a:t>
            </a:r>
            <a:br>
              <a:rPr lang="tr-TR" sz="3600" b="1" dirty="0"/>
            </a:br>
            <a:r>
              <a:rPr lang="tr-TR" sz="3600" b="1" dirty="0"/>
              <a:t>Evren ve Örneklem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98621" y="1947362"/>
            <a:ext cx="10663989" cy="4767680"/>
          </a:xfrm>
        </p:spPr>
        <p:txBody>
          <a:bodyPr>
            <a:normAutofit fontScale="925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en-US" altLang="tr-TR" b="1" dirty="0" err="1"/>
              <a:t>Evren</a:t>
            </a:r>
            <a:r>
              <a:rPr lang="en-US" altLang="tr-TR" dirty="0"/>
              <a:t>, </a:t>
            </a:r>
            <a:r>
              <a:rPr lang="en-US" altLang="tr-TR" dirty="0" err="1"/>
              <a:t>araştırma</a:t>
            </a:r>
            <a:r>
              <a:rPr lang="en-US" altLang="tr-TR" dirty="0"/>
              <a:t> </a:t>
            </a:r>
            <a:r>
              <a:rPr lang="en-US" altLang="tr-TR" dirty="0" err="1"/>
              <a:t>sonuçlarının</a:t>
            </a:r>
            <a:r>
              <a:rPr lang="en-US" altLang="tr-TR" dirty="0"/>
              <a:t> </a:t>
            </a:r>
            <a:r>
              <a:rPr lang="en-US" altLang="tr-TR" dirty="0" err="1" smtClean="0"/>
              <a:t>genelle</a:t>
            </a:r>
            <a:r>
              <a:rPr lang="tr-TR" altLang="tr-TR" dirty="0" smtClean="0"/>
              <a:t>n</a:t>
            </a:r>
            <a:r>
              <a:rPr lang="en-US" altLang="tr-TR" dirty="0" err="1" smtClean="0"/>
              <a:t>mek</a:t>
            </a:r>
            <a:r>
              <a:rPr lang="en-US" altLang="tr-TR" dirty="0" smtClean="0"/>
              <a:t> </a:t>
            </a:r>
            <a:r>
              <a:rPr lang="en-US" altLang="tr-TR" dirty="0" err="1" smtClean="0"/>
              <a:t>iste</a:t>
            </a:r>
            <a:r>
              <a:rPr lang="tr-TR" altLang="tr-TR" dirty="0" smtClean="0"/>
              <a:t>n</a:t>
            </a:r>
            <a:r>
              <a:rPr lang="en-US" altLang="tr-TR" dirty="0" err="1" smtClean="0"/>
              <a:t>diği</a:t>
            </a:r>
            <a:r>
              <a:rPr lang="en-US" altLang="tr-TR" dirty="0" smtClean="0"/>
              <a:t> </a:t>
            </a:r>
            <a:r>
              <a:rPr lang="en-US" altLang="tr-TR" dirty="0" err="1"/>
              <a:t>elemanlar</a:t>
            </a:r>
            <a:r>
              <a:rPr lang="en-US" altLang="tr-TR" dirty="0"/>
              <a:t> </a:t>
            </a:r>
            <a:r>
              <a:rPr lang="en-US" altLang="tr-TR" dirty="0" err="1" smtClean="0"/>
              <a:t>bütünüdür</a:t>
            </a:r>
            <a:r>
              <a:rPr lang="en-US" altLang="tr-TR" dirty="0" smtClean="0"/>
              <a:t>.</a:t>
            </a:r>
            <a:endParaRPr lang="tr-TR" altLang="tr-TR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altLang="tr-TR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/>
              <a:t>Araştırma sonuçlarının geçerli olacağı evrenin sınırlandırılmış bir parçasına </a:t>
            </a:r>
            <a:r>
              <a:rPr lang="tr-TR" b="1" dirty="0"/>
              <a:t>evren birimi </a:t>
            </a:r>
            <a:r>
              <a:rPr lang="tr-TR" dirty="0" smtClean="0"/>
              <a:t>denir.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Evrenden </a:t>
            </a:r>
            <a:r>
              <a:rPr lang="tr-TR" dirty="0"/>
              <a:t>elde edilen verilerden hesaplanan ve evreni betimlemek için kullanılan değerlere </a:t>
            </a:r>
            <a:r>
              <a:rPr lang="tr-TR" b="1" dirty="0"/>
              <a:t>evren değer </a:t>
            </a:r>
            <a:r>
              <a:rPr lang="tr-TR" dirty="0"/>
              <a:t>ya da </a:t>
            </a:r>
            <a:r>
              <a:rPr lang="tr-TR" b="1" dirty="0"/>
              <a:t>parametre</a:t>
            </a:r>
            <a:r>
              <a:rPr lang="tr-TR" dirty="0"/>
              <a:t> </a:t>
            </a:r>
            <a:r>
              <a:rPr lang="tr-TR" dirty="0" smtClean="0"/>
              <a:t>denir.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 smtClean="0"/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/>
              <a:t>(Büyüköztürk vd., 2013)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739187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II: Yöntem</a:t>
            </a:r>
            <a:br>
              <a:rPr lang="tr-TR" sz="3600" b="1" dirty="0"/>
            </a:br>
            <a:r>
              <a:rPr lang="tr-TR" sz="3600" b="1" dirty="0"/>
              <a:t>Evren ve Örneklem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751638"/>
          </a:xfrm>
        </p:spPr>
        <p:txBody>
          <a:bodyPr>
            <a:normAutofit lnSpcReduction="10000"/>
          </a:bodyPr>
          <a:lstStyle/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/>
              <a:t>Bir araştırma için iki tür evrenden söz edilebilir (</a:t>
            </a:r>
            <a:r>
              <a:rPr lang="tr-TR" dirty="0" err="1"/>
              <a:t>Fraenkel</a:t>
            </a:r>
            <a:r>
              <a:rPr lang="tr-TR" dirty="0"/>
              <a:t> ve </a:t>
            </a:r>
            <a:r>
              <a:rPr lang="tr-TR" dirty="0" err="1"/>
              <a:t>Wallen</a:t>
            </a:r>
            <a:r>
              <a:rPr lang="tr-TR" dirty="0"/>
              <a:t>, 2006): </a:t>
            </a:r>
            <a:r>
              <a:rPr lang="tr-TR" b="1" dirty="0"/>
              <a:t>Hedef evren </a:t>
            </a:r>
            <a:r>
              <a:rPr lang="tr-TR" dirty="0"/>
              <a:t>ve </a:t>
            </a:r>
            <a:r>
              <a:rPr lang="tr-TR" b="1" dirty="0"/>
              <a:t>ulaşılabilir evren</a:t>
            </a:r>
            <a:r>
              <a:rPr lang="tr-TR" dirty="0" smtClean="0"/>
              <a:t>.</a:t>
            </a:r>
            <a:endParaRPr lang="tr-TR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b="1" dirty="0" smtClean="0"/>
              <a:t>Hedef </a:t>
            </a:r>
            <a:r>
              <a:rPr lang="tr-TR" b="1" dirty="0"/>
              <a:t>evren</a:t>
            </a:r>
            <a:r>
              <a:rPr lang="tr-TR" dirty="0"/>
              <a:t>, ulaşılması hemen hemen imkansız olan evrendir ve araştırmacının ideal seçimidir. </a:t>
            </a:r>
            <a:r>
              <a:rPr lang="tr-TR" b="1" dirty="0"/>
              <a:t>Ulaşılabilir evren </a:t>
            </a:r>
            <a:r>
              <a:rPr lang="tr-TR" dirty="0"/>
              <a:t>ise, araştırmacının gerçekçi seçimidir ve ulaşılabilir olandır. </a:t>
            </a:r>
            <a:endParaRPr lang="tr-TR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/>
              <a:t>Raporlarda genel evren olarak da isimlendirilebilen hedef evren tanımlamasına pek rastlanmaz. Buna karşın ulaşılabilir evren açıkça tanımlanır ve örneklemeye esas alınır</a:t>
            </a:r>
            <a:r>
              <a:rPr lang="tr-TR" dirty="0" smtClean="0"/>
              <a:t>.</a:t>
            </a:r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endParaRPr lang="tr-TR" dirty="0"/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915504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II: Yöntem</a:t>
            </a:r>
            <a:br>
              <a:rPr lang="tr-TR" sz="3600" b="1" dirty="0"/>
            </a:br>
            <a:r>
              <a:rPr lang="tr-TR" sz="3600" b="1" dirty="0"/>
              <a:t>Evren ve Örneklem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4"/>
            <a:ext cx="10936705" cy="4831849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b="1" dirty="0"/>
              <a:t>Örneklem (</a:t>
            </a:r>
            <a:r>
              <a:rPr lang="tr-TR" b="1" dirty="0" err="1"/>
              <a:t>sample</a:t>
            </a:r>
            <a:r>
              <a:rPr lang="tr-TR" b="1" dirty="0"/>
              <a:t>)</a:t>
            </a:r>
            <a:r>
              <a:rPr lang="tr-TR" dirty="0"/>
              <a:t>, özellikleri hakkında bilgi toplamak için çalışılan evrenden seçilen onun sınırlı bir </a:t>
            </a:r>
            <a:r>
              <a:rPr lang="tr-TR" dirty="0" smtClean="0"/>
              <a:t>parçasıdır.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b="1" dirty="0"/>
              <a:t>Ö</a:t>
            </a:r>
            <a:r>
              <a:rPr lang="tr-TR" b="1" dirty="0" smtClean="0"/>
              <a:t>rnekleme </a:t>
            </a:r>
            <a:r>
              <a:rPr lang="tr-TR" b="1" dirty="0"/>
              <a:t>(</a:t>
            </a:r>
            <a:r>
              <a:rPr lang="tr-TR" b="1" dirty="0" err="1"/>
              <a:t>sampling</a:t>
            </a:r>
            <a:r>
              <a:rPr lang="tr-TR" b="1" dirty="0"/>
              <a:t>)</a:t>
            </a:r>
            <a:r>
              <a:rPr lang="tr-TR" dirty="0"/>
              <a:t> ise evrenin özelliklerini belirlemek, tahmin etmek amacıyla onu temsil edecek uygun örnekleri seçmeye yönelik süreci ve bu süreçte gerçekleştirilen tüm işlemleri tanımlar (Çıngı, 1994). </a:t>
            </a:r>
            <a:endParaRPr 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tr-TR" dirty="0" smtClean="0"/>
              <a:t>Örneklemlerden </a:t>
            </a:r>
            <a:r>
              <a:rPr lang="tr-TR" dirty="0"/>
              <a:t>elde edilen verilerden hesaplanan ve örneklemi betimlemede kullanılan değerlere </a:t>
            </a:r>
            <a:r>
              <a:rPr lang="tr-TR" b="1" dirty="0"/>
              <a:t>örneklem değer</a:t>
            </a:r>
            <a:r>
              <a:rPr lang="tr-TR" dirty="0"/>
              <a:t> ya da kısaca </a:t>
            </a:r>
            <a:r>
              <a:rPr lang="tr-TR" b="1" dirty="0"/>
              <a:t>istatistik</a:t>
            </a:r>
            <a:r>
              <a:rPr lang="tr-TR" dirty="0"/>
              <a:t> denir.   </a:t>
            </a:r>
            <a:endParaRPr lang="tr-TR" dirty="0" smtClean="0"/>
          </a:p>
          <a:p>
            <a:pPr marL="0" indent="0" algn="r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smtClean="0"/>
              <a:t>(Büyüköztürk vd., 2013)</a:t>
            </a:r>
            <a:endParaRPr lang="tr-TR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61620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II: Yöntem</a:t>
            </a:r>
            <a:br>
              <a:rPr lang="tr-TR" sz="3600" b="1" dirty="0"/>
            </a:br>
            <a:r>
              <a:rPr lang="tr-TR" sz="3600" b="1" dirty="0"/>
              <a:t>Evren ve Örneklem </a:t>
            </a:r>
            <a:endParaRPr lang="tr-TR" sz="3600" dirty="0"/>
          </a:p>
        </p:txBody>
      </p:sp>
      <p:pic>
        <p:nvPicPr>
          <p:cNvPr id="4" name="İçerik Yer Tutucusu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866118" y="1828800"/>
            <a:ext cx="6459763" cy="4638968"/>
          </a:xfrm>
          <a:prstGeom prst="rect">
            <a:avLst/>
          </a:prstGeom>
        </p:spPr>
      </p:pic>
      <p:sp>
        <p:nvSpPr>
          <p:cNvPr id="5" name="Metin kutusu 4"/>
          <p:cNvSpPr txBox="1"/>
          <p:nvPr/>
        </p:nvSpPr>
        <p:spPr>
          <a:xfrm>
            <a:off x="9587346" y="6283102"/>
            <a:ext cx="32881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dirty="0" smtClean="0"/>
              <a:t>(Büyüköztürk vd., 2013)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10039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tr-TR" sz="3600" b="1" dirty="0"/>
              <a:t>Bölüm II: Yöntem</a:t>
            </a:r>
            <a:br>
              <a:rPr lang="tr-TR" sz="3600" b="1" dirty="0"/>
            </a:br>
            <a:r>
              <a:rPr lang="tr-TR" sz="3600" b="1" dirty="0"/>
              <a:t>Evren ve Örneklem 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5"/>
            <a:ext cx="10968789" cy="4735596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Araştırmada </a:t>
            </a:r>
            <a:r>
              <a:rPr lang="tr-TR" dirty="0"/>
              <a:t>amaç, evren hakkında bilgi toplamaktır. Evren </a:t>
            </a:r>
            <a:r>
              <a:rPr lang="tr-TR" dirty="0" smtClean="0"/>
              <a:t>birimlerinin tümüne </a:t>
            </a:r>
            <a:r>
              <a:rPr lang="tr-TR" dirty="0"/>
              <a:t>ulaşılabildiği durumlarda örneklemeye ihtiyaç duyulmaz. Evrenin tüm birimlerine ulaşılarak bilgilerin toplanmasına </a:t>
            </a:r>
            <a:r>
              <a:rPr lang="tr-TR" b="1" dirty="0"/>
              <a:t>sayım</a:t>
            </a:r>
            <a:r>
              <a:rPr lang="tr-TR" dirty="0"/>
              <a:t> denir</a:t>
            </a:r>
            <a:r>
              <a:rPr lang="tr-TR" dirty="0" smtClean="0"/>
              <a:t>.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endParaRPr lang="tr-TR" alt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10000"/>
              </a:lnSpc>
              <a:spcBef>
                <a:spcPts val="0"/>
              </a:spcBef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Ancak araştırmalarda genellikle 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ö</a:t>
            </a:r>
            <a:r>
              <a:rPr lang="en-US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rneklem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üzerinde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çalışılır. Bunun</a:t>
            </a:r>
            <a:r>
              <a:rPr lang="tr-TR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üç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temel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nedeni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vardır</a:t>
            </a: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Maliyet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güçlükleri</a:t>
            </a:r>
            <a:endParaRPr lang="en-US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Kontrol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güçlükleri</a:t>
            </a:r>
            <a:endParaRPr lang="en-US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just">
              <a:lnSpc>
                <a:spcPct val="110000"/>
              </a:lnSpc>
              <a:spcBef>
                <a:spcPts val="0"/>
              </a:spcBef>
              <a:buNone/>
            </a:pPr>
            <a:r>
              <a:rPr lang="tr-TR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en-US" alt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Etik</a:t>
            </a:r>
            <a:r>
              <a:rPr lang="en-US" alt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tr-TR" dirty="0" err="1">
                <a:latin typeface="Calibri" panose="020F0502020204030204" pitchFamily="34" charset="0"/>
                <a:cs typeface="Calibri" panose="020F0502020204030204" pitchFamily="34" charset="0"/>
              </a:rPr>
              <a:t>zorunluluklar</a:t>
            </a:r>
            <a:r>
              <a:rPr lang="en-US" altLang="tr-TR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tr-TR" alt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 algn="r">
              <a:lnSpc>
                <a:spcPct val="110000"/>
              </a:lnSpc>
              <a:spcBef>
                <a:spcPts val="0"/>
              </a:spcBef>
              <a:buNone/>
            </a:pP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(Büyüköztürk vd., 2013; </a:t>
            </a:r>
            <a:r>
              <a:rPr lang="tr-TR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Karasar</a:t>
            </a:r>
            <a:r>
              <a:rPr lang="tr-TR" dirty="0" smtClean="0">
                <a:latin typeface="Calibri" panose="020F0502020204030204" pitchFamily="34" charset="0"/>
                <a:cs typeface="Calibri" panose="020F0502020204030204" pitchFamily="34" charset="0"/>
              </a:rPr>
              <a:t>, 2013)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endParaRPr lang="tr-TR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21224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Örnekleme Sürecinin Aşamaları (</a:t>
            </a:r>
            <a:r>
              <a:rPr lang="tr-TR" sz="3600" b="1" dirty="0" err="1" smtClean="0"/>
              <a:t>Karasar</a:t>
            </a:r>
            <a:r>
              <a:rPr lang="tr-TR" sz="3600" b="1" dirty="0"/>
              <a:t>, </a:t>
            </a:r>
            <a:r>
              <a:rPr lang="tr-TR" sz="3600" b="1" dirty="0" smtClean="0"/>
              <a:t>2013)</a:t>
            </a:r>
            <a:endParaRPr lang="tr-TR" sz="3600" b="1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3000" dirty="0"/>
              <a:t>1. Çalışma evreninin tanımlanması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3000" dirty="0"/>
              <a:t>2. Evrendekilerin </a:t>
            </a:r>
            <a:r>
              <a:rPr lang="tr-TR" sz="3000" dirty="0" smtClean="0"/>
              <a:t>listelenmesi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3000" dirty="0" smtClean="0"/>
              <a:t>3. </a:t>
            </a:r>
            <a:r>
              <a:rPr lang="tr-TR" sz="3000" dirty="0"/>
              <a:t>Örnekleme türünün </a:t>
            </a:r>
            <a:r>
              <a:rPr lang="tr-TR" sz="3000" dirty="0" smtClean="0"/>
              <a:t>kararlaştırılması</a:t>
            </a:r>
            <a:endParaRPr lang="tr-TR" sz="3000" dirty="0"/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3000" dirty="0"/>
              <a:t>4</a:t>
            </a:r>
            <a:r>
              <a:rPr lang="tr-TR" sz="3000" dirty="0" smtClean="0"/>
              <a:t>. Örneklem büyüklüğünün belirlenmesi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3000" dirty="0" smtClean="0"/>
              <a:t>5. Örneklemin alınması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sz="3000" dirty="0" smtClean="0"/>
              <a:t>6. </a:t>
            </a:r>
            <a:r>
              <a:rPr lang="tr-TR" sz="3000" dirty="0" err="1" smtClean="0"/>
              <a:t>Temsililiğin</a:t>
            </a:r>
            <a:r>
              <a:rPr lang="tr-TR" sz="3000" dirty="0" smtClean="0"/>
              <a:t> sağlanması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sz="3000" dirty="0"/>
          </a:p>
        </p:txBody>
      </p:sp>
    </p:spTree>
    <p:extLst>
      <p:ext uri="{BB962C8B-B14F-4D97-AF65-F5344CB8AC3E}">
        <p14:creationId xmlns:p14="http://schemas.microsoft.com/office/powerpoint/2010/main" val="40400630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Örnekleme Sürecinin Aşamaları (</a:t>
            </a:r>
            <a:r>
              <a:rPr lang="tr-TR" sz="3600" b="1" dirty="0" err="1"/>
              <a:t>Karasar</a:t>
            </a:r>
            <a:r>
              <a:rPr lang="tr-TR" sz="3600" b="1" dirty="0"/>
              <a:t>, 2013)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199" y="1825624"/>
            <a:ext cx="10872537" cy="4607259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 smtClean="0"/>
              <a:t>1. Çalışma </a:t>
            </a:r>
            <a:r>
              <a:rPr lang="tr-TR" b="1" dirty="0"/>
              <a:t>evreninin </a:t>
            </a:r>
            <a:r>
              <a:rPr lang="tr-TR" b="1" dirty="0" smtClean="0"/>
              <a:t>tanımlanması: </a:t>
            </a:r>
            <a:r>
              <a:rPr lang="tr-TR" dirty="0" smtClean="0"/>
              <a:t>Sonuçların </a:t>
            </a:r>
            <a:r>
              <a:rPr lang="tr-TR" dirty="0" err="1" smtClean="0"/>
              <a:t>genellenmek</a:t>
            </a:r>
            <a:r>
              <a:rPr lang="tr-TR" dirty="0" smtClean="0"/>
              <a:t> istendiği evren sınırlandırılıp, çalışma evreni tanımlanmalıdır. 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rabicPeriod"/>
            </a:pP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/>
              <a:t>2. Evrendekilerin </a:t>
            </a:r>
            <a:r>
              <a:rPr lang="tr-TR" b="1" dirty="0" smtClean="0"/>
              <a:t>listelenmesi: </a:t>
            </a:r>
            <a:r>
              <a:rPr lang="tr-TR" dirty="0" smtClean="0"/>
              <a:t>Çalışma evreninin elemanlarının tam listesine sahip olunmalıdır. Böylece olasılığa dayalı örnekleme yapılabilir.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dirty="0" smtClean="0"/>
              <a:t> </a:t>
            </a:r>
            <a:endParaRPr lang="tr-TR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tr-TR" b="1" dirty="0"/>
              <a:t>3. Örnekleme türünün </a:t>
            </a:r>
            <a:r>
              <a:rPr lang="tr-TR" b="1" dirty="0" smtClean="0"/>
              <a:t>kararlaştırılması: </a:t>
            </a:r>
            <a:r>
              <a:rPr lang="tr-TR" dirty="0" smtClean="0"/>
              <a:t>Farklı örnekleme türleri vardır. Hangisinin seçileceğine karar verirken iki noktayı dikkate almak gerekir (</a:t>
            </a:r>
            <a:r>
              <a:rPr lang="tr-TR" dirty="0" err="1" smtClean="0"/>
              <a:t>Scott</a:t>
            </a:r>
            <a:r>
              <a:rPr lang="tr-TR" dirty="0" smtClean="0"/>
              <a:t>, 1962, s. 207);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lphaLcPeriod"/>
            </a:pPr>
            <a:r>
              <a:rPr lang="tr-TR" dirty="0" smtClean="0"/>
              <a:t>Evrendeki elemanların gösterdiği dağılım ve elde edilebilecek listenin şekli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AutoNum type="alphaLcPeriod"/>
            </a:pPr>
            <a:r>
              <a:rPr lang="tr-TR" dirty="0" smtClean="0"/>
              <a:t>Evreni temsilde aranan tamlık ve bu işin gerektirdiği maliyet arasında kabul edilebilecek dengedir. </a:t>
            </a:r>
            <a:endParaRPr lang="tr-TR" dirty="0"/>
          </a:p>
          <a:p>
            <a:pPr>
              <a:lnSpc>
                <a:spcPct val="100000"/>
              </a:lnSpc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81073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sz="3600" b="1" dirty="0"/>
              <a:t>Örnekleme Sürecinin Aşamaları (</a:t>
            </a:r>
            <a:r>
              <a:rPr lang="tr-TR" sz="3600" b="1" dirty="0" err="1"/>
              <a:t>Karasar</a:t>
            </a:r>
            <a:r>
              <a:rPr lang="tr-TR" sz="3600" b="1" dirty="0"/>
              <a:t>, 2013)</a:t>
            </a:r>
            <a:endParaRPr lang="tr-TR" sz="3600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45431" y="1491916"/>
            <a:ext cx="11181347" cy="5133473"/>
          </a:xfrm>
        </p:spPr>
        <p:txBody>
          <a:bodyPr>
            <a:normAutofit fontScale="92500" lnSpcReduction="10000"/>
          </a:bodyPr>
          <a:lstStyle/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r>
              <a:rPr lang="tr-TR" b="1" dirty="0"/>
              <a:t>4. Örneklem büyüklüğünün </a:t>
            </a:r>
            <a:r>
              <a:rPr lang="tr-TR" b="1" dirty="0" smtClean="0"/>
              <a:t>belirlenmesi: </a:t>
            </a:r>
            <a:r>
              <a:rPr lang="tr-TR" dirty="0" smtClean="0"/>
              <a:t>Bu konuda kesin yargılara varılamaz ancak yaklaşık hesaplamalarla sayısallaştırma yapılabilir. Örneklem büyüklüğünü etkileyen faktörler;</a:t>
            </a:r>
          </a:p>
          <a:p>
            <a:pPr marL="0" indent="0">
              <a:lnSpc>
                <a:spcPct val="110000"/>
              </a:lnSpc>
              <a:spcBef>
                <a:spcPts val="0"/>
              </a:spcBef>
              <a:buNone/>
            </a:pPr>
            <a:endParaRPr lang="tr-TR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Evrenin </a:t>
            </a:r>
            <a:r>
              <a:rPr lang="tr-TR" dirty="0" err="1" smtClean="0"/>
              <a:t>benzeşikliği</a:t>
            </a:r>
            <a:endParaRPr lang="tr-TR" dirty="0" smtClean="0"/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Kontrol edilemeyen önemli değişken sayısı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Örneklemin bölüneceği alt küme sayısı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Örnekleme türü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err="1" smtClean="0"/>
              <a:t>Evrendeğeri</a:t>
            </a:r>
            <a:r>
              <a:rPr lang="tr-TR" dirty="0" smtClean="0"/>
              <a:t> temsilde aranan güven düzeyi ve sapma miktarı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Kestirilmek istenen evren değer türü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tr-TR" dirty="0" smtClean="0"/>
              <a:t>Araştırma için var olan olanaklar</a:t>
            </a:r>
            <a:endParaRPr lang="tr-TR" dirty="0"/>
          </a:p>
          <a:p>
            <a:pPr marL="0" indent="0" algn="r">
              <a:buNone/>
            </a:pPr>
            <a:r>
              <a:rPr lang="tr-TR" sz="2200" dirty="0" smtClean="0"/>
              <a:t>(</a:t>
            </a:r>
            <a:r>
              <a:rPr lang="tr-TR" sz="2200" dirty="0" err="1" smtClean="0"/>
              <a:t>Kerlinger</a:t>
            </a:r>
            <a:r>
              <a:rPr lang="tr-TR" sz="2200" dirty="0" smtClean="0"/>
              <a:t>, 1964; </a:t>
            </a:r>
            <a:r>
              <a:rPr lang="tr-TR" sz="2200" dirty="0" err="1" smtClean="0"/>
              <a:t>Scott</a:t>
            </a:r>
            <a:r>
              <a:rPr lang="tr-TR" sz="2200" dirty="0" smtClean="0"/>
              <a:t>, 1962; NEA, 1965a; </a:t>
            </a:r>
            <a:r>
              <a:rPr lang="tr-TR" sz="2200" dirty="0" err="1" smtClean="0"/>
              <a:t>Cochran</a:t>
            </a:r>
            <a:r>
              <a:rPr lang="tr-TR" sz="2200" dirty="0" smtClean="0"/>
              <a:t>, 1977; </a:t>
            </a:r>
            <a:r>
              <a:rPr lang="tr-TR" sz="2200" dirty="0" err="1" smtClean="0"/>
              <a:t>Kish</a:t>
            </a:r>
            <a:r>
              <a:rPr lang="tr-TR" sz="2200" dirty="0" smtClean="0"/>
              <a:t>, 1965’ten </a:t>
            </a:r>
            <a:r>
              <a:rPr lang="tr-TR" sz="2200" dirty="0" err="1" smtClean="0"/>
              <a:t>akt</a:t>
            </a:r>
            <a:r>
              <a:rPr lang="tr-TR" sz="2200" dirty="0" smtClean="0"/>
              <a:t>. </a:t>
            </a:r>
            <a:r>
              <a:rPr lang="tr-TR" sz="2200" dirty="0" err="1" smtClean="0"/>
              <a:t>Karasar</a:t>
            </a:r>
            <a:r>
              <a:rPr lang="tr-TR" sz="2200" dirty="0" smtClean="0"/>
              <a:t>, 2013)</a:t>
            </a:r>
            <a:endParaRPr lang="tr-TR" sz="2200" dirty="0"/>
          </a:p>
        </p:txBody>
      </p:sp>
    </p:spTree>
    <p:extLst>
      <p:ext uri="{BB962C8B-B14F-4D97-AF65-F5344CB8AC3E}">
        <p14:creationId xmlns:p14="http://schemas.microsoft.com/office/powerpoint/2010/main" val="215287868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505</TotalTime>
  <Words>695</Words>
  <Application>Microsoft Office PowerPoint</Application>
  <PresentationFormat>Geniş ekran</PresentationFormat>
  <Paragraphs>80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Teması</vt:lpstr>
      <vt:lpstr> DAVRANIŞ BİLİMLERİNDE ARAŞTIRMA (YÜKSEK LİSANS)</vt:lpstr>
      <vt:lpstr>Bölüm II: Yöntem Evren ve Örneklem </vt:lpstr>
      <vt:lpstr>Bölüm II: Yöntem Evren ve Örneklem </vt:lpstr>
      <vt:lpstr>Bölüm II: Yöntem Evren ve Örneklem </vt:lpstr>
      <vt:lpstr>Bölüm II: Yöntem Evren ve Örneklem </vt:lpstr>
      <vt:lpstr>Bölüm II: Yöntem Evren ve Örneklem </vt:lpstr>
      <vt:lpstr>Örnekleme Sürecinin Aşamaları (Karasar, 2013)</vt:lpstr>
      <vt:lpstr>Örnekleme Sürecinin Aşamaları (Karasar, 2013)</vt:lpstr>
      <vt:lpstr>Örnekleme Sürecinin Aşamaları (Karasar, 2013)</vt:lpstr>
      <vt:lpstr>Örnekleme Sürecinin Aşamaları (Karasar, 2013)</vt:lpstr>
      <vt:lpstr>Kaynakça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eğitim</dc:creator>
  <cp:lastModifiedBy>Servet Meric Kursad</cp:lastModifiedBy>
  <cp:revision>77</cp:revision>
  <dcterms:created xsi:type="dcterms:W3CDTF">2017-05-17T14:13:10Z</dcterms:created>
  <dcterms:modified xsi:type="dcterms:W3CDTF">2018-01-30T14:29:47Z</dcterms:modified>
</cp:coreProperties>
</file>