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4" r:id="rId4"/>
    <p:sldId id="265" r:id="rId5"/>
    <p:sldId id="266" r:id="rId6"/>
    <p:sldId id="268" r:id="rId7"/>
    <p:sldId id="267"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068062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65112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56706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1004618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785109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3977752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70838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024750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02839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48741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3512401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641767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3" y="540328"/>
            <a:ext cx="8507288" cy="6317672"/>
          </a:xfrm>
        </p:spPr>
        <p:txBody>
          <a:bodyPr>
            <a:normAutofit/>
          </a:bodyPr>
          <a:lstStyle/>
          <a:p>
            <a:pPr marL="0" indent="0" algn="ctr">
              <a:buNone/>
            </a:pPr>
            <a:r>
              <a:rPr lang="tr-TR" sz="3500" b="1" cap="all" dirty="0" smtClean="0"/>
              <a:t>SÖZLEŞMENİN </a:t>
            </a:r>
            <a:r>
              <a:rPr lang="tr-TR" sz="3500" b="1" cap="all" dirty="0"/>
              <a:t>KURULMASI (SÖZLEŞMENİN MEYDANA GELMESİ)</a:t>
            </a:r>
            <a:r>
              <a:rPr lang="tr-TR" sz="3500" cap="all" dirty="0"/>
              <a:t>	</a:t>
            </a:r>
            <a:endParaRPr lang="tr-TR" sz="3500" b="1" cap="all" dirty="0"/>
          </a:p>
          <a:p>
            <a:pPr marL="0" indent="0">
              <a:buNone/>
            </a:pPr>
            <a:r>
              <a:rPr lang="tr-TR" cap="all" dirty="0"/>
              <a:t>	</a:t>
            </a:r>
          </a:p>
          <a:p>
            <a:pPr marL="0" indent="0">
              <a:buNone/>
            </a:pPr>
            <a:r>
              <a:rPr lang="tr-TR" cap="all" dirty="0" smtClean="0"/>
              <a:t>I.SÖZLEŞMENİN </a:t>
            </a:r>
            <a:r>
              <a:rPr lang="tr-TR" cap="all" dirty="0"/>
              <a:t>TARAFLARI	</a:t>
            </a:r>
          </a:p>
          <a:p>
            <a:pPr marL="0" indent="0">
              <a:buNone/>
            </a:pPr>
            <a:r>
              <a:rPr lang="tr-TR" cap="all" dirty="0" smtClean="0"/>
              <a:t>III.İRADE </a:t>
            </a:r>
            <a:r>
              <a:rPr lang="tr-TR" cap="all" dirty="0"/>
              <a:t>BEYANLARININ BİRBİRİNE </a:t>
            </a:r>
            <a:r>
              <a:rPr lang="tr-TR" cap="all" dirty="0" smtClean="0"/>
              <a:t>UYGUNLUĞU</a:t>
            </a:r>
          </a:p>
          <a:p>
            <a:pPr marL="0" indent="0">
              <a:buNone/>
            </a:pPr>
            <a:r>
              <a:rPr lang="tr-TR" cap="all" dirty="0"/>
              <a:t>IV.İRADE AÇIKLAMALARININ KARŞILIKLI OLMASI	</a:t>
            </a:r>
            <a:endParaRPr lang="tr-TR" cap="all" dirty="0" smtClean="0"/>
          </a:p>
          <a:p>
            <a:pPr marL="0" indent="0">
              <a:buNone/>
            </a:pPr>
            <a:r>
              <a:rPr lang="tr-TR" cap="all" dirty="0"/>
              <a:t>V.SÖZLEŞMENİN KURULDUĞU AN	</a:t>
            </a:r>
            <a:endParaRPr lang="tr-TR" cap="all" dirty="0" smtClean="0"/>
          </a:p>
          <a:p>
            <a:pPr marL="0" indent="0">
              <a:buNone/>
            </a:pPr>
            <a:r>
              <a:rPr lang="tr-TR" cap="all" dirty="0"/>
              <a:t>VI.SÖZLEŞMENİN HÜKÜM VE SONUÇLARINI DOĞURDUĞU AN</a:t>
            </a:r>
          </a:p>
          <a:p>
            <a:pPr marL="0" indent="0">
              <a:buNone/>
            </a:pPr>
            <a:endParaRPr lang="tr-TR" cap="all" dirty="0"/>
          </a:p>
          <a:p>
            <a:pPr marL="0" indent="0">
              <a:buNone/>
            </a:pPr>
            <a:r>
              <a:rPr lang="tr-TR" cap="all" dirty="0"/>
              <a:t>	</a:t>
            </a:r>
          </a:p>
        </p:txBody>
      </p:sp>
    </p:spTree>
    <p:extLst>
      <p:ext uri="{BB962C8B-B14F-4D97-AF65-F5344CB8AC3E}">
        <p14:creationId xmlns:p14="http://schemas.microsoft.com/office/powerpoint/2010/main" val="3906393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3378" y="548680"/>
            <a:ext cx="6336704" cy="864427"/>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SÖZLEŞMENİN KURULMASI</a:t>
            </a:r>
            <a:endParaRPr lang="tr-TR"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755576" y="1628800"/>
            <a:ext cx="8136904" cy="5014910"/>
          </a:xfrm>
        </p:spPr>
        <p:txBody>
          <a:bodyPr>
            <a:normAutofit/>
          </a:bodyPr>
          <a:lstStyle/>
          <a:p>
            <a:pPr algn="just">
              <a:buNone/>
            </a:pPr>
            <a:r>
              <a:rPr lang="tr-TR" sz="2400" b="1" u="sng" dirty="0" smtClean="0">
                <a:effectLst>
                  <a:outerShdw blurRad="38100" dist="38100" dir="2700000" algn="tl">
                    <a:srgbClr val="000000">
                      <a:alpha val="43137"/>
                    </a:srgbClr>
                  </a:outerShdw>
                </a:effectLst>
                <a:latin typeface="Times New Roman" pitchFamily="18" charset="0"/>
                <a:cs typeface="Times New Roman" pitchFamily="18" charset="0"/>
              </a:rPr>
              <a:t>İBK. T. 18.11.1964, E. 1964/2, K. 1964/4 </a:t>
            </a:r>
          </a:p>
          <a:p>
            <a:pPr algn="just">
              <a:buNone/>
            </a:pPr>
            <a:r>
              <a:rPr lang="tr-TR" sz="2400" b="1" dirty="0" smtClean="0">
                <a:solidFill>
                  <a:schemeClr val="tx1"/>
                </a:solidFill>
                <a:latin typeface="Times New Roman" panose="02020603050405020304" pitchFamily="18" charset="0"/>
                <a:cs typeface="Times New Roman" panose="02020603050405020304" pitchFamily="18" charset="0"/>
              </a:rPr>
              <a:t>«Borçlar Hukukunun genel kuralına göre karşılıklı borçları kapsayan akitlerde karşılık borçlardan birisinin akit yapanlarca belli edilmemiş olması halinde bu borç mahkemece rayiç esas tutularak belli edilir. nitekim, bir satış </a:t>
            </a:r>
            <a:r>
              <a:rPr lang="tr-TR" sz="2400" b="1" dirty="0" err="1" smtClean="0">
                <a:solidFill>
                  <a:schemeClr val="tx1"/>
                </a:solidFill>
                <a:latin typeface="Times New Roman" panose="02020603050405020304" pitchFamily="18" charset="0"/>
                <a:cs typeface="Times New Roman" panose="02020603050405020304" pitchFamily="18" charset="0"/>
              </a:rPr>
              <a:t>aktinde</a:t>
            </a:r>
            <a:r>
              <a:rPr lang="tr-TR" sz="2400" b="1" dirty="0" smtClean="0">
                <a:solidFill>
                  <a:schemeClr val="tx1"/>
                </a:solidFill>
                <a:latin typeface="Times New Roman" panose="02020603050405020304" pitchFamily="18" charset="0"/>
                <a:cs typeface="Times New Roman" panose="02020603050405020304" pitchFamily="18" charset="0"/>
              </a:rPr>
              <a:t> mal parası veya kira </a:t>
            </a:r>
            <a:r>
              <a:rPr lang="tr-TR" sz="2400" b="1" dirty="0" err="1" smtClean="0">
                <a:solidFill>
                  <a:schemeClr val="tx1"/>
                </a:solidFill>
                <a:latin typeface="Times New Roman" panose="02020603050405020304" pitchFamily="18" charset="0"/>
                <a:cs typeface="Times New Roman" panose="02020603050405020304" pitchFamily="18" charset="0"/>
              </a:rPr>
              <a:t>aktinde</a:t>
            </a:r>
            <a:r>
              <a:rPr lang="tr-TR" sz="2400" b="1" dirty="0" smtClean="0">
                <a:solidFill>
                  <a:schemeClr val="tx1"/>
                </a:solidFill>
                <a:latin typeface="Times New Roman" panose="02020603050405020304" pitchFamily="18" charset="0"/>
                <a:cs typeface="Times New Roman" panose="02020603050405020304" pitchFamily="18" charset="0"/>
              </a:rPr>
              <a:t> kira parsı, hizmet </a:t>
            </a:r>
            <a:r>
              <a:rPr lang="tr-TR" sz="2400" b="1" dirty="0" err="1" smtClean="0">
                <a:solidFill>
                  <a:schemeClr val="tx1"/>
                </a:solidFill>
                <a:latin typeface="Times New Roman" panose="02020603050405020304" pitchFamily="18" charset="0"/>
                <a:cs typeface="Times New Roman" panose="02020603050405020304" pitchFamily="18" charset="0"/>
              </a:rPr>
              <a:t>aktinde</a:t>
            </a:r>
            <a:r>
              <a:rPr lang="tr-TR" sz="2400" b="1" dirty="0" smtClean="0">
                <a:solidFill>
                  <a:schemeClr val="tx1"/>
                </a:solidFill>
                <a:latin typeface="Times New Roman" panose="02020603050405020304" pitchFamily="18" charset="0"/>
                <a:cs typeface="Times New Roman" panose="02020603050405020304" pitchFamily="18" charset="0"/>
              </a:rPr>
              <a:t> işçi parası, istisna </a:t>
            </a:r>
            <a:r>
              <a:rPr lang="tr-TR" sz="2400" b="1" dirty="0" err="1" smtClean="0">
                <a:solidFill>
                  <a:schemeClr val="tx1"/>
                </a:solidFill>
                <a:latin typeface="Times New Roman" panose="02020603050405020304" pitchFamily="18" charset="0"/>
                <a:cs typeface="Times New Roman" panose="02020603050405020304" pitchFamily="18" charset="0"/>
              </a:rPr>
              <a:t>aktinde</a:t>
            </a:r>
            <a:r>
              <a:rPr lang="tr-TR" sz="2400" b="1" dirty="0" smtClean="0">
                <a:solidFill>
                  <a:schemeClr val="tx1"/>
                </a:solidFill>
                <a:latin typeface="Times New Roman" panose="02020603050405020304" pitchFamily="18" charset="0"/>
                <a:cs typeface="Times New Roman" panose="02020603050405020304" pitchFamily="18" charset="0"/>
              </a:rPr>
              <a:t> iş parası belli edilmiş değilse bu karşılıklar, rayice göre hükmedilir. </a:t>
            </a:r>
            <a:r>
              <a:rPr lang="tr-TR" sz="2400" b="1" dirty="0" err="1" smtClean="0">
                <a:solidFill>
                  <a:schemeClr val="tx1"/>
                </a:solidFill>
                <a:latin typeface="Times New Roman" panose="02020603050405020304" pitchFamily="18" charset="0"/>
                <a:cs typeface="Times New Roman" panose="02020603050405020304" pitchFamily="18" charset="0"/>
              </a:rPr>
              <a:t>Yargıtayın</a:t>
            </a:r>
            <a:r>
              <a:rPr lang="tr-TR" sz="2400" b="1" dirty="0" smtClean="0">
                <a:solidFill>
                  <a:schemeClr val="tx1"/>
                </a:solidFill>
                <a:latin typeface="Times New Roman" panose="02020603050405020304" pitchFamily="18" charset="0"/>
                <a:cs typeface="Times New Roman" panose="02020603050405020304" pitchFamily="18" charset="0"/>
              </a:rPr>
              <a:t> kökleşmiş içtihatları da bu yoldadır. «</a:t>
            </a:r>
          </a:p>
          <a:p>
            <a:pPr>
              <a:buNone/>
            </a:pPr>
            <a:endParaRPr lang="tr-TR"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8505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31640" y="260648"/>
            <a:ext cx="7704855" cy="1152128"/>
          </a:xfrm>
        </p:spPr>
        <p:txBody>
          <a:bodyPr>
            <a:noAutofit/>
          </a:bodyPr>
          <a:lstStyle/>
          <a:p>
            <a:pPr algn="just"/>
            <a:r>
              <a:rPr lang="tr-TR" sz="4000" b="1" dirty="0" smtClean="0">
                <a:latin typeface="Times New Roman" pitchFamily="18" charset="0"/>
                <a:cs typeface="Times New Roman" pitchFamily="18" charset="0"/>
              </a:rPr>
              <a:t>3. HD. T. 15.09.1997, E 1997/6603</a:t>
            </a:r>
            <a:br>
              <a:rPr lang="tr-TR" sz="4000" b="1" dirty="0" smtClean="0">
                <a:latin typeface="Times New Roman" pitchFamily="18" charset="0"/>
                <a:cs typeface="Times New Roman" pitchFamily="18" charset="0"/>
              </a:rPr>
            </a:br>
            <a:r>
              <a:rPr lang="tr-TR" sz="4000" b="1" dirty="0">
                <a:latin typeface="Times New Roman" pitchFamily="18" charset="0"/>
                <a:cs typeface="Times New Roman" pitchFamily="18" charset="0"/>
              </a:rPr>
              <a:t> </a:t>
            </a:r>
            <a:r>
              <a:rPr lang="tr-TR" sz="4000" b="1" dirty="0" smtClean="0">
                <a:latin typeface="Times New Roman" pitchFamily="18" charset="0"/>
                <a:cs typeface="Times New Roman" pitchFamily="18" charset="0"/>
              </a:rPr>
              <a:t>K. 1997/8864</a:t>
            </a:r>
            <a:endParaRPr lang="tr-TR" sz="4000" b="1" dirty="0">
              <a:latin typeface="Times New Roman" pitchFamily="18" charset="0"/>
              <a:cs typeface="Times New Roman" pitchFamily="18" charset="0"/>
            </a:endParaRPr>
          </a:p>
        </p:txBody>
      </p:sp>
      <p:sp>
        <p:nvSpPr>
          <p:cNvPr id="3" name="İçerik Yer Tutucusu 2"/>
          <p:cNvSpPr>
            <a:spLocks noGrp="1"/>
          </p:cNvSpPr>
          <p:nvPr>
            <p:ph idx="1"/>
          </p:nvPr>
        </p:nvSpPr>
        <p:spPr>
          <a:xfrm>
            <a:off x="611560" y="1484784"/>
            <a:ext cx="8280920" cy="5184576"/>
          </a:xfrm>
        </p:spPr>
        <p:txBody>
          <a:bodyPr>
            <a:normAutofit/>
          </a:bodyPr>
          <a:lstStyle/>
          <a:p>
            <a:pPr algn="just"/>
            <a:r>
              <a:rPr lang="tr-TR" sz="2400" dirty="0" smtClean="0">
                <a:solidFill>
                  <a:schemeClr val="tx1"/>
                </a:solidFill>
                <a:latin typeface="Times New Roman" pitchFamily="18" charset="0"/>
                <a:cs typeface="Times New Roman" pitchFamily="18" charset="0"/>
              </a:rPr>
              <a:t>«Kural </a:t>
            </a:r>
            <a:r>
              <a:rPr lang="tr-TR" sz="2400" dirty="0">
                <a:solidFill>
                  <a:schemeClr val="tx1"/>
                </a:solidFill>
                <a:latin typeface="Times New Roman" pitchFamily="18" charset="0"/>
                <a:cs typeface="Times New Roman" pitchFamily="18" charset="0"/>
              </a:rPr>
              <a:t>olarak bir sözleşmenin kurulabilmesi için, tarafların </a:t>
            </a:r>
            <a:r>
              <a:rPr lang="tr-TR" sz="2400" dirty="0" err="1">
                <a:solidFill>
                  <a:schemeClr val="tx1"/>
                </a:solidFill>
                <a:latin typeface="Times New Roman" pitchFamily="18" charset="0"/>
                <a:cs typeface="Times New Roman" pitchFamily="18" charset="0"/>
              </a:rPr>
              <a:t>müzareke</a:t>
            </a:r>
            <a:r>
              <a:rPr lang="tr-TR" sz="2400" dirty="0">
                <a:solidFill>
                  <a:schemeClr val="tx1"/>
                </a:solidFill>
                <a:latin typeface="Times New Roman" pitchFamily="18" charset="0"/>
                <a:cs typeface="Times New Roman" pitchFamily="18" charset="0"/>
              </a:rPr>
              <a:t> ettikleri veya bir tarafın sözleşmede yer almasını istediği bütün konularda irade beyanlarının birbirine uygun olması </a:t>
            </a:r>
            <a:r>
              <a:rPr lang="tr-TR" sz="2400" dirty="0" smtClean="0">
                <a:solidFill>
                  <a:schemeClr val="tx1"/>
                </a:solidFill>
                <a:latin typeface="Times New Roman" pitchFamily="18" charset="0"/>
                <a:cs typeface="Times New Roman" pitchFamily="18" charset="0"/>
              </a:rPr>
              <a:t>şarttır. Tarafların </a:t>
            </a:r>
            <a:r>
              <a:rPr lang="tr-TR" sz="2400" dirty="0">
                <a:solidFill>
                  <a:schemeClr val="tx1"/>
                </a:solidFill>
                <a:latin typeface="Times New Roman" pitchFamily="18" charset="0"/>
                <a:cs typeface="Times New Roman" pitchFamily="18" charset="0"/>
              </a:rPr>
              <a:t>birbirine uygun irade beyanlarının sözleşmenin </a:t>
            </a:r>
            <a:r>
              <a:rPr lang="tr-TR" sz="2400" dirty="0" smtClean="0">
                <a:solidFill>
                  <a:schemeClr val="tx1"/>
                </a:solidFill>
                <a:latin typeface="Times New Roman" pitchFamily="18" charset="0"/>
                <a:cs typeface="Times New Roman" pitchFamily="18" charset="0"/>
              </a:rPr>
              <a:t>(objektif olarak) </a:t>
            </a:r>
            <a:r>
              <a:rPr lang="tr-TR" sz="2400" dirty="0">
                <a:solidFill>
                  <a:schemeClr val="tx1"/>
                </a:solidFill>
                <a:latin typeface="Times New Roman" pitchFamily="18" charset="0"/>
                <a:cs typeface="Times New Roman" pitchFamily="18" charset="0"/>
              </a:rPr>
              <a:t>esaslı noktalarını kapsaması sözleşmenin kurulması için yeterlidir. Fakat bir noktanın sözleşmede yer almasını taraflardan sadece birinin gerekli görmesi, sözleşmenin kurulmasına engel teşkil eder. Bu şekilde sözleşmede yer alması gerekli ikinci derece noktalara </a:t>
            </a:r>
            <a:r>
              <a:rPr lang="tr-TR" sz="2400" dirty="0" smtClean="0">
                <a:solidFill>
                  <a:schemeClr val="tx1"/>
                </a:solidFill>
                <a:latin typeface="Times New Roman" pitchFamily="18" charset="0"/>
                <a:cs typeface="Times New Roman" pitchFamily="18" charset="0"/>
              </a:rPr>
              <a:t>(</a:t>
            </a:r>
            <a:r>
              <a:rPr lang="tr-TR" sz="2400" dirty="0" err="1" smtClean="0">
                <a:solidFill>
                  <a:schemeClr val="tx1"/>
                </a:solidFill>
                <a:latin typeface="Times New Roman" pitchFamily="18" charset="0"/>
                <a:cs typeface="Times New Roman" pitchFamily="18" charset="0"/>
              </a:rPr>
              <a:t>subjektif</a:t>
            </a:r>
            <a:r>
              <a:rPr lang="tr-TR" sz="2400" dirty="0" smtClean="0">
                <a:solidFill>
                  <a:schemeClr val="tx1"/>
                </a:solidFill>
                <a:latin typeface="Times New Roman" pitchFamily="18" charset="0"/>
                <a:cs typeface="Times New Roman" pitchFamily="18" charset="0"/>
              </a:rPr>
              <a:t> olarak) </a:t>
            </a:r>
            <a:r>
              <a:rPr lang="tr-TR" sz="2400" dirty="0">
                <a:solidFill>
                  <a:schemeClr val="tx1"/>
                </a:solidFill>
                <a:latin typeface="Times New Roman" pitchFamily="18" charset="0"/>
                <a:cs typeface="Times New Roman" pitchFamily="18" charset="0"/>
              </a:rPr>
              <a:t>esaslı noktalar denilmektedir. Sadece bir tarafın dahi sözleşmede düzenlenmesini istediği konular ise bu anlamda esaslı nokta sayıldığını vurgulamak gerekir</a:t>
            </a:r>
            <a:r>
              <a:rPr lang="tr-TR" sz="2400" dirty="0" smtClean="0">
                <a:solidFill>
                  <a:schemeClr val="tx1"/>
                </a:solidFill>
                <a:latin typeface="Times New Roman" pitchFamily="18" charset="0"/>
                <a:cs typeface="Times New Roman" pitchFamily="18" charset="0"/>
              </a:rPr>
              <a:t>.»</a:t>
            </a:r>
            <a:endParaRPr lang="tr-TR" sz="2400" dirty="0">
              <a:solidFill>
                <a:schemeClr val="tx1"/>
              </a:solidFill>
              <a:latin typeface="Times New Roman" pitchFamily="18" charset="0"/>
              <a:cs typeface="Times New Roman" pitchFamily="18" charset="0"/>
            </a:endParaRPr>
          </a:p>
          <a:p>
            <a:pPr algn="just"/>
            <a:endParaRPr lang="tr-TR"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615206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188640"/>
            <a:ext cx="7884367" cy="720080"/>
          </a:xfrm>
        </p:spPr>
        <p:txBody>
          <a:bodyPr>
            <a:normAutofit/>
          </a:bodyPr>
          <a:lstStyle/>
          <a:p>
            <a:r>
              <a:rPr lang="tr-TR" sz="2800" b="1" dirty="0" smtClean="0">
                <a:latin typeface="Times New Roman" pitchFamily="18" charset="0"/>
                <a:cs typeface="Times New Roman" pitchFamily="18" charset="0"/>
              </a:rPr>
              <a:t>HGK. T. 6.2.2013, E. 2012/14-606, K. 2013/212</a:t>
            </a:r>
            <a:endParaRPr lang="tr-TR" sz="2800" b="1" dirty="0">
              <a:latin typeface="Times New Roman" pitchFamily="18" charset="0"/>
              <a:cs typeface="Times New Roman" pitchFamily="18" charset="0"/>
            </a:endParaRPr>
          </a:p>
        </p:txBody>
      </p:sp>
      <p:sp>
        <p:nvSpPr>
          <p:cNvPr id="3" name="İçerik Yer Tutucusu 2"/>
          <p:cNvSpPr>
            <a:spLocks noGrp="1"/>
          </p:cNvSpPr>
          <p:nvPr>
            <p:ph idx="1"/>
          </p:nvPr>
        </p:nvSpPr>
        <p:spPr>
          <a:xfrm>
            <a:off x="395536" y="1124744"/>
            <a:ext cx="8568951" cy="5472608"/>
          </a:xfrm>
        </p:spPr>
        <p:txBody>
          <a:bodyPr>
            <a:normAutofit lnSpcReduction="10000"/>
          </a:bodyPr>
          <a:lstStyle/>
          <a:p>
            <a:r>
              <a:rPr lang="tr-TR" dirty="0">
                <a:solidFill>
                  <a:schemeClr val="tx1"/>
                </a:solidFill>
                <a:latin typeface="Times New Roman" pitchFamily="18" charset="0"/>
                <a:cs typeface="Times New Roman" pitchFamily="18" charset="0"/>
              </a:rPr>
              <a:t>İcap, bir akdi meydana getirmek amacı ile bir şahsın teklifini ihtiva eden ve karşı tarafa yöneltilen bir irade beyanıdır. İcap, kural olarak belirli bir veya birkaç kişiye yöneltilebileceği gibi, genele de yöneltilebilmesi mümkündür. </a:t>
            </a:r>
          </a:p>
          <a:p>
            <a:r>
              <a:rPr lang="tr-TR" dirty="0">
                <a:solidFill>
                  <a:schemeClr val="tx1"/>
                </a:solidFill>
                <a:latin typeface="Times New Roman" pitchFamily="18" charset="0"/>
                <a:cs typeface="Times New Roman" pitchFamily="18" charset="0"/>
              </a:rPr>
              <a:t>Bir beyanın, akdin yapılmasına olanak veren bir icap mı, yoksa bir icaba davet mi olduğunu </a:t>
            </a:r>
            <a:r>
              <a:rPr lang="tr-TR" dirty="0" err="1">
                <a:solidFill>
                  <a:schemeClr val="tx1"/>
                </a:solidFill>
                <a:latin typeface="Times New Roman" pitchFamily="18" charset="0"/>
                <a:cs typeface="Times New Roman" pitchFamily="18" charset="0"/>
              </a:rPr>
              <a:t>tesbit</a:t>
            </a:r>
            <a:r>
              <a:rPr lang="tr-TR" dirty="0">
                <a:solidFill>
                  <a:schemeClr val="tx1"/>
                </a:solidFill>
                <a:latin typeface="Times New Roman" pitchFamily="18" charset="0"/>
                <a:cs typeface="Times New Roman" pitchFamily="18" charset="0"/>
              </a:rPr>
              <a:t>, söz konusu beyanın yorumuna bağlıdır. </a:t>
            </a:r>
          </a:p>
          <a:p>
            <a:r>
              <a:rPr lang="tr-TR" dirty="0">
                <a:solidFill>
                  <a:schemeClr val="tx1"/>
                </a:solidFill>
                <a:latin typeface="Times New Roman" pitchFamily="18" charset="0"/>
                <a:cs typeface="Times New Roman" pitchFamily="18" charset="0"/>
              </a:rPr>
              <a:t>Bu konuda irade beyanlarının yorumunda başvurulan ve genel kabul gören güven teorisi ışığında gerek beyanda bulunanın beyanının içeriğine, gerekse beyanın yapıldığı hal ve şartlara bakılarak bir sonuca varılır. </a:t>
            </a:r>
          </a:p>
          <a:p>
            <a:r>
              <a:rPr lang="tr-TR" dirty="0" smtClean="0">
                <a:solidFill>
                  <a:schemeClr val="tx1"/>
                </a:solidFill>
                <a:latin typeface="Times New Roman" pitchFamily="18" charset="0"/>
                <a:cs typeface="Times New Roman" pitchFamily="18" charset="0"/>
              </a:rPr>
              <a:t>ŞAYET, t </a:t>
            </a:r>
            <a:r>
              <a:rPr lang="tr-TR" dirty="0">
                <a:solidFill>
                  <a:schemeClr val="tx1"/>
                </a:solidFill>
                <a:latin typeface="Times New Roman" pitchFamily="18" charset="0"/>
                <a:cs typeface="Times New Roman" pitchFamily="18" charset="0"/>
              </a:rPr>
              <a:t>ister beyanda bulunanın beyanından, isterse hal ve vaziyetten, onun hiçbir şekilde beyanı ile bağlı olmamak niyetinde bulunduğu sonucuna varılmak gerekirse, bu beyan bir icap sayılmaz; ancak bir icaba davet söz konusu olur. </a:t>
            </a:r>
          </a:p>
          <a:p>
            <a:endParaRPr lang="tr-TR" dirty="0"/>
          </a:p>
        </p:txBody>
      </p:sp>
    </p:spTree>
    <p:extLst>
      <p:ext uri="{BB962C8B-B14F-4D97-AF65-F5344CB8AC3E}">
        <p14:creationId xmlns:p14="http://schemas.microsoft.com/office/powerpoint/2010/main" val="2143473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5" y="188640"/>
            <a:ext cx="7706816" cy="648072"/>
          </a:xfrm>
        </p:spPr>
        <p:txBody>
          <a:bodyPr>
            <a:normAutofit/>
          </a:bodyPr>
          <a:lstStyle/>
          <a:p>
            <a:r>
              <a:rPr lang="tr-TR" sz="2800" dirty="0" smtClean="0">
                <a:latin typeface="Times New Roman" pitchFamily="18" charset="0"/>
                <a:cs typeface="Times New Roman" pitchFamily="18" charset="0"/>
              </a:rPr>
              <a:t>HGK. T. 28.05.2008, e. 2008/19-398, k. 2008/407</a:t>
            </a:r>
            <a:endParaRPr lang="tr-TR" sz="2800" dirty="0">
              <a:latin typeface="Times New Roman" pitchFamily="18" charset="0"/>
              <a:cs typeface="Times New Roman" pitchFamily="18" charset="0"/>
            </a:endParaRPr>
          </a:p>
        </p:txBody>
      </p:sp>
      <p:sp>
        <p:nvSpPr>
          <p:cNvPr id="3" name="İçerik Yer Tutucusu 2"/>
          <p:cNvSpPr>
            <a:spLocks noGrp="1"/>
          </p:cNvSpPr>
          <p:nvPr>
            <p:ph idx="1"/>
          </p:nvPr>
        </p:nvSpPr>
        <p:spPr>
          <a:xfrm>
            <a:off x="683568" y="1052736"/>
            <a:ext cx="8136903" cy="5544616"/>
          </a:xfrm>
        </p:spPr>
        <p:txBody>
          <a:bodyPr>
            <a:normAutofit fontScale="92500" lnSpcReduction="10000"/>
          </a:bodyPr>
          <a:lstStyle/>
          <a:p>
            <a:pPr algn="just"/>
            <a:r>
              <a:rPr lang="tr-TR" sz="3000" dirty="0">
                <a:latin typeface="Times New Roman" pitchFamily="18" charset="0"/>
                <a:cs typeface="Times New Roman" pitchFamily="18" charset="0"/>
              </a:rPr>
              <a:t>Alım satım ilişkisi bir sözleşmedir. Bir sözleşmenin en başta gelen kurucu şartları ise bir icap ile kabulün bulunmasıdır. </a:t>
            </a:r>
            <a:r>
              <a:rPr lang="tr-TR" sz="3000" b="1" u="sng" dirty="0">
                <a:effectLst>
                  <a:outerShdw blurRad="38100" dist="38100" dir="2700000" algn="tl">
                    <a:srgbClr val="000000">
                      <a:alpha val="43137"/>
                    </a:srgbClr>
                  </a:outerShdw>
                </a:effectLst>
                <a:latin typeface="Times New Roman" pitchFamily="18" charset="0"/>
                <a:cs typeface="Times New Roman" pitchFamily="18" charset="0"/>
              </a:rPr>
              <a:t>Tellalın yaptığı iş icap değil icaba davet niteliğinde bir iştir</a:t>
            </a:r>
            <a:r>
              <a:rPr lang="tr-TR" sz="3000" dirty="0">
                <a:latin typeface="Times New Roman" pitchFamily="18" charset="0"/>
                <a:cs typeface="Times New Roman" pitchFamily="18" charset="0"/>
              </a:rPr>
              <a:t>. Mal sahibinin icaba çağrıyı kabul ettiği ispatlanamadığına göre, akit kurulamamış ve dolayısıyla davacı şirket ücrete hak kazanamamıştır</a:t>
            </a:r>
            <a:r>
              <a:rPr lang="tr-TR" sz="3000" dirty="0" smtClean="0"/>
              <a:t>.</a:t>
            </a:r>
          </a:p>
          <a:p>
            <a:pPr algn="just"/>
            <a:r>
              <a:rPr lang="tr-TR" sz="2200" dirty="0">
                <a:solidFill>
                  <a:schemeClr val="tx1"/>
                </a:solidFill>
                <a:latin typeface="Times New Roman" pitchFamily="18" charset="0"/>
                <a:cs typeface="Times New Roman" pitchFamily="18" charset="0"/>
              </a:rPr>
              <a:t>Tellallık ücretini talep hakkı, hemen tellallık sözleşmesinin kurulmasıyla doğmaz. Kural olarak, tellalın yaptığı hazırlık ve icra ettiği aracılık hizmeti </a:t>
            </a:r>
            <a:r>
              <a:rPr lang="tr-TR" sz="2200" dirty="0" err="1">
                <a:solidFill>
                  <a:schemeClr val="tx1"/>
                </a:solidFill>
                <a:latin typeface="Times New Roman" pitchFamily="18" charset="0"/>
                <a:cs typeface="Times New Roman" pitchFamily="18" charset="0"/>
              </a:rPr>
              <a:t>aktin</a:t>
            </a:r>
            <a:r>
              <a:rPr lang="tr-TR" sz="2200" dirty="0">
                <a:solidFill>
                  <a:schemeClr val="tx1"/>
                </a:solidFill>
                <a:latin typeface="Times New Roman" pitchFamily="18" charset="0"/>
                <a:cs typeface="Times New Roman" pitchFamily="18" charset="0"/>
              </a:rPr>
              <a:t> kurulması ile sonuçlanınca ücrete hak kazanılır ( BK. m. 405 ) Tellal tarafından önerilen sözleşmeyi yapıp yapmamak tamamen müvekkilinin arzu ve takdirine bırakılmıştır. Üstelik iş kendi çıkarına hizmet etmeye elverişli bulunsa da, tellala karşı sözleşmeyi kurmakla yükümlü değildir. Müvekkili reddederse herhangi bir ücret ödemek zorunda değildir ve aksi kararlaştırılmamışsa, gideri de ödeme borcu yoktur. Bu nedenle tellallık sözleşmesinde hazırlık hareketlerinin bir önemi bulunmamaktadır</a:t>
            </a:r>
          </a:p>
        </p:txBody>
      </p:sp>
    </p:spTree>
    <p:extLst>
      <p:ext uri="{BB962C8B-B14F-4D97-AF65-F5344CB8AC3E}">
        <p14:creationId xmlns:p14="http://schemas.microsoft.com/office/powerpoint/2010/main" val="281859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404664"/>
            <a:ext cx="7416823" cy="720080"/>
          </a:xfrm>
        </p:spPr>
        <p:txBody>
          <a:bodyPr>
            <a:normAutofit/>
          </a:bodyPr>
          <a:lstStyle/>
          <a:p>
            <a:r>
              <a:rPr lang="tr-TR" sz="2800" dirty="0" smtClean="0">
                <a:latin typeface="Times New Roman" panose="02020603050405020304" pitchFamily="18" charset="0"/>
                <a:cs typeface="Times New Roman" panose="02020603050405020304" pitchFamily="18" charset="0"/>
              </a:rPr>
              <a:t>İBK. T. 05.02.1947, E. 1945/20, K. 1947/6</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755577" y="1124744"/>
            <a:ext cx="8064894" cy="5400600"/>
          </a:xfrm>
        </p:spPr>
        <p:txBody>
          <a:bodyPr>
            <a:normAutofit/>
          </a:bodyPr>
          <a:lstStyle/>
          <a:p>
            <a:pPr algn="just"/>
            <a:r>
              <a:rPr lang="tr-TR" sz="2800" dirty="0">
                <a:latin typeface="Times New Roman" panose="02020603050405020304" pitchFamily="18" charset="0"/>
                <a:cs typeface="Times New Roman" panose="02020603050405020304" pitchFamily="18" charset="0"/>
              </a:rPr>
              <a:t>Gerek menkule gerekse gayrimenkule taalluk etsin namı müstear hadiselerinde mesele bir </a:t>
            </a:r>
            <a:r>
              <a:rPr lang="tr-TR" sz="2800" b="1" u="sng" dirty="0">
                <a:latin typeface="Times New Roman" panose="02020603050405020304" pitchFamily="18" charset="0"/>
                <a:cs typeface="Times New Roman" panose="02020603050405020304" pitchFamily="18" charset="0"/>
              </a:rPr>
              <a:t>istihkak ve mülkiyet davası mahiyetini geçemeyeceğinden ne resmi senet ne de şekil meselesi bahis mevzuu olamaz.</a:t>
            </a:r>
            <a:r>
              <a:rPr lang="tr-TR" sz="2800" dirty="0">
                <a:latin typeface="Times New Roman" panose="02020603050405020304" pitchFamily="18" charset="0"/>
                <a:cs typeface="Times New Roman" panose="02020603050405020304" pitchFamily="18" charset="0"/>
              </a:rPr>
              <a:t> Nitekim; </a:t>
            </a:r>
            <a:r>
              <a:rPr lang="tr-TR" sz="2800" dirty="0" err="1">
                <a:latin typeface="Times New Roman" panose="02020603050405020304" pitchFamily="18" charset="0"/>
                <a:cs typeface="Times New Roman" panose="02020603050405020304" pitchFamily="18" charset="0"/>
              </a:rPr>
              <a:t>ötedenberi</a:t>
            </a:r>
            <a:r>
              <a:rPr lang="tr-TR" sz="2800" dirty="0">
                <a:latin typeface="Times New Roman" panose="02020603050405020304" pitchFamily="18" charset="0"/>
                <a:cs typeface="Times New Roman" panose="02020603050405020304" pitchFamily="18" charset="0"/>
              </a:rPr>
              <a:t> mahkemeler vaki olan bu kabil ikrarlara müsteniden hüküm vermekte ve meselede bir şekil meselesi görmemektedirler. Bundan başka meseleyi zatı akitte ve isimlerde muvazaayı dahi </a:t>
            </a:r>
            <a:r>
              <a:rPr lang="tr-TR" sz="2800" dirty="0" err="1">
                <a:latin typeface="Times New Roman" panose="02020603050405020304" pitchFamily="18" charset="0"/>
                <a:cs typeface="Times New Roman" panose="02020603050405020304" pitchFamily="18" charset="0"/>
              </a:rPr>
              <a:t>şumulüne</a:t>
            </a:r>
            <a:r>
              <a:rPr lang="tr-TR" sz="2800" dirty="0">
                <a:latin typeface="Times New Roman" panose="02020603050405020304" pitchFamily="18" charset="0"/>
                <a:cs typeface="Times New Roman" panose="02020603050405020304" pitchFamily="18" charset="0"/>
              </a:rPr>
              <a:t> alan ve netice itibariyle namı müsteara müncer olan on sekizinci madde hükmü çerçevesi içinde mütalaa kanunun ruh ve maksadına muvafık olur.</a:t>
            </a:r>
          </a:p>
        </p:txBody>
      </p:sp>
    </p:spTree>
    <p:extLst>
      <p:ext uri="{BB962C8B-B14F-4D97-AF65-F5344CB8AC3E}">
        <p14:creationId xmlns:p14="http://schemas.microsoft.com/office/powerpoint/2010/main" val="875879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188640"/>
            <a:ext cx="7488831" cy="648072"/>
          </a:xfrm>
        </p:spPr>
        <p:txBody>
          <a:bodyPr>
            <a:normAutofit/>
          </a:bodyPr>
          <a:lstStyle/>
          <a:p>
            <a:r>
              <a:rPr lang="tr-TR" sz="2800" dirty="0" smtClean="0">
                <a:latin typeface="Times New Roman" panose="02020603050405020304" pitchFamily="18" charset="0"/>
                <a:cs typeface="Times New Roman" panose="02020603050405020304" pitchFamily="18" charset="0"/>
              </a:rPr>
              <a:t>HGK. T. 24.11.1999, E. 1999/13-910, K. 1999/993</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43609" y="836712"/>
            <a:ext cx="7848870" cy="6021288"/>
          </a:xfrm>
        </p:spPr>
        <p:txBody>
          <a:bodyPr>
            <a:normAutofit lnSpcReduction="10000"/>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Kural </a:t>
            </a:r>
            <a:r>
              <a:rPr lang="tr-TR" sz="2400" dirty="0">
                <a:latin typeface="Times New Roman" panose="02020603050405020304" pitchFamily="18" charset="0"/>
                <a:cs typeface="Times New Roman" panose="02020603050405020304" pitchFamily="18" charset="0"/>
              </a:rPr>
              <a:t>olarak beyaza imza konularak düzenlenen ve borç doğuran belgeler </a:t>
            </a:r>
            <a:r>
              <a:rPr lang="tr-TR" sz="2400" dirty="0" err="1">
                <a:latin typeface="Times New Roman" panose="02020603050405020304" pitchFamily="18" charset="0"/>
                <a:cs typeface="Times New Roman" panose="02020603050405020304" pitchFamily="18" charset="0"/>
              </a:rPr>
              <a:t>itimadi</a:t>
            </a:r>
            <a:r>
              <a:rPr lang="tr-TR" sz="2400" dirty="0">
                <a:latin typeface="Times New Roman" panose="02020603050405020304" pitchFamily="18" charset="0"/>
                <a:cs typeface="Times New Roman" panose="02020603050405020304" pitchFamily="18" charset="0"/>
              </a:rPr>
              <a:t> bir işlemdir.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Beyaza </a:t>
            </a:r>
            <a:r>
              <a:rPr lang="tr-TR" sz="2400" dirty="0">
                <a:latin typeface="Times New Roman" panose="02020603050405020304" pitchFamily="18" charset="0"/>
                <a:cs typeface="Times New Roman" panose="02020603050405020304" pitchFamily="18" charset="0"/>
              </a:rPr>
              <a:t>imza atan kişi böyle belgenin kendi iradesine aykırı olarak doldurulduğunu iddia etmesi halinde, </a:t>
            </a:r>
            <a:r>
              <a:rPr lang="tr-TR" sz="24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bu iddiasını yazılı delille ispat etmesi gerekir. </a:t>
            </a:r>
            <a:r>
              <a:rPr lang="tr-TR" sz="2400" dirty="0">
                <a:latin typeface="Times New Roman" panose="02020603050405020304" pitchFamily="18" charset="0"/>
                <a:cs typeface="Times New Roman" panose="02020603050405020304" pitchFamily="18" charset="0"/>
              </a:rPr>
              <a:t>Somut olayda, davalılardan biri, diğer davalının davacının kızı olduğunu özellikle kendisinden mal kaçırmak amacıyla işbirliği yaparak dava konusu senedi düzenlediklerini iddia etmiştir. </a:t>
            </a:r>
            <a:r>
              <a:rPr lang="tr-TR" sz="2400" b="1" u="sng" dirty="0">
                <a:latin typeface="Times New Roman" panose="02020603050405020304" pitchFamily="18" charset="0"/>
                <a:cs typeface="Times New Roman" panose="02020603050405020304" pitchFamily="18" charset="0"/>
              </a:rPr>
              <a:t>Bu iddia, hukuksal nitelikçe haksız fiile dayanan bir iddiadır. Bu nedenle davada tanık ve diğer delillere itibar edilmesi gerekir</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Toplanan </a:t>
            </a:r>
            <a:r>
              <a:rPr lang="tr-TR" sz="2400" dirty="0">
                <a:latin typeface="Times New Roman" panose="02020603050405020304" pitchFamily="18" charset="0"/>
                <a:cs typeface="Times New Roman" panose="02020603050405020304" pitchFamily="18" charset="0"/>
              </a:rPr>
              <a:t>deliller ve bunları destekleyen gelişim ve olgular ve hayat deneyimleriyle değerlendirildiğinde yerel mahkemenin davanın reddine dair verdiği karar usul ve yasaya uygundur.</a:t>
            </a:r>
          </a:p>
        </p:txBody>
      </p:sp>
    </p:spTree>
    <p:extLst>
      <p:ext uri="{BB962C8B-B14F-4D97-AF65-F5344CB8AC3E}">
        <p14:creationId xmlns:p14="http://schemas.microsoft.com/office/powerpoint/2010/main" val="67975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712</Words>
  <Application>Microsoft Office PowerPoint</Application>
  <PresentationFormat>Ekran Gösterisi (4:3)</PresentationFormat>
  <Paragraphs>29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Dalga Biçimi</vt:lpstr>
      <vt:lpstr>PowerPoint Sunusu</vt:lpstr>
      <vt:lpstr>SÖZLEŞMENİN KURULMASI</vt:lpstr>
      <vt:lpstr>3. HD. T. 15.09.1997, E 1997/6603  K. 1997/8864</vt:lpstr>
      <vt:lpstr>HGK. T. 6.2.2013, E. 2012/14-606, K. 2013/212</vt:lpstr>
      <vt:lpstr>HGK. T. 28.05.2008, e. 2008/19-398, k. 2008/407</vt:lpstr>
      <vt:lpstr>İBK. T. 05.02.1947, E. 1945/20, K. 1947/6</vt:lpstr>
      <vt:lpstr>HGK. T. 24.11.1999, E. 1999/13-910, K. 1999/993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7</cp:revision>
  <dcterms:created xsi:type="dcterms:W3CDTF">2018-02-28T12:49:46Z</dcterms:created>
  <dcterms:modified xsi:type="dcterms:W3CDTF">2018-03-03T09:38:20Z</dcterms:modified>
</cp:coreProperties>
</file>