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65" r:id="rId3"/>
    <p:sldId id="257" r:id="rId4"/>
    <p:sldId id="258" r:id="rId5"/>
    <p:sldId id="266" r:id="rId6"/>
    <p:sldId id="267" r:id="rId7"/>
    <p:sldId id="268" r:id="rId8"/>
    <p:sldId id="270" r:id="rId9"/>
    <p:sldId id="269" r:id="rId10"/>
    <p:sldId id="271" r:id="rId11"/>
    <p:sldId id="272" r:id="rId12"/>
    <p:sldId id="273" r:id="rId13"/>
    <p:sldId id="274" r:id="rId14"/>
    <p:sldId id="275" r:id="rId15"/>
    <p:sldId id="276" r:id="rId16"/>
    <p:sldId id="277" r:id="rId17"/>
    <p:sldId id="278" r:id="rId18"/>
    <p:sldId id="279" r:id="rId19"/>
    <p:sldId id="280"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3" autoAdjust="0"/>
    <p:restoredTop sz="94624" autoAdjust="0"/>
  </p:normalViewPr>
  <p:slideViewPr>
    <p:cSldViewPr>
      <p:cViewPr varScale="1">
        <p:scale>
          <a:sx n="41" d="100"/>
          <a:sy n="41" d="100"/>
        </p:scale>
        <p:origin x="1344"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3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1D8936-587B-4D99-81AF-6DE7940679C0}" type="datetimeFigureOut">
              <a:rPr lang="tr-TR" smtClean="0"/>
              <a:pPr/>
              <a:t>3.01.2019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CE7267-2B1E-4692-B65E-457F02B58AE7}"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3.01.2019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3400" y="1371600"/>
            <a:ext cx="7851648" cy="1481336"/>
          </a:xfrm>
        </p:spPr>
        <p:txBody>
          <a:bodyPr/>
          <a:lstStyle/>
          <a:p>
            <a:pPr algn="l"/>
            <a:r>
              <a:rPr lang="tr-TR" dirty="0" smtClean="0">
                <a:solidFill>
                  <a:srgbClr val="FFC000"/>
                </a:solidFill>
                <a:latin typeface="Times New Roman" pitchFamily="18" charset="0"/>
                <a:cs typeface="Times New Roman" pitchFamily="18" charset="0"/>
              </a:rPr>
              <a:t>Şair </a:t>
            </a:r>
            <a:r>
              <a:rPr lang="tr-TR" dirty="0" err="1" smtClean="0">
                <a:solidFill>
                  <a:srgbClr val="FFC000"/>
                </a:solidFill>
                <a:latin typeface="Times New Roman" pitchFamily="18" charset="0"/>
                <a:cs typeface="Times New Roman" pitchFamily="18" charset="0"/>
              </a:rPr>
              <a:t>Bhasa</a:t>
            </a:r>
            <a:r>
              <a:rPr lang="tr-TR" dirty="0" smtClean="0">
                <a:solidFill>
                  <a:srgbClr val="FFC000"/>
                </a:solidFill>
                <a:latin typeface="Times New Roman" pitchFamily="18" charset="0"/>
                <a:cs typeface="Times New Roman" pitchFamily="18" charset="0"/>
              </a:rPr>
              <a:t> ve Eserleri</a:t>
            </a:r>
            <a:endParaRPr lang="tr-TR" dirty="0">
              <a:solidFill>
                <a:srgbClr val="FFC000"/>
              </a:solidFill>
              <a:latin typeface="Times New Roman" pitchFamily="18" charset="0"/>
              <a:cs typeface="Times New Roman" pitchFamily="18" charset="0"/>
            </a:endParaRPr>
          </a:p>
        </p:txBody>
      </p:sp>
      <p:sp>
        <p:nvSpPr>
          <p:cNvPr id="3" name="2 Alt Başlık"/>
          <p:cNvSpPr>
            <a:spLocks noGrp="1"/>
          </p:cNvSpPr>
          <p:nvPr>
            <p:ph type="subTitle" idx="1"/>
          </p:nvPr>
        </p:nvSpPr>
        <p:spPr/>
        <p:txBody>
          <a:bodyPr>
            <a:normAutofit fontScale="55000" lnSpcReduction="20000"/>
          </a:bodyPr>
          <a:lstStyle/>
          <a:p>
            <a:r>
              <a:rPr lang="tr-TR" sz="4400" b="1" i="1" dirty="0" smtClean="0"/>
              <a:t>V. HAFTA</a:t>
            </a:r>
          </a:p>
          <a:p>
            <a:r>
              <a:rPr lang="tr-TR" sz="4400" b="1" i="1" dirty="0" smtClean="0"/>
              <a:t>HİN </a:t>
            </a:r>
            <a:r>
              <a:rPr lang="tr-TR" sz="4400" b="1" i="1" dirty="0" smtClean="0"/>
              <a:t>405  </a:t>
            </a:r>
            <a:r>
              <a:rPr lang="tr-TR" sz="4400" b="1" i="1" dirty="0" smtClean="0"/>
              <a:t>KLASİK SANSKRİT </a:t>
            </a:r>
            <a:r>
              <a:rPr lang="tr-TR" sz="4400" b="1" i="1" dirty="0" smtClean="0"/>
              <a:t>EDEBİYATI TARİHİ</a:t>
            </a:r>
            <a:endParaRPr lang="tr-TR" dirty="0" smtClean="0"/>
          </a:p>
          <a:p>
            <a:r>
              <a:rPr lang="tr-TR" sz="2800" dirty="0" smtClean="0"/>
              <a:t>Ankara Üniversitesi</a:t>
            </a:r>
          </a:p>
          <a:p>
            <a:r>
              <a:rPr lang="tr-TR" sz="2800" dirty="0" smtClean="0"/>
              <a:t>Dil ve Tarih-Coğrafya Fakültesi</a:t>
            </a:r>
          </a:p>
          <a:p>
            <a:r>
              <a:rPr lang="tr-TR" sz="2800" dirty="0" smtClean="0"/>
              <a:t>Hindoloji Anabilim Dalı</a:t>
            </a:r>
          </a:p>
          <a:p>
            <a:r>
              <a:rPr lang="tr-TR" sz="2800" dirty="0" smtClean="0"/>
              <a:t>Prof.. Dr. H. Derya Can</a:t>
            </a:r>
          </a:p>
          <a:p>
            <a:endParaRPr lang="tr-TR" dirty="0" smtClean="0"/>
          </a:p>
          <a:p>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II., III. ve IV.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ctr"/>
            <a:r>
              <a:rPr lang="tr-TR" dirty="0" smtClean="0"/>
              <a:t>Oyun, vezir </a:t>
            </a:r>
            <a:r>
              <a:rPr lang="tr-TR" dirty="0" err="1" smtClean="0"/>
              <a:t>Yaugandharayana'nın</a:t>
            </a:r>
            <a:r>
              <a:rPr lang="tr-TR" dirty="0" smtClean="0"/>
              <a:t> kralı uyarmak için bir adam göndermesiyle başlar. </a:t>
            </a:r>
            <a:r>
              <a:rPr lang="tr-TR" dirty="0" err="1" smtClean="0"/>
              <a:t>Hamsaka</a:t>
            </a:r>
            <a:r>
              <a:rPr lang="tr-TR" dirty="0" smtClean="0"/>
              <a:t> adlı asker geri dönüp vezire kralın nasıl yakalanıp mahkûm edildiğini rapor eder. Vezir ihtiyatsız davrandığı için kendini suçlu hisseder ve kral </a:t>
            </a:r>
            <a:r>
              <a:rPr lang="tr-TR" dirty="0" err="1" smtClean="0"/>
              <a:t>Udayana'yı</a:t>
            </a:r>
            <a:r>
              <a:rPr lang="tr-TR" dirty="0" smtClean="0"/>
              <a:t>, </a:t>
            </a:r>
            <a:r>
              <a:rPr lang="tr-TR" dirty="0" err="1" smtClean="0"/>
              <a:t>Kauşambi'ye</a:t>
            </a:r>
            <a:r>
              <a:rPr lang="tr-TR" dirty="0" smtClean="0"/>
              <a:t> geri getireceğine dair söz verir.</a:t>
            </a:r>
          </a:p>
          <a:p>
            <a:pPr algn="ctr"/>
            <a:r>
              <a:rPr lang="tr-TR" dirty="0" smtClean="0"/>
              <a:t>Sanki başka bir elden çıkmış gibi, acemice yazılmış görüntüsü verir. Yaşlı kral ve kraliçe kızlarını evlendirmekle ilgili konuşmaktadırlar. Kralın prensese ne zaman lavta dersi verdiği tam belirgin değildir. Zaten ilginç olan, kral </a:t>
            </a:r>
            <a:r>
              <a:rPr lang="tr-TR" dirty="0" err="1" smtClean="0"/>
              <a:t>Udayana'nın</a:t>
            </a:r>
            <a:r>
              <a:rPr lang="tr-TR" dirty="0" smtClean="0"/>
              <a:t> eserde hep başkaları tarafından anlatılması, kendisinin hiç bizzat konuşmamasıdır. Aynı şekilde prenses </a:t>
            </a:r>
            <a:r>
              <a:rPr lang="tr-TR" dirty="0" err="1" smtClean="0"/>
              <a:t>Vasavadatta</a:t>
            </a:r>
            <a:r>
              <a:rPr lang="tr-TR" dirty="0" smtClean="0"/>
              <a:t> da ortalıkta görünmez, ama onun varlığı hissettirilir.</a:t>
            </a:r>
          </a:p>
          <a:p>
            <a:pPr algn="ctr"/>
            <a:r>
              <a:rPr lang="tr-TR" dirty="0" smtClean="0"/>
              <a:t>Vezir </a:t>
            </a:r>
            <a:r>
              <a:rPr lang="tr-TR" dirty="0" err="1" smtClean="0"/>
              <a:t>Yaugandharayana</a:t>
            </a:r>
            <a:r>
              <a:rPr lang="tr-TR" dirty="0" smtClean="0"/>
              <a:t>, arkadaşı </a:t>
            </a:r>
            <a:r>
              <a:rPr lang="tr-TR" dirty="0" err="1" smtClean="0"/>
              <a:t>Rumanvan</a:t>
            </a:r>
            <a:r>
              <a:rPr lang="tr-TR" dirty="0" smtClean="0"/>
              <a:t> ve Vatsa sarayının dalkavuğunun yardımıyla kralı ve kızı kurtarıp </a:t>
            </a:r>
            <a:r>
              <a:rPr lang="tr-TR" dirty="0" err="1" smtClean="0"/>
              <a:t>Kauşambi'ye</a:t>
            </a:r>
            <a:r>
              <a:rPr lang="tr-TR" dirty="0" smtClean="0"/>
              <a:t> getirtmeyi başarır.</a:t>
            </a:r>
          </a:p>
          <a:p>
            <a:pPr algn="ctr"/>
            <a:r>
              <a:rPr lang="tr-TR" dirty="0" smtClean="0"/>
              <a:t> </a:t>
            </a:r>
          </a:p>
          <a:p>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smtClean="0"/>
              <a:t>Avimaraka</a:t>
            </a:r>
            <a:r>
              <a:rPr lang="tr-TR" dirty="0" smtClean="0"/>
              <a:t> (Koyun Katili)</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ctr"/>
            <a:r>
              <a:rPr lang="tr-TR" dirty="0" err="1" smtClean="0"/>
              <a:t>Avimaraka</a:t>
            </a:r>
            <a:r>
              <a:rPr lang="tr-TR" dirty="0" smtClean="0"/>
              <a:t> (Koyun Katili):</a:t>
            </a:r>
          </a:p>
          <a:p>
            <a:pPr algn="ctr"/>
            <a:r>
              <a:rPr lang="tr-TR" dirty="0" smtClean="0"/>
              <a:t>Altı perdelik bir dramdır. Konusu, olasılıkla </a:t>
            </a:r>
            <a:r>
              <a:rPr lang="tr-TR" dirty="0" err="1" smtClean="0"/>
              <a:t>Brihatkatha</a:t>
            </a:r>
            <a:r>
              <a:rPr lang="tr-TR" dirty="0" smtClean="0"/>
              <a:t> adlı kayıp eserden alınmadır. Esere bu adın verilmesi şöyle açıklanır:</a:t>
            </a:r>
          </a:p>
          <a:p>
            <a:pPr algn="ctr"/>
            <a:r>
              <a:rPr lang="tr-TR" dirty="0" smtClean="0"/>
              <a:t>Bir zamanlar </a:t>
            </a:r>
            <a:r>
              <a:rPr lang="tr-TR" dirty="0" err="1" smtClean="0"/>
              <a:t>Sudarşana</a:t>
            </a:r>
            <a:r>
              <a:rPr lang="tr-TR" dirty="0" smtClean="0"/>
              <a:t> ve </a:t>
            </a:r>
            <a:r>
              <a:rPr lang="tr-TR" dirty="0" err="1" smtClean="0"/>
              <a:t>Suçetana</a:t>
            </a:r>
            <a:r>
              <a:rPr lang="tr-TR" dirty="0" smtClean="0"/>
              <a:t> adında iki kız kardeş vardır. Büyüğü </a:t>
            </a:r>
            <a:r>
              <a:rPr lang="tr-TR" dirty="0" err="1" smtClean="0"/>
              <a:t>Benares</a:t>
            </a:r>
            <a:r>
              <a:rPr lang="tr-TR" dirty="0" smtClean="0"/>
              <a:t> kralıyla evlenir, ama onun ilk doğan çocuğu aslında ateş tanrısı </a:t>
            </a:r>
            <a:r>
              <a:rPr lang="tr-TR" dirty="0" err="1" smtClean="0"/>
              <a:t>Agni'nin</a:t>
            </a:r>
            <a:r>
              <a:rPr lang="tr-TR" dirty="0" smtClean="0"/>
              <a:t> oğludur. </a:t>
            </a:r>
            <a:r>
              <a:rPr lang="tr-TR" dirty="0" err="1" smtClean="0"/>
              <a:t>Sauviraların</a:t>
            </a:r>
            <a:r>
              <a:rPr lang="tr-TR" dirty="0" smtClean="0"/>
              <a:t> kralıyla evlenen </a:t>
            </a:r>
            <a:r>
              <a:rPr lang="tr-TR" dirty="0" err="1" smtClean="0"/>
              <a:t>Suçetana</a:t>
            </a:r>
            <a:r>
              <a:rPr lang="tr-TR" dirty="0" smtClean="0"/>
              <a:t> ise ablasının oğlunu evlat edinir ve onu </a:t>
            </a:r>
            <a:r>
              <a:rPr lang="tr-TR" dirty="0" err="1" smtClean="0"/>
              <a:t>Vishnusena</a:t>
            </a:r>
            <a:r>
              <a:rPr lang="tr-TR" dirty="0" smtClean="0"/>
              <a:t> adında bir </a:t>
            </a:r>
            <a:r>
              <a:rPr lang="tr-TR" dirty="0" err="1" smtClean="0"/>
              <a:t>Sauvira</a:t>
            </a:r>
            <a:r>
              <a:rPr lang="tr-TR" dirty="0" smtClean="0"/>
              <a:t> prensi olarak büyütür. Büyüleyici güzellikte olan bu yarı tanrı çocuk, henüz bir çocuk olmasına rağmen, bir koyun biçimine girmiş olan bir ifriti öldürür. Bu nedenle insanlar, ona "Koyun Katili" lakabını vermişlerdir.</a:t>
            </a:r>
          </a:p>
          <a:p>
            <a:pPr algn="ctr"/>
            <a:r>
              <a:rPr lang="tr-TR" dirty="0" smtClean="0"/>
              <a:t>Kahramanın babası sayılan </a:t>
            </a:r>
            <a:r>
              <a:rPr lang="tr-TR" dirty="0" err="1" smtClean="0"/>
              <a:t>Sauviralar</a:t>
            </a:r>
            <a:r>
              <a:rPr lang="tr-TR" dirty="0" smtClean="0"/>
              <a:t> kralı, bir ermiş tarafından lanete uğrar. Kral bir gün avlanırken bu kutsal adama rastlar. Onun bir müridi kaplan tarafından yaralanmıştır ve öfkeli çileci bu nedenle krala ateş püskürmekte ve onun hiçbir açıklamasını dinlememektedir. Kral kendini kaybeder ve çileci ermişe sövüp sayar. Onu, köpek pişiren bir aşağı kast mensubu olarak suçlayınca, ermiş çok kızar ve krala "karısı ve oğluyla birlikte kast dışı olarak yaşaması" için lanet eder. </a:t>
            </a:r>
          </a:p>
          <a:p>
            <a:pPr algn="ct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ctr"/>
            <a:r>
              <a:rPr lang="tr-TR" dirty="0" smtClean="0"/>
              <a:t>Lanet bir yılla sınırlıdır ve oyun bitmeden önce bir sona erer. Bir yıl boyunca </a:t>
            </a:r>
            <a:r>
              <a:rPr lang="tr-TR" dirty="0" err="1" smtClean="0"/>
              <a:t>Sauviralar</a:t>
            </a:r>
            <a:r>
              <a:rPr lang="tr-TR" dirty="0" smtClean="0"/>
              <a:t> kralı, kraliçe </a:t>
            </a:r>
            <a:r>
              <a:rPr lang="tr-TR" dirty="0" err="1" smtClean="0"/>
              <a:t>Suçetana</a:t>
            </a:r>
            <a:r>
              <a:rPr lang="tr-TR" dirty="0" smtClean="0"/>
              <a:t> ve </a:t>
            </a:r>
            <a:r>
              <a:rPr lang="tr-TR" dirty="0" err="1" smtClean="0"/>
              <a:t>Avimaraka</a:t>
            </a:r>
            <a:r>
              <a:rPr lang="tr-TR" dirty="0" smtClean="0"/>
              <a:t>, kast dışı kişilermiş gibi, </a:t>
            </a:r>
            <a:r>
              <a:rPr lang="tr-TR" dirty="0" err="1" smtClean="0"/>
              <a:t>Kuntibhoca'nın</a:t>
            </a:r>
            <a:r>
              <a:rPr lang="tr-TR" dirty="0" smtClean="0"/>
              <a:t> kasabasında yaşarlar ve </a:t>
            </a:r>
            <a:r>
              <a:rPr lang="tr-TR" dirty="0" err="1" smtClean="0"/>
              <a:t>Avimaraka</a:t>
            </a:r>
            <a:r>
              <a:rPr lang="tr-TR" dirty="0" smtClean="0"/>
              <a:t>, </a:t>
            </a:r>
            <a:r>
              <a:rPr lang="tr-TR" dirty="0" err="1" smtClean="0"/>
              <a:t>Kuntibhoca'nın</a:t>
            </a:r>
            <a:r>
              <a:rPr lang="tr-TR" dirty="0" smtClean="0"/>
              <a:t> kızı </a:t>
            </a:r>
            <a:r>
              <a:rPr lang="tr-TR" dirty="0" err="1" smtClean="0"/>
              <a:t>Kurangi'yi</a:t>
            </a:r>
            <a:r>
              <a:rPr lang="tr-TR" dirty="0" smtClean="0"/>
              <a:t> kurtarır.</a:t>
            </a:r>
          </a:p>
          <a:p>
            <a:pPr algn="ctr"/>
            <a:r>
              <a:rPr lang="tr-TR" dirty="0" smtClean="0"/>
              <a:t>Oyunda kast dışı genç, olduğundan farklı görünür. İzleyiciler </a:t>
            </a:r>
            <a:r>
              <a:rPr lang="tr-TR" dirty="0" err="1" smtClean="0"/>
              <a:t>Avimaraka</a:t>
            </a:r>
            <a:r>
              <a:rPr lang="tr-TR" dirty="0" smtClean="0"/>
              <a:t> öyküsünü iyi bilirler, ancak tüm açıklama son perdede yer alır.</a:t>
            </a:r>
          </a:p>
          <a:p>
            <a:pPr algn="ctr"/>
            <a:r>
              <a:rPr lang="tr-TR" dirty="0" smtClean="0"/>
              <a:t>Kral ve kraliçe, </a:t>
            </a:r>
            <a:r>
              <a:rPr lang="tr-TR" dirty="0" err="1" smtClean="0"/>
              <a:t>Kurangi'nin</a:t>
            </a:r>
            <a:r>
              <a:rPr lang="tr-TR" dirty="0" smtClean="0"/>
              <a:t> evliliği problemi üzerine tartışmaktadırlar. O sırada bir vezir, prensesin bir filin hücumuna uğradığı haberini getirir. Onun, kast dışı olan yakışıklı bir genç tarafından kurtarıldığını bildirir. </a:t>
            </a:r>
            <a:r>
              <a:rPr lang="tr-TR" dirty="0" err="1" smtClean="0"/>
              <a:t>Bhutika</a:t>
            </a:r>
            <a:r>
              <a:rPr lang="tr-TR" dirty="0" smtClean="0"/>
              <a:t> adlı bir başka vezir de bu haberleri doğrular. O araştırma yapar, ama genç oğlanın aşağı doğumlu olduğuna inanmayı reddeder. Kral araştırmaların derinleştirilmesini ister ve </a:t>
            </a:r>
            <a:r>
              <a:rPr lang="tr-TR" dirty="0" err="1" smtClean="0"/>
              <a:t>Kurangi'nin</a:t>
            </a:r>
            <a:r>
              <a:rPr lang="tr-TR" dirty="0" smtClean="0"/>
              <a:t> evliliği problemine geri döner. </a:t>
            </a:r>
            <a:r>
              <a:rPr lang="tr-TR" dirty="0" err="1" smtClean="0"/>
              <a:t>Sauviraların</a:t>
            </a:r>
            <a:r>
              <a:rPr lang="tr-TR" dirty="0" smtClean="0"/>
              <a:t> kralına bir elçi gönderilir, ancak o ülkenin kralının ve prensinin kayıp olduğu öğrenilir. O sırada </a:t>
            </a:r>
            <a:r>
              <a:rPr lang="tr-TR" dirty="0" err="1" smtClean="0"/>
              <a:t>Benares</a:t>
            </a:r>
            <a:r>
              <a:rPr lang="tr-TR" dirty="0" smtClean="0"/>
              <a:t> kralı da </a:t>
            </a:r>
            <a:r>
              <a:rPr lang="tr-TR" dirty="0" err="1" smtClean="0"/>
              <a:t>Kurangi'yi</a:t>
            </a:r>
            <a:r>
              <a:rPr lang="tr-TR" dirty="0" smtClean="0"/>
              <a:t>, oğlu </a:t>
            </a:r>
            <a:r>
              <a:rPr lang="tr-TR" dirty="0" err="1" smtClean="0"/>
              <a:t>Cayavarman'a</a:t>
            </a:r>
            <a:r>
              <a:rPr lang="tr-TR" dirty="0" smtClean="0"/>
              <a:t> istemek üzere bir elçi gönderir. Karar ertelenir.</a:t>
            </a:r>
          </a:p>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II. </a:t>
            </a:r>
            <a:r>
              <a:rPr lang="tr-TR" dirty="0"/>
              <a:t>v</a:t>
            </a:r>
            <a:r>
              <a:rPr lang="tr-TR" dirty="0" smtClean="0"/>
              <a:t>e </a:t>
            </a:r>
            <a:r>
              <a:rPr lang="tr-TR" dirty="0" smtClean="0"/>
              <a:t>III.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ctr"/>
            <a:r>
              <a:rPr lang="tr-TR" dirty="0" err="1" smtClean="0"/>
              <a:t>Avimaraka'nın</a:t>
            </a:r>
            <a:r>
              <a:rPr lang="tr-TR" dirty="0" smtClean="0"/>
              <a:t> dostu olan Soytarı, saraydan bir kadın hizmetliyle eğleşmektedir. Bu sayede bir Brahmanın, kast dışı bir kimseyle nasıl arkadaşlık ettiği merak uyandırır. Soytarı, sessizce efendisinin yanına döner. Ama kadın hizmetli 'prensi buldum' diyerek açık eder; Soytarı da olayı prense bildirir. Kadın açık şekilde </a:t>
            </a:r>
            <a:r>
              <a:rPr lang="tr-TR" dirty="0" err="1" smtClean="0"/>
              <a:t>Sauvira</a:t>
            </a:r>
            <a:r>
              <a:rPr lang="tr-TR" dirty="0" smtClean="0"/>
              <a:t> kralının ev halkına aittir. </a:t>
            </a:r>
            <a:r>
              <a:rPr lang="tr-TR" dirty="0" err="1" smtClean="0"/>
              <a:t>Avimaraka</a:t>
            </a:r>
            <a:r>
              <a:rPr lang="tr-TR" dirty="0" smtClean="0"/>
              <a:t> evde oturmuş, kurtardığı prensesin güzelliğini düşünmektedir. </a:t>
            </a:r>
            <a:r>
              <a:rPr lang="tr-TR" dirty="0" err="1" smtClean="0"/>
              <a:t>Kurangi'nin</a:t>
            </a:r>
            <a:r>
              <a:rPr lang="tr-TR" dirty="0" smtClean="0"/>
              <a:t> hizmetçisi ve Küçük </a:t>
            </a:r>
            <a:r>
              <a:rPr lang="tr-TR" dirty="0" err="1" smtClean="0"/>
              <a:t>Lotüs</a:t>
            </a:r>
            <a:r>
              <a:rPr lang="tr-TR" dirty="0" smtClean="0"/>
              <a:t> onu görmeye gelirler. Bu tehlikeli bir iştir, ancak bunu göze almak zorundadırlar, çünkü küçük hanım, kahramanını düşüne düşüne erimektedir. Buluşma ayarlanır ve </a:t>
            </a:r>
            <a:r>
              <a:rPr lang="tr-TR" dirty="0" err="1" smtClean="0"/>
              <a:t>Avimaraka</a:t>
            </a:r>
            <a:r>
              <a:rPr lang="tr-TR" dirty="0" smtClean="0"/>
              <a:t> geceleyin saraya tırmanmaya başlar. Soytarı'ya da haber verir, ancak onu yanına almak istemez.</a:t>
            </a:r>
          </a:p>
          <a:p>
            <a:pPr algn="ctr"/>
            <a:r>
              <a:rPr lang="tr-TR" dirty="0" err="1" smtClean="0"/>
              <a:t>Kurangi</a:t>
            </a:r>
            <a:r>
              <a:rPr lang="tr-TR" dirty="0" smtClean="0"/>
              <a:t> kız arkadaşları ve hizmetçileriyle oturmaktadır. Küçük </a:t>
            </a:r>
            <a:r>
              <a:rPr lang="tr-TR" dirty="0" err="1" smtClean="0"/>
              <a:t>Lotüs</a:t>
            </a:r>
            <a:r>
              <a:rPr lang="tr-TR" dirty="0" smtClean="0"/>
              <a:t> ona </a:t>
            </a:r>
            <a:r>
              <a:rPr lang="tr-TR" dirty="0" err="1" smtClean="0"/>
              <a:t>Avimaraka'nın</a:t>
            </a:r>
            <a:r>
              <a:rPr lang="tr-TR" dirty="0" smtClean="0"/>
              <a:t> geleceğini haber verir. </a:t>
            </a:r>
            <a:r>
              <a:rPr lang="tr-TR" dirty="0" err="1" smtClean="0"/>
              <a:t>Avimaraka</a:t>
            </a:r>
            <a:r>
              <a:rPr lang="tr-TR" dirty="0" smtClean="0"/>
              <a:t> elinde ip ve kılıçla bir hırsız kılığında çıkagelir. Uzun bir monologla </a:t>
            </a:r>
            <a:r>
              <a:rPr lang="tr-TR" dirty="0" err="1" smtClean="0"/>
              <a:t>Avimaraka</a:t>
            </a:r>
            <a:r>
              <a:rPr lang="tr-TR" dirty="0" smtClean="0"/>
              <a:t> duvarı nasıl aştığını, prensesin odasını nasıl bulduğunu anlatır.</a:t>
            </a:r>
          </a:p>
          <a:p>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IV. ve V.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ctr"/>
            <a:r>
              <a:rPr lang="tr-TR" dirty="0" smtClean="0"/>
              <a:t>Ancak aksilik bu ya, her şey öğrenilmiştir. </a:t>
            </a:r>
            <a:r>
              <a:rPr lang="tr-TR" dirty="0" err="1" smtClean="0"/>
              <a:t>Avimaraka</a:t>
            </a:r>
            <a:r>
              <a:rPr lang="tr-TR" dirty="0" smtClean="0"/>
              <a:t> hemen oradan kaçar, prensesin ise üzüntüden kalbi parça parça olur. </a:t>
            </a:r>
            <a:r>
              <a:rPr lang="tr-TR" dirty="0" err="1" smtClean="0"/>
              <a:t>Avimaraka</a:t>
            </a:r>
            <a:r>
              <a:rPr lang="tr-TR" dirty="0" smtClean="0"/>
              <a:t> kendisini, ormanda çıkan bir  yangının içine atmaya kalkışır. Ancak gerçek babası olan ateş tanrısı </a:t>
            </a:r>
            <a:r>
              <a:rPr lang="tr-TR" dirty="0" err="1" smtClean="0"/>
              <a:t>Agni</a:t>
            </a:r>
            <a:r>
              <a:rPr lang="tr-TR" dirty="0" smtClean="0"/>
              <a:t>, onu korur ve yara almadan kurtulmasını sağlar. Prens kendini uçurumdan atmak ister, ancak bir peri ortaya çıkıp ona sihirli bir yüzük verir ve onu caydırır. Prens kendisini aramakta olan dostu Soytarı'yı bulur; ikisi birlikte yüzük sayesinde görünmez olup </a:t>
            </a:r>
            <a:r>
              <a:rPr lang="tr-TR" dirty="0" err="1" smtClean="0"/>
              <a:t>Kurangi'nin</a:t>
            </a:r>
            <a:r>
              <a:rPr lang="tr-TR" dirty="0" smtClean="0"/>
              <a:t> sarayına girerler.</a:t>
            </a:r>
          </a:p>
          <a:p>
            <a:r>
              <a:rPr lang="tr-TR" dirty="0" smtClean="0"/>
              <a:t>Bu sırada derin bir üzüntü içinde olan </a:t>
            </a:r>
            <a:r>
              <a:rPr lang="tr-TR" dirty="0" err="1" smtClean="0"/>
              <a:t>Kurangi</a:t>
            </a:r>
            <a:r>
              <a:rPr lang="tr-TR" dirty="0" smtClean="0"/>
              <a:t>, kendini asmaya çalışmaktadır. </a:t>
            </a:r>
            <a:r>
              <a:rPr lang="tr-TR" dirty="0" err="1" smtClean="0"/>
              <a:t>Avimaraka</a:t>
            </a:r>
            <a:r>
              <a:rPr lang="tr-TR" dirty="0" smtClean="0"/>
              <a:t> tam zamanında gelir ve onu durdurur. Soytarı ile Küçük </a:t>
            </a:r>
            <a:r>
              <a:rPr lang="tr-TR" dirty="0" err="1" smtClean="0"/>
              <a:t>Lotüs</a:t>
            </a:r>
            <a:r>
              <a:rPr lang="tr-TR" dirty="0" smtClean="0"/>
              <a:t> arasındaki hoş sahne, aşırı duygusal olaylardan sonra oldukça dinlendiricidir. Kahraman yağmur bulutlarının güzelliğini betimledikten sonra, âşıklar odalarına çekilirler.</a:t>
            </a:r>
          </a:p>
          <a:p>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VI.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ctr"/>
            <a:r>
              <a:rPr lang="tr-TR" dirty="0" err="1" smtClean="0"/>
              <a:t>Kurangi'yi</a:t>
            </a:r>
            <a:r>
              <a:rPr lang="tr-TR" dirty="0" smtClean="0"/>
              <a:t> </a:t>
            </a:r>
            <a:r>
              <a:rPr lang="tr-TR" dirty="0" err="1" smtClean="0"/>
              <a:t>Benares</a:t>
            </a:r>
            <a:r>
              <a:rPr lang="tr-TR" dirty="0" smtClean="0"/>
              <a:t> kralının oğluyla evlendirmek üzere hazırlıklara başlanır. </a:t>
            </a:r>
            <a:r>
              <a:rPr lang="tr-TR" dirty="0" err="1" smtClean="0"/>
              <a:t>Sauviralar</a:t>
            </a:r>
            <a:r>
              <a:rPr lang="tr-TR" dirty="0" smtClean="0"/>
              <a:t> kralı ise lanetin etkisinden kurtulup kast dışı olmaktan çıkar, eski haline kavuşur ve </a:t>
            </a:r>
            <a:r>
              <a:rPr lang="tr-TR" dirty="0" err="1" smtClean="0"/>
              <a:t>Kurangi'nin</a:t>
            </a:r>
            <a:r>
              <a:rPr lang="tr-TR" dirty="0" smtClean="0"/>
              <a:t> babası </a:t>
            </a:r>
            <a:r>
              <a:rPr lang="tr-TR" dirty="0" err="1" smtClean="0"/>
              <a:t>Kuntibhoca'yı</a:t>
            </a:r>
            <a:r>
              <a:rPr lang="tr-TR" dirty="0" smtClean="0"/>
              <a:t> görmeye gelir. Ona başına gelen laneti anlatır ve </a:t>
            </a:r>
            <a:r>
              <a:rPr lang="tr-TR" dirty="0" err="1" smtClean="0"/>
              <a:t>Vishnusena'nın</a:t>
            </a:r>
            <a:r>
              <a:rPr lang="tr-TR" dirty="0" smtClean="0"/>
              <a:t> nasıl </a:t>
            </a:r>
            <a:r>
              <a:rPr lang="tr-TR" dirty="0" err="1" smtClean="0"/>
              <a:t>Avimaraka</a:t>
            </a:r>
            <a:r>
              <a:rPr lang="tr-TR" dirty="0" smtClean="0"/>
              <a:t> haline geldiğini anlatır. Her işle ilgilenen göksel ermiş Narada, her şeyi düzeltmek için uğraşır. </a:t>
            </a:r>
            <a:r>
              <a:rPr lang="tr-TR" dirty="0" err="1" smtClean="0"/>
              <a:t>Vishnusena'nın</a:t>
            </a:r>
            <a:r>
              <a:rPr lang="tr-TR" dirty="0" smtClean="0"/>
              <a:t> göksel kaynağını açıklar ve birbirini seven gençlerin evliliğini gerçekleştirir. </a:t>
            </a:r>
            <a:r>
              <a:rPr lang="tr-TR" dirty="0" err="1" smtClean="0"/>
              <a:t>Benares</a:t>
            </a:r>
            <a:r>
              <a:rPr lang="tr-TR" dirty="0" smtClean="0"/>
              <a:t> prensine de </a:t>
            </a:r>
            <a:r>
              <a:rPr lang="tr-TR" dirty="0" err="1" smtClean="0"/>
              <a:t>Kurangi'nin</a:t>
            </a:r>
            <a:r>
              <a:rPr lang="tr-TR" dirty="0" smtClean="0"/>
              <a:t> kız kardeşinin verileceği söylenir ve her şey tatlıya bağlanır.</a:t>
            </a:r>
          </a:p>
          <a:p>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err="1" smtClean="0"/>
              <a:t>Daridra</a:t>
            </a:r>
            <a:r>
              <a:rPr lang="tr-TR" dirty="0" smtClean="0"/>
              <a:t> </a:t>
            </a:r>
            <a:r>
              <a:rPr lang="tr-TR" dirty="0" err="1" smtClean="0"/>
              <a:t>Çarudattam</a:t>
            </a:r>
            <a:r>
              <a:rPr lang="tr-TR" dirty="0" smtClean="0"/>
              <a:t> (Yoksul </a:t>
            </a:r>
            <a:r>
              <a:rPr lang="tr-TR" dirty="0" err="1" smtClean="0"/>
              <a:t>Çarudatta</a:t>
            </a:r>
            <a:r>
              <a:rPr lang="tr-TR" dirty="0" smtClean="0"/>
              <a:t>) 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r>
              <a:rPr lang="tr-TR" dirty="0" err="1" smtClean="0"/>
              <a:t>Uccain'de</a:t>
            </a:r>
            <a:r>
              <a:rPr lang="tr-TR" dirty="0" smtClean="0"/>
              <a:t> </a:t>
            </a:r>
            <a:r>
              <a:rPr lang="tr-TR" dirty="0" err="1" smtClean="0"/>
              <a:t>Çarudatta</a:t>
            </a:r>
            <a:r>
              <a:rPr lang="tr-TR" dirty="0" smtClean="0"/>
              <a:t> adında genç ve zengin bir tüccar yaşamış. O öyle cömert bir insanmış ki, tanrılara sunular suna suna, dostlarına yardım ede ede bütün varını yoğunu tüketmiş. Sonra ne olmuşsa olmuş, narin ve güzel yosma </a:t>
            </a:r>
            <a:r>
              <a:rPr lang="tr-TR" dirty="0" err="1" smtClean="0"/>
              <a:t>Vasantasena'ya</a:t>
            </a:r>
            <a:r>
              <a:rPr lang="tr-TR" dirty="0" smtClean="0"/>
              <a:t> âşık olmuş. Kadın da genç tüccara âşıkmış.</a:t>
            </a:r>
          </a:p>
          <a:p>
            <a:r>
              <a:rPr lang="tr-TR" dirty="0" smtClean="0"/>
              <a:t>Oyun, sahne müdürünün </a:t>
            </a:r>
            <a:r>
              <a:rPr lang="tr-TR" dirty="0" err="1" smtClean="0"/>
              <a:t>Prakrit</a:t>
            </a:r>
            <a:r>
              <a:rPr lang="tr-TR" dirty="0" smtClean="0"/>
              <a:t> dilinde seslenip yoksul bir Brahmanı, yemeğini paylaşmak üzere çağırmasıyla başlar. Bu, </a:t>
            </a:r>
            <a:r>
              <a:rPr lang="tr-TR" dirty="0" err="1" smtClean="0"/>
              <a:t>Çarudatta'nın</a:t>
            </a:r>
            <a:r>
              <a:rPr lang="tr-TR" dirty="0" smtClean="0"/>
              <a:t> arkadaşı </a:t>
            </a:r>
            <a:r>
              <a:rPr lang="tr-TR" dirty="0" err="1" smtClean="0"/>
              <a:t>Maitreya'dır</a:t>
            </a:r>
            <a:r>
              <a:rPr lang="tr-TR" dirty="0" smtClean="0"/>
              <a:t>. O ve </a:t>
            </a:r>
            <a:r>
              <a:rPr lang="tr-TR" dirty="0" err="1" smtClean="0"/>
              <a:t>Çarudatta</a:t>
            </a:r>
            <a:r>
              <a:rPr lang="tr-TR" dirty="0" smtClean="0"/>
              <a:t> yoksulluktan yakınırlar.</a:t>
            </a:r>
          </a:p>
          <a:p>
            <a:pPr algn="ctr"/>
            <a:endParaRPr lang="tr-TR" dirty="0" smtClean="0"/>
          </a:p>
          <a:p>
            <a:r>
              <a:rPr lang="tr-TR" dirty="0" smtClean="0"/>
              <a:t>Dışarıda yosma, kralın kayınbiraderi olan ve onun yetkilerini kullanarak alçaklık eden yılışık bir adam tarafından sürekli rahatsız edilmektedir. Kadın, kendisine sarkıntılık edenlerden karanlıktan yararlanarak kaçar. </a:t>
            </a:r>
            <a:r>
              <a:rPr lang="tr-TR" dirty="0" err="1" smtClean="0"/>
              <a:t>Çarudatta</a:t>
            </a:r>
            <a:r>
              <a:rPr lang="tr-TR" dirty="0" smtClean="0"/>
              <a:t>, </a:t>
            </a:r>
            <a:r>
              <a:rPr lang="tr-TR" dirty="0" err="1" smtClean="0"/>
              <a:t>Maitreya'yı</a:t>
            </a:r>
            <a:r>
              <a:rPr lang="tr-TR" dirty="0" smtClean="0"/>
              <a:t> ve bir kadın hizmetçiyi dinsel bir görev için dışarı göndermiştir. Yosma kahramanın evine girer ve hizmetçinin yerini alır. Sokaktaki hovarda insanları kovduktan sonra </a:t>
            </a:r>
            <a:r>
              <a:rPr lang="tr-TR" dirty="0" err="1" smtClean="0"/>
              <a:t>Maitreya</a:t>
            </a:r>
            <a:r>
              <a:rPr lang="tr-TR" dirty="0" smtClean="0"/>
              <a:t> geri döner. Yosma fark edilir. Kadın mücevherlerini korumalarını rica ederek onları </a:t>
            </a:r>
            <a:r>
              <a:rPr lang="tr-TR" dirty="0" err="1" smtClean="0"/>
              <a:t>Çarudatta'nın</a:t>
            </a:r>
            <a:r>
              <a:rPr lang="tr-TR" dirty="0" smtClean="0"/>
              <a:t> evine bırakır. </a:t>
            </a:r>
            <a:r>
              <a:rPr lang="tr-TR" dirty="0" err="1" smtClean="0"/>
              <a:t>Maitreya</a:t>
            </a:r>
            <a:r>
              <a:rPr lang="tr-TR" dirty="0" smtClean="0"/>
              <a:t>, kadını evine kadar götürür.</a:t>
            </a:r>
          </a:p>
          <a:p>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II.ve III.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ctr"/>
            <a:r>
              <a:rPr lang="tr-TR" dirty="0" smtClean="0"/>
              <a:t>Yosma, kadın hizmetçisiyle sevdiği adam hakkında konuşur; sonra bir alacaklısından kaçan bir adam görür. Bu, daha önce </a:t>
            </a:r>
            <a:r>
              <a:rPr lang="tr-TR" dirty="0" err="1" smtClean="0"/>
              <a:t>Çarudatta'nın</a:t>
            </a:r>
            <a:r>
              <a:rPr lang="tr-TR" dirty="0" smtClean="0"/>
              <a:t> hizmetinde olan bir kimsedir ve </a:t>
            </a:r>
            <a:r>
              <a:rPr lang="tr-TR" dirty="0" err="1" smtClean="0"/>
              <a:t>Vasantasena</a:t>
            </a:r>
            <a:r>
              <a:rPr lang="tr-TR" dirty="0" smtClean="0"/>
              <a:t>, onunla arkadaş olur. Azgın fil ve </a:t>
            </a:r>
            <a:r>
              <a:rPr lang="tr-TR" dirty="0" err="1" smtClean="0"/>
              <a:t>Çarudatta'nın</a:t>
            </a:r>
            <a:r>
              <a:rPr lang="tr-TR" dirty="0" smtClean="0"/>
              <a:t> nezaketiyle ilgili bir öykü geçer.  Duvarın arkasından </a:t>
            </a:r>
            <a:r>
              <a:rPr lang="tr-TR" dirty="0" err="1" smtClean="0"/>
              <a:t>Çarudatta'yı</a:t>
            </a:r>
            <a:r>
              <a:rPr lang="tr-TR" dirty="0" smtClean="0"/>
              <a:t> bir an görürler.</a:t>
            </a:r>
          </a:p>
          <a:p>
            <a:pPr algn="ctr"/>
            <a:r>
              <a:rPr lang="tr-TR" dirty="0" err="1" smtClean="0"/>
              <a:t>Çarudatta</a:t>
            </a:r>
            <a:r>
              <a:rPr lang="tr-TR" dirty="0" smtClean="0"/>
              <a:t> ve </a:t>
            </a:r>
            <a:r>
              <a:rPr lang="tr-TR" dirty="0" err="1" smtClean="0"/>
              <a:t>Maitreya</a:t>
            </a:r>
            <a:r>
              <a:rPr lang="tr-TR" dirty="0" smtClean="0"/>
              <a:t> bir gösteriden çıkıp eve geç gelmişlerdir. Yosma mücevherlerini </a:t>
            </a:r>
            <a:r>
              <a:rPr lang="tr-TR" dirty="0" err="1" smtClean="0"/>
              <a:t>Maitreya'ya</a:t>
            </a:r>
            <a:r>
              <a:rPr lang="tr-TR" dirty="0" smtClean="0"/>
              <a:t> vermiştir. O ve efendisi uyurlar. O sırada </a:t>
            </a:r>
            <a:r>
              <a:rPr lang="tr-TR" dirty="0" err="1" smtClean="0"/>
              <a:t>Saccalaka</a:t>
            </a:r>
            <a:r>
              <a:rPr lang="tr-TR" dirty="0" smtClean="0"/>
              <a:t> adında işinin ustası bir hırsız, sanatkârca bir delik açarak içeri girer ve mücevherleri alarak kaçar. Uykulu </a:t>
            </a:r>
            <a:r>
              <a:rPr lang="tr-TR" dirty="0" err="1" smtClean="0"/>
              <a:t>Maitreya</a:t>
            </a:r>
            <a:r>
              <a:rPr lang="tr-TR" dirty="0" smtClean="0"/>
              <a:t> onları </a:t>
            </a:r>
            <a:r>
              <a:rPr lang="tr-TR" dirty="0" err="1" smtClean="0"/>
              <a:t>Çarudatta'ya</a:t>
            </a:r>
            <a:r>
              <a:rPr lang="tr-TR" dirty="0" smtClean="0"/>
              <a:t> verdiğini zanneder. Bunun bir hırsızlık işi olduğu anlaşıldığında, adamın karısı, çalınanların bedelini ödemek için çok değerli inci kolyesini feda eder.</a:t>
            </a:r>
          </a:p>
          <a:p>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IV.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pPr algn="ctr"/>
            <a:r>
              <a:rPr lang="tr-TR" dirty="0" smtClean="0"/>
              <a:t>Hırsız </a:t>
            </a:r>
            <a:r>
              <a:rPr lang="tr-TR" dirty="0" err="1" smtClean="0"/>
              <a:t>Saccalaka</a:t>
            </a:r>
            <a:r>
              <a:rPr lang="tr-TR" dirty="0" smtClean="0"/>
              <a:t>, bu işi, sevdiği kızı elde etmek için yapmıştır. Sevdiği kız, </a:t>
            </a:r>
            <a:r>
              <a:rPr lang="tr-TR" dirty="0" err="1" smtClean="0"/>
              <a:t>Vasantasena'nın</a:t>
            </a:r>
            <a:r>
              <a:rPr lang="tr-TR" dirty="0" smtClean="0"/>
              <a:t> hizmetçisi </a:t>
            </a:r>
            <a:r>
              <a:rPr lang="tr-TR" dirty="0" err="1" smtClean="0"/>
              <a:t>Madanika'dır</a:t>
            </a:r>
            <a:r>
              <a:rPr lang="tr-TR" dirty="0" smtClean="0"/>
              <a:t>. Yosmanın evine gelir ve hizmetçiye yaptıklarını anlatır. Kız mücevherleri görünce tanır ve onları tüccarın adına hanımefendisine vermesini söyler. O sırada </a:t>
            </a:r>
            <a:r>
              <a:rPr lang="tr-TR" dirty="0" err="1" smtClean="0"/>
              <a:t>Maitreya</a:t>
            </a:r>
            <a:r>
              <a:rPr lang="tr-TR" dirty="0" smtClean="0"/>
              <a:t> inci mücevherle oraya gelmiştir. O gittikten sonra </a:t>
            </a:r>
            <a:r>
              <a:rPr lang="tr-TR" dirty="0" err="1" smtClean="0"/>
              <a:t>Saccalaka</a:t>
            </a:r>
            <a:r>
              <a:rPr lang="tr-TR" dirty="0" smtClean="0"/>
              <a:t>, sanki </a:t>
            </a:r>
            <a:r>
              <a:rPr lang="tr-TR" dirty="0" err="1" smtClean="0"/>
              <a:t>Çarudatta'dan</a:t>
            </a:r>
            <a:r>
              <a:rPr lang="tr-TR" dirty="0" smtClean="0"/>
              <a:t> getirmiş gibi, kendi mücevherlerini kadına verir.</a:t>
            </a:r>
          </a:p>
          <a:p>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ctr"/>
            <a:r>
              <a:rPr lang="tr-TR" dirty="0" err="1" smtClean="0"/>
              <a:t>Vasantasena</a:t>
            </a:r>
            <a:r>
              <a:rPr lang="tr-TR" dirty="0" smtClean="0"/>
              <a:t>, hizmetçisine bir sürü mücevher verip onun hırsızla evlenmesini sağlar. Yosma, fırtınalı havaya rağmen, inci kolyeyi </a:t>
            </a:r>
            <a:r>
              <a:rPr lang="tr-TR" dirty="0" err="1" smtClean="0"/>
              <a:t>Çarudatta'ya</a:t>
            </a:r>
            <a:r>
              <a:rPr lang="tr-TR" dirty="0" smtClean="0"/>
              <a:t> geri vermek için yola koyulmuştur ki oyun aniden burada bitiverir.</a:t>
            </a:r>
          </a:p>
          <a:p>
            <a:r>
              <a:rPr lang="tr-TR" dirty="0" smtClean="0"/>
              <a:t>Oyunun yarım kaldığı kesin gibidir. Ancak </a:t>
            </a:r>
            <a:r>
              <a:rPr lang="tr-TR" dirty="0" err="1" smtClean="0"/>
              <a:t>Şudraka</a:t>
            </a:r>
            <a:r>
              <a:rPr lang="tr-TR" dirty="0" smtClean="0"/>
              <a:t> "Toprak Arabacık" (</a:t>
            </a:r>
            <a:r>
              <a:rPr lang="tr-TR" dirty="0" err="1" smtClean="0"/>
              <a:t>Mrççhakatikam</a:t>
            </a:r>
            <a:r>
              <a:rPr lang="tr-TR" dirty="0" smtClean="0"/>
              <a:t>) adlı dramında bu konuyu muhteşem biçimde işlemiştir.</a:t>
            </a:r>
          </a:p>
          <a:p>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r>
              <a:rPr lang="tr-TR" sz="2800" dirty="0" smtClean="0">
                <a:cs typeface="Times New Roman" pitchFamily="18" charset="0"/>
              </a:rPr>
              <a:t>Kaynakça:</a:t>
            </a:r>
          </a:p>
          <a:p>
            <a:r>
              <a:rPr lang="tr-TR" sz="2800" dirty="0" smtClean="0">
                <a:cs typeface="Times New Roman" pitchFamily="18" charset="0"/>
              </a:rPr>
              <a:t>Kaya, K. (2003). </a:t>
            </a:r>
            <a:r>
              <a:rPr lang="tr-TR" sz="2800" i="1" dirty="0" smtClean="0">
                <a:cs typeface="Times New Roman" pitchFamily="18" charset="0"/>
              </a:rPr>
              <a:t>Okyanusun Kıyısında. Ankara</a:t>
            </a:r>
            <a:r>
              <a:rPr lang="tr-TR" sz="2800" dirty="0" smtClean="0">
                <a:cs typeface="Times New Roman" pitchFamily="18" charset="0"/>
              </a:rPr>
              <a:t>: İmge </a:t>
            </a:r>
            <a:r>
              <a:rPr lang="tr-TR" sz="2800" dirty="0" err="1" smtClean="0">
                <a:cs typeface="Times New Roman" pitchFamily="18" charset="0"/>
              </a:rPr>
              <a:t>Kitabevi</a:t>
            </a:r>
            <a:r>
              <a:rPr lang="tr-TR" sz="2800" dirty="0" smtClean="0">
                <a:cs typeface="Times New Roman" pitchFamily="18" charset="0"/>
              </a:rPr>
              <a:t>.</a:t>
            </a:r>
          </a:p>
          <a:p>
            <a:r>
              <a:rPr lang="tr-TR" sz="2800" dirty="0" err="1" smtClean="0">
                <a:cs typeface="Times New Roman" pitchFamily="18" charset="0"/>
              </a:rPr>
              <a:t>Keith</a:t>
            </a:r>
            <a:r>
              <a:rPr lang="tr-TR" sz="2800" dirty="0" smtClean="0">
                <a:cs typeface="Times New Roman" pitchFamily="18" charset="0"/>
              </a:rPr>
              <a:t>, A.B. (1992). </a:t>
            </a:r>
            <a:r>
              <a:rPr lang="tr-TR" sz="2800" i="1" dirty="0" err="1" smtClean="0">
                <a:cs typeface="Times New Roman" pitchFamily="18" charset="0"/>
              </a:rPr>
              <a:t>The</a:t>
            </a:r>
            <a:r>
              <a:rPr lang="tr-TR" sz="2800" i="1" dirty="0" smtClean="0">
                <a:cs typeface="Times New Roman" pitchFamily="18" charset="0"/>
              </a:rPr>
              <a:t> Sanskrit Drama</a:t>
            </a:r>
            <a:r>
              <a:rPr lang="tr-TR" sz="2800" dirty="0" smtClean="0">
                <a:cs typeface="Times New Roman" pitchFamily="18" charset="0"/>
              </a:rPr>
              <a:t>. Delhi: </a:t>
            </a:r>
            <a:r>
              <a:rPr lang="tr-TR" sz="2800" dirty="0" err="1" smtClean="0">
                <a:cs typeface="Times New Roman" pitchFamily="18" charset="0"/>
              </a:rPr>
              <a:t>Motilal</a:t>
            </a:r>
            <a:r>
              <a:rPr lang="tr-TR" sz="2800" dirty="0" smtClean="0">
                <a:cs typeface="Times New Roman" pitchFamily="18" charset="0"/>
              </a:rPr>
              <a:t> </a:t>
            </a:r>
            <a:r>
              <a:rPr lang="tr-TR" sz="2800" dirty="0" err="1" smtClean="0">
                <a:cs typeface="Times New Roman" pitchFamily="18" charset="0"/>
              </a:rPr>
              <a:t>Banarsidass</a:t>
            </a:r>
            <a:r>
              <a:rPr lang="tr-TR" sz="2800" dirty="0" smtClean="0">
                <a:cs typeface="Times New Roman" pitchFamily="18" charset="0"/>
              </a:rPr>
              <a:t> </a:t>
            </a:r>
            <a:r>
              <a:rPr lang="tr-TR" sz="2800" dirty="0" err="1" smtClean="0">
                <a:cs typeface="Times New Roman" pitchFamily="18" charset="0"/>
              </a:rPr>
              <a:t>Publishers</a:t>
            </a:r>
            <a:r>
              <a:rPr lang="tr-TR" sz="2800" dirty="0" smtClean="0">
                <a:cs typeface="Times New Roman" pitchFamily="18" charset="0"/>
              </a:rPr>
              <a:t>.</a:t>
            </a:r>
          </a:p>
          <a:p>
            <a:r>
              <a:rPr lang="tr-TR" sz="2800" dirty="0" err="1" smtClean="0">
                <a:cs typeface="Times New Roman" pitchFamily="18" charset="0"/>
              </a:rPr>
              <a:t>Winternitz</a:t>
            </a:r>
            <a:r>
              <a:rPr lang="tr-TR" sz="2800" dirty="0" smtClean="0">
                <a:cs typeface="Times New Roman" pitchFamily="18" charset="0"/>
              </a:rPr>
              <a:t>, M. (1998). </a:t>
            </a:r>
            <a:r>
              <a:rPr lang="tr-TR" sz="2800" i="1" dirty="0" smtClean="0">
                <a:cs typeface="Times New Roman" pitchFamily="18" charset="0"/>
              </a:rPr>
              <a:t>A </a:t>
            </a:r>
            <a:r>
              <a:rPr lang="tr-TR" sz="2800" i="1" dirty="0" err="1" smtClean="0">
                <a:cs typeface="Times New Roman" pitchFamily="18" charset="0"/>
              </a:rPr>
              <a:t>History</a:t>
            </a:r>
            <a:r>
              <a:rPr lang="tr-TR" sz="2800" i="1" dirty="0" smtClean="0">
                <a:cs typeface="Times New Roman" pitchFamily="18" charset="0"/>
              </a:rPr>
              <a:t> of </a:t>
            </a:r>
            <a:r>
              <a:rPr lang="tr-TR" sz="2800" i="1" dirty="0" err="1" smtClean="0">
                <a:cs typeface="Times New Roman" pitchFamily="18" charset="0"/>
              </a:rPr>
              <a:t>Indian</a:t>
            </a:r>
            <a:r>
              <a:rPr lang="tr-TR" sz="2800" i="1" dirty="0" smtClean="0">
                <a:cs typeface="Times New Roman" pitchFamily="18" charset="0"/>
              </a:rPr>
              <a:t> </a:t>
            </a:r>
            <a:r>
              <a:rPr lang="tr-TR" sz="2800" i="1" dirty="0" err="1" smtClean="0">
                <a:cs typeface="Times New Roman" pitchFamily="18" charset="0"/>
              </a:rPr>
              <a:t>Literature</a:t>
            </a:r>
            <a:r>
              <a:rPr lang="tr-TR" sz="2800" dirty="0" smtClean="0">
                <a:cs typeface="Times New Roman" pitchFamily="18" charset="0"/>
              </a:rPr>
              <a:t>. (cilt 3) Delhi: </a:t>
            </a:r>
            <a:r>
              <a:rPr lang="tr-TR" sz="2800" dirty="0" err="1" smtClean="0">
                <a:cs typeface="Times New Roman" pitchFamily="18" charset="0"/>
              </a:rPr>
              <a:t>Motilal</a:t>
            </a:r>
            <a:r>
              <a:rPr lang="tr-TR" sz="2800" dirty="0" smtClean="0">
                <a:cs typeface="Times New Roman" pitchFamily="18" charset="0"/>
              </a:rPr>
              <a:t> </a:t>
            </a:r>
            <a:r>
              <a:rPr lang="tr-TR" sz="2800" dirty="0" err="1" smtClean="0">
                <a:cs typeface="Times New Roman" pitchFamily="18" charset="0"/>
              </a:rPr>
              <a:t>Banarsidass</a:t>
            </a:r>
            <a:r>
              <a:rPr lang="tr-TR" sz="2800" dirty="0" smtClean="0">
                <a:cs typeface="Times New Roman" pitchFamily="18" charset="0"/>
              </a:rPr>
              <a:t> </a:t>
            </a:r>
            <a:r>
              <a:rPr lang="tr-TR" sz="2800" dirty="0" err="1" smtClean="0">
                <a:cs typeface="Times New Roman" pitchFamily="18" charset="0"/>
              </a:rPr>
              <a:t>Publishers</a:t>
            </a:r>
            <a:r>
              <a:rPr lang="tr-TR" sz="2800" dirty="0" smtClean="0">
                <a:cs typeface="Times New Roman" pitchFamily="18" charset="0"/>
              </a:rPr>
              <a:t>.</a:t>
            </a:r>
          </a:p>
          <a:p>
            <a:endParaRPr lang="tr-TR"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effectLst>
            <a:outerShdw blurRad="50800" dist="38100" dir="5400000" algn="t" rotWithShape="0">
              <a:prstClr val="black">
                <a:alpha val="40000"/>
              </a:prstClr>
            </a:outerShdw>
          </a:effectLst>
        </p:spPr>
        <p:txBody>
          <a:bodyPr/>
          <a:lstStyle/>
          <a:p>
            <a:pPr algn="ctr"/>
            <a:r>
              <a:rPr lang="tr-TR" dirty="0" err="1" smtClean="0">
                <a:latin typeface="Times New Roman" pitchFamily="18" charset="0"/>
                <a:cs typeface="Times New Roman" pitchFamily="18" charset="0"/>
              </a:rPr>
              <a:t>Bhasa’nın</a:t>
            </a:r>
            <a:r>
              <a:rPr lang="tr-TR" dirty="0" smtClean="0">
                <a:latin typeface="Times New Roman" pitchFamily="18" charset="0"/>
                <a:cs typeface="Times New Roman" pitchFamily="18" charset="0"/>
              </a:rPr>
              <a:t> Hayatı ve Eserleri</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pPr algn="ctr">
              <a:buNone/>
            </a:pPr>
            <a:r>
              <a:rPr lang="tr-TR" sz="3200" dirty="0" smtClean="0">
                <a:latin typeface="Times New Roman" pitchFamily="18" charset="0"/>
                <a:cs typeface="Times New Roman" pitchFamily="18" charset="0"/>
              </a:rPr>
              <a:t>		</a:t>
            </a:r>
          </a:p>
          <a:p>
            <a:pPr algn="ctr">
              <a:buNone/>
            </a:pPr>
            <a:r>
              <a:rPr lang="tr-TR" sz="2800" dirty="0" smtClean="0">
                <a:cs typeface="Times New Roman" pitchFamily="18" charset="0"/>
              </a:rPr>
              <a:t>MS I. veya III. yüzyılda yaşadığı tahmin edilen diğer dram yazarı ise </a:t>
            </a:r>
            <a:r>
              <a:rPr lang="tr-TR" sz="2800" dirty="0" err="1" smtClean="0">
                <a:cs typeface="Times New Roman" pitchFamily="18" charset="0"/>
              </a:rPr>
              <a:t>Bhasa’dır</a:t>
            </a:r>
            <a:r>
              <a:rPr lang="tr-TR" sz="2800" dirty="0" smtClean="0">
                <a:cs typeface="Times New Roman" pitchFamily="18" charset="0"/>
              </a:rPr>
              <a:t>. </a:t>
            </a:r>
            <a:r>
              <a:rPr lang="tr-TR" sz="2800" dirty="0" err="1" smtClean="0">
                <a:cs typeface="Times New Roman" pitchFamily="18" charset="0"/>
              </a:rPr>
              <a:t>Bhasa</a:t>
            </a:r>
            <a:r>
              <a:rPr lang="tr-TR" sz="2800" dirty="0" smtClean="0">
                <a:cs typeface="Times New Roman" pitchFamily="18" charset="0"/>
              </a:rPr>
              <a:t> ilk Hintli dram yazarı olması açısından önemlidir. Hakkında fazla bilgimiz olmayan </a:t>
            </a:r>
            <a:r>
              <a:rPr lang="tr-TR" sz="2800" dirty="0" err="1" smtClean="0">
                <a:cs typeface="Times New Roman" pitchFamily="18" charset="0"/>
              </a:rPr>
              <a:t>Bhasa’ya</a:t>
            </a:r>
            <a:r>
              <a:rPr lang="tr-TR" sz="2800" dirty="0" smtClean="0">
                <a:cs typeface="Times New Roman" pitchFamily="18" charset="0"/>
              </a:rPr>
              <a:t> on üç eser mal edilmektedir. Bu eserler konularını dört ayrı kaynaktan almaktadır.</a:t>
            </a:r>
            <a:endParaRPr lang="tr-TR" sz="2800" dirty="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err="1" smtClean="0"/>
              <a:t>Svapnavasadatta</a:t>
            </a:r>
            <a:r>
              <a:rPr lang="tr-TR" dirty="0" smtClean="0"/>
              <a:t> (</a:t>
            </a:r>
            <a:r>
              <a:rPr lang="tr-TR" dirty="0" err="1" smtClean="0"/>
              <a:t>Vasadatta</a:t>
            </a:r>
            <a:r>
              <a:rPr lang="tr-TR" dirty="0" smtClean="0"/>
              <a:t> Rüyada) 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ctr"/>
            <a:r>
              <a:rPr lang="tr-TR" sz="2800" dirty="0" smtClean="0">
                <a:cs typeface="Times New Roman" pitchFamily="18" charset="0"/>
              </a:rPr>
              <a:t>Konusunu </a:t>
            </a:r>
            <a:r>
              <a:rPr lang="tr-TR" sz="2800" dirty="0" err="1" smtClean="0">
                <a:cs typeface="Times New Roman" pitchFamily="18" charset="0"/>
              </a:rPr>
              <a:t>Gunadhya’nın</a:t>
            </a:r>
            <a:r>
              <a:rPr lang="tr-TR" sz="2800" dirty="0" smtClean="0">
                <a:cs typeface="Times New Roman" pitchFamily="18" charset="0"/>
              </a:rPr>
              <a:t> </a:t>
            </a:r>
            <a:r>
              <a:rPr lang="tr-TR" sz="2800" dirty="0" err="1" smtClean="0">
                <a:cs typeface="Times New Roman" pitchFamily="18" charset="0"/>
              </a:rPr>
              <a:t>Brihatkatha’sından</a:t>
            </a:r>
            <a:r>
              <a:rPr lang="tr-TR" sz="2800" dirty="0" smtClean="0">
                <a:cs typeface="Times New Roman" pitchFamily="18" charset="0"/>
              </a:rPr>
              <a:t> almış olduğu eserler:</a:t>
            </a:r>
          </a:p>
          <a:p>
            <a:pPr algn="ctr"/>
            <a:r>
              <a:rPr lang="tr-TR" sz="2800" dirty="0" err="1" smtClean="0">
                <a:cs typeface="Times New Roman" pitchFamily="18" charset="0"/>
              </a:rPr>
              <a:t>Svapnavasadatta</a:t>
            </a:r>
            <a:r>
              <a:rPr lang="tr-TR" sz="2800" dirty="0" smtClean="0">
                <a:cs typeface="Times New Roman" pitchFamily="18" charset="0"/>
              </a:rPr>
              <a:t> (</a:t>
            </a:r>
            <a:r>
              <a:rPr lang="tr-TR" sz="2800" dirty="0" err="1" smtClean="0">
                <a:cs typeface="Times New Roman" pitchFamily="18" charset="0"/>
              </a:rPr>
              <a:t>Vasadatta</a:t>
            </a:r>
            <a:r>
              <a:rPr lang="tr-TR" sz="2800" dirty="0" smtClean="0">
                <a:cs typeface="Times New Roman" pitchFamily="18" charset="0"/>
              </a:rPr>
              <a:t> Rüyada): Altı perdelik bir oyundur. Oyun adını beşinci perdedeki kralın uykulu halde sevgilisini görmesiyle alır.</a:t>
            </a:r>
          </a:p>
          <a:p>
            <a:pPr algn="ctr"/>
            <a:r>
              <a:rPr lang="tr-TR" sz="2800" dirty="0" err="1" smtClean="0">
                <a:cs typeface="Times New Roman" pitchFamily="18" charset="0"/>
              </a:rPr>
              <a:t>Avanti</a:t>
            </a:r>
            <a:r>
              <a:rPr lang="tr-TR" sz="2800" dirty="0" smtClean="0">
                <a:cs typeface="Times New Roman" pitchFamily="18" charset="0"/>
              </a:rPr>
              <a:t> prensesi </a:t>
            </a:r>
            <a:r>
              <a:rPr lang="tr-TR" sz="2800" dirty="0" err="1" smtClean="0">
                <a:cs typeface="Times New Roman" pitchFamily="18" charset="0"/>
              </a:rPr>
              <a:t>Vasavadatta</a:t>
            </a:r>
            <a:r>
              <a:rPr lang="tr-TR" sz="2800" dirty="0" smtClean="0">
                <a:cs typeface="Times New Roman" pitchFamily="18" charset="0"/>
              </a:rPr>
              <a:t>, gelin olmak için kral </a:t>
            </a:r>
            <a:r>
              <a:rPr lang="tr-TR" sz="2800" dirty="0" err="1" smtClean="0">
                <a:cs typeface="Times New Roman" pitchFamily="18" charset="0"/>
              </a:rPr>
              <a:t>Udayana</a:t>
            </a:r>
            <a:r>
              <a:rPr lang="tr-TR" sz="2800" dirty="0" smtClean="0">
                <a:cs typeface="Times New Roman" pitchFamily="18" charset="0"/>
              </a:rPr>
              <a:t> ile kaçınca, Vatsa kralı </a:t>
            </a:r>
            <a:r>
              <a:rPr lang="tr-TR" sz="2800" dirty="0" err="1" smtClean="0">
                <a:cs typeface="Times New Roman" pitchFamily="18" charset="0"/>
              </a:rPr>
              <a:t>Udayana</a:t>
            </a:r>
            <a:r>
              <a:rPr lang="tr-TR" sz="2800" dirty="0" smtClean="0">
                <a:cs typeface="Times New Roman" pitchFamily="18" charset="0"/>
              </a:rPr>
              <a:t> devlet işlerini ihmal etmeye başlar. Kızı kaçırılan </a:t>
            </a:r>
            <a:r>
              <a:rPr lang="tr-TR" sz="2800" dirty="0" err="1" smtClean="0">
                <a:cs typeface="Times New Roman" pitchFamily="18" charset="0"/>
              </a:rPr>
              <a:t>Uccain</a:t>
            </a:r>
            <a:r>
              <a:rPr lang="tr-TR" sz="2800" dirty="0" smtClean="0">
                <a:cs typeface="Times New Roman" pitchFamily="18" charset="0"/>
              </a:rPr>
              <a:t> kralı </a:t>
            </a:r>
            <a:r>
              <a:rPr lang="tr-TR" sz="2800" dirty="0" err="1" smtClean="0">
                <a:cs typeface="Times New Roman" pitchFamily="18" charset="0"/>
              </a:rPr>
              <a:t>Pradyota</a:t>
            </a:r>
            <a:r>
              <a:rPr lang="tr-TR" sz="2800" dirty="0" smtClean="0">
                <a:cs typeface="Times New Roman" pitchFamily="18" charset="0"/>
              </a:rPr>
              <a:t> </a:t>
            </a:r>
            <a:r>
              <a:rPr lang="tr-TR" sz="2800" dirty="0" err="1" smtClean="0">
                <a:cs typeface="Times New Roman" pitchFamily="18" charset="0"/>
              </a:rPr>
              <a:t>Mahasena</a:t>
            </a:r>
            <a:r>
              <a:rPr lang="tr-TR" sz="2800" dirty="0" smtClean="0">
                <a:cs typeface="Times New Roman" pitchFamily="18" charset="0"/>
              </a:rPr>
              <a:t>, ona düşman olur. </a:t>
            </a:r>
            <a:r>
              <a:rPr lang="tr-TR" sz="2800" dirty="0" err="1" smtClean="0">
                <a:cs typeface="Times New Roman" pitchFamily="18" charset="0"/>
              </a:rPr>
              <a:t>Aruni</a:t>
            </a:r>
            <a:r>
              <a:rPr lang="tr-TR" sz="2800" dirty="0" smtClean="0">
                <a:cs typeface="Times New Roman" pitchFamily="18" charset="0"/>
              </a:rPr>
              <a:t> adında bir komutan Vatsa krallığını abluka altına alır.Bu beladan kurtulmanın tek çaresi, güçlü </a:t>
            </a:r>
            <a:r>
              <a:rPr lang="tr-TR" sz="2800" dirty="0" err="1" smtClean="0">
                <a:cs typeface="Times New Roman" pitchFamily="18" charset="0"/>
              </a:rPr>
              <a:t>Magadha</a:t>
            </a:r>
            <a:r>
              <a:rPr lang="tr-TR" sz="2800" dirty="0" smtClean="0">
                <a:cs typeface="Times New Roman" pitchFamily="18" charset="0"/>
              </a:rPr>
              <a:t> krallığıyla ittifak yapmaktır. Bunun için de en güzel yol, </a:t>
            </a:r>
            <a:r>
              <a:rPr lang="tr-TR" sz="2800" dirty="0" err="1" smtClean="0">
                <a:cs typeface="Times New Roman" pitchFamily="18" charset="0"/>
              </a:rPr>
              <a:t>Magadha</a:t>
            </a:r>
            <a:r>
              <a:rPr lang="tr-TR" sz="2800" dirty="0" smtClean="0">
                <a:cs typeface="Times New Roman" pitchFamily="18" charset="0"/>
              </a:rPr>
              <a:t> kralı </a:t>
            </a:r>
            <a:r>
              <a:rPr lang="tr-TR" sz="2800" dirty="0" err="1" smtClean="0">
                <a:cs typeface="Times New Roman" pitchFamily="18" charset="0"/>
              </a:rPr>
              <a:t>Darşaka'nın</a:t>
            </a:r>
            <a:r>
              <a:rPr lang="tr-TR" sz="2800" dirty="0" smtClean="0">
                <a:cs typeface="Times New Roman" pitchFamily="18" charset="0"/>
              </a:rPr>
              <a:t> kız kardeşi </a:t>
            </a:r>
            <a:r>
              <a:rPr lang="tr-TR" sz="2800" dirty="0" err="1" smtClean="0">
                <a:cs typeface="Times New Roman" pitchFamily="18" charset="0"/>
              </a:rPr>
              <a:t>Padmavati</a:t>
            </a:r>
            <a:r>
              <a:rPr lang="tr-TR" sz="2800" dirty="0" smtClean="0">
                <a:cs typeface="Times New Roman" pitchFamily="18" charset="0"/>
              </a:rPr>
              <a:t> ile evlenmektir. Ancak bunun gerçekleşmesi için aradaki en büyük engel, </a:t>
            </a:r>
            <a:r>
              <a:rPr lang="tr-TR" sz="2800" dirty="0" err="1" smtClean="0">
                <a:cs typeface="Times New Roman" pitchFamily="18" charset="0"/>
              </a:rPr>
              <a:t>Udayana'nın</a:t>
            </a:r>
            <a:r>
              <a:rPr lang="tr-TR" sz="2800" dirty="0" smtClean="0">
                <a:cs typeface="Times New Roman" pitchFamily="18" charset="0"/>
              </a:rPr>
              <a:t> </a:t>
            </a:r>
            <a:r>
              <a:rPr lang="tr-TR" sz="2800" dirty="0" err="1" smtClean="0">
                <a:cs typeface="Times New Roman" pitchFamily="18" charset="0"/>
              </a:rPr>
              <a:t>Vasavadatta'ya</a:t>
            </a:r>
            <a:r>
              <a:rPr lang="tr-TR" sz="2800" dirty="0" smtClean="0">
                <a:cs typeface="Times New Roman" pitchFamily="18" charset="0"/>
              </a:rPr>
              <a:t> olan sevgisidir.</a:t>
            </a:r>
          </a:p>
          <a:p>
            <a:pPr marL="514350" indent="-514350" algn="just">
              <a:buAutoNum type="alphaLcPeriod"/>
            </a:pPr>
            <a:endParaRPr lang="tr-TR"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II ve III.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ctr"/>
            <a:r>
              <a:rPr lang="tr-TR" dirty="0" smtClean="0">
                <a:cs typeface="Times New Roman" pitchFamily="18" charset="0"/>
              </a:rPr>
              <a:t>İkinci perdede </a:t>
            </a:r>
            <a:r>
              <a:rPr lang="tr-TR" dirty="0" err="1" smtClean="0">
                <a:cs typeface="Times New Roman" pitchFamily="18" charset="0"/>
              </a:rPr>
              <a:t>Vasavadatta</a:t>
            </a:r>
            <a:r>
              <a:rPr lang="tr-TR" dirty="0" smtClean="0">
                <a:cs typeface="Times New Roman" pitchFamily="18" charset="0"/>
              </a:rPr>
              <a:t> </a:t>
            </a:r>
            <a:r>
              <a:rPr lang="tr-TR" dirty="0" err="1" smtClean="0">
                <a:cs typeface="Times New Roman" pitchFamily="18" charset="0"/>
              </a:rPr>
              <a:t>Magadha'dadır</a:t>
            </a:r>
            <a:r>
              <a:rPr lang="tr-TR" dirty="0" smtClean="0">
                <a:cs typeface="Times New Roman" pitchFamily="18" charset="0"/>
              </a:rPr>
              <a:t>. Prenses </a:t>
            </a:r>
            <a:r>
              <a:rPr lang="tr-TR" dirty="0" err="1" smtClean="0">
                <a:cs typeface="Times New Roman" pitchFamily="18" charset="0"/>
              </a:rPr>
              <a:t>Padmavati</a:t>
            </a:r>
            <a:r>
              <a:rPr lang="tr-TR" dirty="0" smtClean="0">
                <a:cs typeface="Times New Roman" pitchFamily="18" charset="0"/>
              </a:rPr>
              <a:t> ve kız arkadaşları sarayın bahçesinde top oynamaktadırlar. </a:t>
            </a:r>
            <a:r>
              <a:rPr lang="tr-TR" dirty="0" err="1" smtClean="0">
                <a:cs typeface="Times New Roman" pitchFamily="18" charset="0"/>
              </a:rPr>
              <a:t>Udayana</a:t>
            </a:r>
            <a:r>
              <a:rPr lang="tr-TR" dirty="0" smtClean="0">
                <a:cs typeface="Times New Roman" pitchFamily="18" charset="0"/>
              </a:rPr>
              <a:t> hakkında konuşurlarken </a:t>
            </a:r>
            <a:r>
              <a:rPr lang="tr-TR" dirty="0" err="1" smtClean="0">
                <a:cs typeface="Times New Roman" pitchFamily="18" charset="0"/>
              </a:rPr>
              <a:t>Vasavadatta</a:t>
            </a:r>
            <a:r>
              <a:rPr lang="tr-TR" dirty="0" smtClean="0">
                <a:cs typeface="Times New Roman" pitchFamily="18" charset="0"/>
              </a:rPr>
              <a:t> az daha kendisini ele verir gibi olur. Derken bir hizmetçi içeri girer ve </a:t>
            </a:r>
            <a:r>
              <a:rPr lang="tr-TR" dirty="0" err="1" smtClean="0">
                <a:cs typeface="Times New Roman" pitchFamily="18" charset="0"/>
              </a:rPr>
              <a:t>Padmavati'nin</a:t>
            </a:r>
            <a:r>
              <a:rPr lang="tr-TR" dirty="0" smtClean="0">
                <a:cs typeface="Times New Roman" pitchFamily="18" charset="0"/>
              </a:rPr>
              <a:t> </a:t>
            </a:r>
            <a:r>
              <a:rPr lang="tr-TR" dirty="0" err="1" smtClean="0">
                <a:cs typeface="Times New Roman" pitchFamily="18" charset="0"/>
              </a:rPr>
              <a:t>Udayana</a:t>
            </a:r>
            <a:r>
              <a:rPr lang="tr-TR" dirty="0" smtClean="0">
                <a:cs typeface="Times New Roman" pitchFamily="18" charset="0"/>
              </a:rPr>
              <a:t> ile nişanlandığını, evliliğin de aynı gün gerçekleşeceğini haber verir. </a:t>
            </a:r>
            <a:r>
              <a:rPr lang="tr-TR" dirty="0" err="1" smtClean="0">
                <a:cs typeface="Times New Roman" pitchFamily="18" charset="0"/>
              </a:rPr>
              <a:t>Vasavadatta</a:t>
            </a:r>
            <a:r>
              <a:rPr lang="tr-TR" dirty="0" smtClean="0">
                <a:cs typeface="Times New Roman" pitchFamily="18" charset="0"/>
              </a:rPr>
              <a:t> bu duydukları karşısında ne yapacağını bilemez ve çok derin bir keder içine gömülür.</a:t>
            </a:r>
          </a:p>
          <a:p>
            <a:pPr algn="ctr"/>
            <a:r>
              <a:rPr lang="tr-TR" dirty="0" smtClean="0">
                <a:cs typeface="Times New Roman" pitchFamily="18" charset="0"/>
              </a:rPr>
              <a:t>Üçüncü perdede, evlilik hazırlıkları sürdürülürken </a:t>
            </a:r>
            <a:r>
              <a:rPr lang="tr-TR" dirty="0" err="1" smtClean="0">
                <a:cs typeface="Times New Roman" pitchFamily="18" charset="0"/>
              </a:rPr>
              <a:t>Vasavadatta</a:t>
            </a:r>
            <a:r>
              <a:rPr lang="tr-TR" dirty="0" smtClean="0">
                <a:cs typeface="Times New Roman" pitchFamily="18" charset="0"/>
              </a:rPr>
              <a:t> yalnız başına bahçeye çıkar. Kraliçenin emriyle bir hizmetçi yaklaşır ve evlilik töreninde damadın (yani kocanın) başına geçirilecek çiçeklerden yapılma kolyeyi hazırlamasını ister.</a:t>
            </a:r>
          </a:p>
          <a:p>
            <a:pPr algn="ct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IV.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ctr"/>
            <a:r>
              <a:rPr lang="tr-TR" dirty="0" smtClean="0">
                <a:cs typeface="Times New Roman" pitchFamily="18" charset="0"/>
              </a:rPr>
              <a:t>Yeni kraliçe </a:t>
            </a:r>
            <a:r>
              <a:rPr lang="tr-TR" dirty="0" err="1" smtClean="0">
                <a:cs typeface="Times New Roman" pitchFamily="18" charset="0"/>
              </a:rPr>
              <a:t>Padmavati</a:t>
            </a:r>
            <a:r>
              <a:rPr lang="tr-TR" dirty="0" smtClean="0">
                <a:cs typeface="Times New Roman" pitchFamily="18" charset="0"/>
              </a:rPr>
              <a:t>, beraberindekilerle birlikte bahçede dolaşmaktadır. </a:t>
            </a:r>
            <a:r>
              <a:rPr lang="tr-TR" dirty="0" err="1" smtClean="0">
                <a:cs typeface="Times New Roman" pitchFamily="18" charset="0"/>
              </a:rPr>
              <a:t>Vasavadatta</a:t>
            </a:r>
            <a:r>
              <a:rPr lang="tr-TR" dirty="0" smtClean="0">
                <a:cs typeface="Times New Roman" pitchFamily="18" charset="0"/>
              </a:rPr>
              <a:t> da aralarındadır.  Kral </a:t>
            </a:r>
            <a:r>
              <a:rPr lang="tr-TR" dirty="0" err="1" smtClean="0">
                <a:cs typeface="Times New Roman" pitchFamily="18" charset="0"/>
              </a:rPr>
              <a:t>Udayana</a:t>
            </a:r>
            <a:r>
              <a:rPr lang="tr-TR" dirty="0" smtClean="0">
                <a:cs typeface="Times New Roman" pitchFamily="18" charset="0"/>
              </a:rPr>
              <a:t> ile Dalkavuk da aynı bahçeye gelirler. </a:t>
            </a:r>
            <a:r>
              <a:rPr lang="tr-TR" dirty="0" err="1" smtClean="0">
                <a:cs typeface="Times New Roman" pitchFamily="18" charset="0"/>
              </a:rPr>
              <a:t>Vasavadatta'nın</a:t>
            </a:r>
            <a:r>
              <a:rPr lang="tr-TR" dirty="0" smtClean="0">
                <a:cs typeface="Times New Roman" pitchFamily="18" charset="0"/>
              </a:rPr>
              <a:t> ricasıyla kızlar onun etrafını çevirip onu gizlerler. Adam girişe oturur, kızlar onun söylediklerini duyamazlar. Kral kalbinin hâlâ </a:t>
            </a:r>
            <a:r>
              <a:rPr lang="tr-TR" dirty="0" err="1" smtClean="0">
                <a:cs typeface="Times New Roman" pitchFamily="18" charset="0"/>
              </a:rPr>
              <a:t>Vasavadatta'da</a:t>
            </a:r>
            <a:r>
              <a:rPr lang="tr-TR" dirty="0" smtClean="0">
                <a:cs typeface="Times New Roman" pitchFamily="18" charset="0"/>
              </a:rPr>
              <a:t> olduğunu söyleyip gözyaşlarına boğulmaktadır. </a:t>
            </a:r>
            <a:r>
              <a:rPr lang="tr-TR" dirty="0" err="1" smtClean="0">
                <a:cs typeface="Times New Roman" pitchFamily="18" charset="0"/>
              </a:rPr>
              <a:t>Padmavati</a:t>
            </a:r>
            <a:r>
              <a:rPr lang="tr-TR" dirty="0" smtClean="0">
                <a:cs typeface="Times New Roman" pitchFamily="18" charset="0"/>
              </a:rPr>
              <a:t> onu teselli etmek için yaklaşır, o saraya girmeyi reddeder.</a:t>
            </a:r>
          </a:p>
          <a:p>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V.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ctr"/>
            <a:r>
              <a:rPr lang="tr-TR" dirty="0" smtClean="0">
                <a:cs typeface="Times New Roman" pitchFamily="18" charset="0"/>
              </a:rPr>
              <a:t>Bir aradan sonra, genç kraliçe </a:t>
            </a:r>
            <a:r>
              <a:rPr lang="tr-TR" dirty="0" err="1" smtClean="0">
                <a:cs typeface="Times New Roman" pitchFamily="18" charset="0"/>
              </a:rPr>
              <a:t>Padmavati'nin</a:t>
            </a:r>
            <a:r>
              <a:rPr lang="tr-TR" dirty="0" smtClean="0">
                <a:cs typeface="Times New Roman" pitchFamily="18" charset="0"/>
              </a:rPr>
              <a:t> hasta olduğu öğrenilir. </a:t>
            </a:r>
            <a:r>
              <a:rPr lang="tr-TR" dirty="0" err="1" smtClean="0">
                <a:cs typeface="Times New Roman" pitchFamily="18" charset="0"/>
              </a:rPr>
              <a:t>Udayana</a:t>
            </a:r>
            <a:r>
              <a:rPr lang="tr-TR" dirty="0" smtClean="0">
                <a:cs typeface="Times New Roman" pitchFamily="18" charset="0"/>
              </a:rPr>
              <a:t> onu görmeye gider. Yatağını hiç bozulmamış olarak bulur. Yatağa oturur ve beklemeye başlar. Orada </a:t>
            </a:r>
            <a:r>
              <a:rPr lang="tr-TR" dirty="0" err="1" smtClean="0">
                <a:cs typeface="Times New Roman" pitchFamily="18" charset="0"/>
              </a:rPr>
              <a:t>Vasavadatta'yı</a:t>
            </a:r>
            <a:r>
              <a:rPr lang="tr-TR" dirty="0" smtClean="0">
                <a:cs typeface="Times New Roman" pitchFamily="18" charset="0"/>
              </a:rPr>
              <a:t> düşünürken uyuya kalır. </a:t>
            </a:r>
            <a:r>
              <a:rPr lang="tr-TR" dirty="0" err="1" smtClean="0">
                <a:cs typeface="Times New Roman" pitchFamily="18" charset="0"/>
              </a:rPr>
              <a:t>Vasavadatta</a:t>
            </a:r>
            <a:r>
              <a:rPr lang="tr-TR" dirty="0" smtClean="0">
                <a:cs typeface="Times New Roman" pitchFamily="18" charset="0"/>
              </a:rPr>
              <a:t> genç kraliçeyi görmeye geldiğinde, </a:t>
            </a:r>
            <a:r>
              <a:rPr lang="tr-TR" dirty="0" err="1" smtClean="0">
                <a:cs typeface="Times New Roman" pitchFamily="18" charset="0"/>
              </a:rPr>
              <a:t>Padmavati</a:t>
            </a:r>
            <a:r>
              <a:rPr lang="tr-TR" dirty="0" smtClean="0">
                <a:cs typeface="Times New Roman" pitchFamily="18" charset="0"/>
              </a:rPr>
              <a:t> diye </a:t>
            </a:r>
            <a:r>
              <a:rPr lang="tr-TR" dirty="0" err="1" smtClean="0">
                <a:cs typeface="Times New Roman" pitchFamily="18" charset="0"/>
              </a:rPr>
              <a:t>Udayana'nın</a:t>
            </a:r>
            <a:r>
              <a:rPr lang="tr-TR" dirty="0" smtClean="0">
                <a:cs typeface="Times New Roman" pitchFamily="18" charset="0"/>
              </a:rPr>
              <a:t> bulunduğu yere oturup dinlenmeye koyulur. Yatakta dinlenirken, kocasının uykusunda kendisini sayıklamakta olduğunu işitir. Kız tam oradan kaçarken, adam uyanır ve bir an için onu görür. Onu, peşinden koşup yakalamak ister, ancak kapıya çarpar. Dalkavuk gördüklerinin bir rüya olduğunu söyleyerek onu ikna etmeye çalışır. Bu sırada diğer vezir </a:t>
            </a:r>
            <a:r>
              <a:rPr lang="tr-TR" dirty="0" err="1" smtClean="0">
                <a:cs typeface="Times New Roman" pitchFamily="18" charset="0"/>
              </a:rPr>
              <a:t>Rumanvan'ın</a:t>
            </a:r>
            <a:r>
              <a:rPr lang="tr-TR" dirty="0" smtClean="0">
                <a:cs typeface="Times New Roman" pitchFamily="18" charset="0"/>
              </a:rPr>
              <a:t>, Vatsa krallığını kuşatmış olan </a:t>
            </a:r>
            <a:r>
              <a:rPr lang="tr-TR" dirty="0" err="1" smtClean="0">
                <a:cs typeface="Times New Roman" pitchFamily="18" charset="0"/>
              </a:rPr>
              <a:t>Aruni'ye</a:t>
            </a:r>
            <a:r>
              <a:rPr lang="tr-TR" dirty="0" smtClean="0">
                <a:cs typeface="Times New Roman" pitchFamily="18" charset="0"/>
              </a:rPr>
              <a:t> karşı büyük bir ordu toparladığı haberi gelir.</a:t>
            </a:r>
          </a:p>
          <a:p>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VI.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ctr"/>
            <a:r>
              <a:rPr lang="tr-TR" dirty="0" err="1" smtClean="0">
                <a:cs typeface="Times New Roman" pitchFamily="18" charset="0"/>
              </a:rPr>
              <a:t>Kauşambi</a:t>
            </a:r>
            <a:r>
              <a:rPr lang="tr-TR" dirty="0" smtClean="0">
                <a:cs typeface="Times New Roman" pitchFamily="18" charset="0"/>
              </a:rPr>
              <a:t> sahnesiyle başlar. Vatsa krallığı yeniden kuşatılmıştır. Bu arada </a:t>
            </a:r>
            <a:r>
              <a:rPr lang="tr-TR" dirty="0" err="1" smtClean="0">
                <a:cs typeface="Times New Roman" pitchFamily="18" charset="0"/>
              </a:rPr>
              <a:t>Narmada</a:t>
            </a:r>
            <a:r>
              <a:rPr lang="tr-TR" dirty="0" smtClean="0">
                <a:cs typeface="Times New Roman" pitchFamily="18" charset="0"/>
              </a:rPr>
              <a:t> ırmağının kıyısında </a:t>
            </a:r>
            <a:r>
              <a:rPr lang="tr-TR" dirty="0" err="1" smtClean="0">
                <a:cs typeface="Times New Roman" pitchFamily="18" charset="0"/>
              </a:rPr>
              <a:t>Udayana'nın</a:t>
            </a:r>
            <a:r>
              <a:rPr lang="tr-TR" dirty="0" smtClean="0">
                <a:cs typeface="Times New Roman" pitchFamily="18" charset="0"/>
              </a:rPr>
              <a:t> kayıp lavtası bulunmuştur. Kral lavtayı göğsüne bastırırken, </a:t>
            </a:r>
            <a:r>
              <a:rPr lang="tr-TR" dirty="0" err="1" smtClean="0">
                <a:cs typeface="Times New Roman" pitchFamily="18" charset="0"/>
              </a:rPr>
              <a:t>Vasavadatta'yı</a:t>
            </a:r>
            <a:r>
              <a:rPr lang="tr-TR" dirty="0" smtClean="0">
                <a:cs typeface="Times New Roman" pitchFamily="18" charset="0"/>
              </a:rPr>
              <a:t> hatırlattığı için yeniden kederlenir. Kral kaybettiğini sandığı sevgili eşi için yas tutarken, </a:t>
            </a:r>
            <a:r>
              <a:rPr lang="tr-TR" dirty="0" err="1" smtClean="0">
                <a:cs typeface="Times New Roman" pitchFamily="18" charset="0"/>
              </a:rPr>
              <a:t>Uccain'den</a:t>
            </a:r>
            <a:r>
              <a:rPr lang="tr-TR" dirty="0" smtClean="0">
                <a:cs typeface="Times New Roman" pitchFamily="18" charset="0"/>
              </a:rPr>
              <a:t> gelen elçiler her şeyin bağışlandığı haberini getirirler. </a:t>
            </a:r>
            <a:r>
              <a:rPr lang="tr-TR" dirty="0" err="1" smtClean="0">
                <a:cs typeface="Times New Roman" pitchFamily="18" charset="0"/>
              </a:rPr>
              <a:t>Uccain'in</a:t>
            </a:r>
            <a:r>
              <a:rPr lang="tr-TR" dirty="0" smtClean="0">
                <a:cs typeface="Times New Roman" pitchFamily="18" charset="0"/>
              </a:rPr>
              <a:t> yaşlıları aslında </a:t>
            </a:r>
            <a:r>
              <a:rPr lang="tr-TR" dirty="0" err="1" smtClean="0">
                <a:cs typeface="Times New Roman" pitchFamily="18" charset="0"/>
              </a:rPr>
              <a:t>Udayana</a:t>
            </a:r>
            <a:r>
              <a:rPr lang="tr-TR" dirty="0" smtClean="0">
                <a:cs typeface="Times New Roman" pitchFamily="18" charset="0"/>
              </a:rPr>
              <a:t> ile </a:t>
            </a:r>
            <a:r>
              <a:rPr lang="tr-TR" dirty="0" err="1" smtClean="0">
                <a:cs typeface="Times New Roman" pitchFamily="18" charset="0"/>
              </a:rPr>
              <a:t>Vasavadatta'nın</a:t>
            </a:r>
            <a:r>
              <a:rPr lang="tr-TR" dirty="0" smtClean="0">
                <a:cs typeface="Times New Roman" pitchFamily="18" charset="0"/>
              </a:rPr>
              <a:t> evliliğini onaylamışlardır; bu amaçla yaptırttıkları iki âşığın resmini göndermişlerdir. Kral resme bakarken, </a:t>
            </a:r>
            <a:r>
              <a:rPr lang="tr-TR" dirty="0" err="1" smtClean="0">
                <a:cs typeface="Times New Roman" pitchFamily="18" charset="0"/>
              </a:rPr>
              <a:t>Padmavati</a:t>
            </a:r>
            <a:r>
              <a:rPr lang="tr-TR" dirty="0" smtClean="0">
                <a:cs typeface="Times New Roman" pitchFamily="18" charset="0"/>
              </a:rPr>
              <a:t> öne atılır ve resimdeki kızı tanıdığını söyler. Bu kızın yabancılara görünmekten korkan arkadaşı olduğunu belirtir. </a:t>
            </a:r>
            <a:r>
              <a:rPr lang="tr-TR" dirty="0" err="1" smtClean="0">
                <a:cs typeface="Times New Roman" pitchFamily="18" charset="0"/>
              </a:rPr>
              <a:t>Yaugandharayana</a:t>
            </a:r>
            <a:r>
              <a:rPr lang="tr-TR" dirty="0" smtClean="0">
                <a:cs typeface="Times New Roman" pitchFamily="18" charset="0"/>
              </a:rPr>
              <a:t> ortaya çıkar ve bütün her şey açıklığa kavuşturulur. Kral vezirlerin yaptığı hilelere kızmaz, iki eş birbirlerini dostlukla kabul ederler. Vezir, </a:t>
            </a:r>
            <a:r>
              <a:rPr lang="tr-TR" dirty="0" err="1" smtClean="0">
                <a:cs typeface="Times New Roman" pitchFamily="18" charset="0"/>
              </a:rPr>
              <a:t>Kauşambi'yi</a:t>
            </a:r>
            <a:r>
              <a:rPr lang="tr-TR" dirty="0" smtClean="0">
                <a:cs typeface="Times New Roman" pitchFamily="18" charset="0"/>
              </a:rPr>
              <a:t> kurtarmak için bu oyuna başvurduğunu söyler. Kral iki eşiyle birlikte </a:t>
            </a:r>
            <a:r>
              <a:rPr lang="tr-TR" dirty="0" err="1" smtClean="0">
                <a:cs typeface="Times New Roman" pitchFamily="18" charset="0"/>
              </a:rPr>
              <a:t>Uccain'e</a:t>
            </a:r>
            <a:r>
              <a:rPr lang="tr-TR" dirty="0" smtClean="0">
                <a:cs typeface="Times New Roman" pitchFamily="18" charset="0"/>
              </a:rPr>
              <a:t> bir gezi yapmaya karar verir.</a:t>
            </a:r>
          </a:p>
          <a:p>
            <a:pPr algn="ctr"/>
            <a:r>
              <a:rPr lang="tr-TR" dirty="0" smtClean="0">
                <a:cs typeface="Times New Roman" pitchFamily="18" charset="0"/>
              </a:rPr>
              <a:t>Eserin konusu eski bir öyküden kaynaklanmaktadır. Oyuna adını veren sahne ise, beşinci perdedeki kralın uykulu halde sevgilisini gördüğü sahnedir.</a:t>
            </a:r>
          </a:p>
          <a:p>
            <a:pPr algn="ct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err="1" smtClean="0"/>
              <a:t>Praticnayaugandharayana</a:t>
            </a:r>
            <a:r>
              <a:rPr lang="tr-TR" dirty="0" smtClean="0"/>
              <a:t> (Vezirin Sözü)</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Autofit/>
          </a:bodyPr>
          <a:lstStyle/>
          <a:p>
            <a:pPr algn="ctr"/>
            <a:r>
              <a:rPr lang="tr-TR" sz="1700" dirty="0" err="1" smtClean="0">
                <a:cs typeface="Times New Roman" pitchFamily="18" charset="0"/>
              </a:rPr>
              <a:t>Praticnayaugandharayana</a:t>
            </a:r>
            <a:r>
              <a:rPr lang="tr-TR" sz="1700" dirty="0" smtClean="0">
                <a:cs typeface="Times New Roman" pitchFamily="18" charset="0"/>
              </a:rPr>
              <a:t> (Vezirin Sözü): Dört perdelik bir oyundur. </a:t>
            </a:r>
            <a:r>
              <a:rPr lang="tr-TR" sz="1700" dirty="0" err="1" smtClean="0">
                <a:cs typeface="Times New Roman" pitchFamily="18" charset="0"/>
              </a:rPr>
              <a:t>Uccain</a:t>
            </a:r>
            <a:r>
              <a:rPr lang="tr-TR" sz="1700" dirty="0" smtClean="0">
                <a:cs typeface="Times New Roman" pitchFamily="18" charset="0"/>
              </a:rPr>
              <a:t> ve </a:t>
            </a:r>
            <a:r>
              <a:rPr lang="tr-TR" sz="1700" dirty="0" err="1" smtClean="0">
                <a:cs typeface="Times New Roman" pitchFamily="18" charset="0"/>
              </a:rPr>
              <a:t>Magadha</a:t>
            </a:r>
            <a:r>
              <a:rPr lang="tr-TR" sz="1700" dirty="0" smtClean="0">
                <a:cs typeface="Times New Roman" pitchFamily="18" charset="0"/>
              </a:rPr>
              <a:t> gibi güçlü krallıkların arasında kalan küçük Vatsa krallığının başındaki kişinin, karılarını nasıl elde ettiğiyle ilgili öyküler anlatılır.</a:t>
            </a:r>
          </a:p>
          <a:p>
            <a:pPr algn="ctr"/>
            <a:r>
              <a:rPr lang="tr-TR" sz="1700" dirty="0" smtClean="0">
                <a:cs typeface="Times New Roman" pitchFamily="18" charset="0"/>
              </a:rPr>
              <a:t>Dört perdelik bir oyundur.</a:t>
            </a:r>
          </a:p>
          <a:p>
            <a:pPr algn="ctr"/>
            <a:r>
              <a:rPr lang="tr-TR" sz="1700" dirty="0" err="1" smtClean="0">
                <a:cs typeface="Times New Roman" pitchFamily="18" charset="0"/>
              </a:rPr>
              <a:t>Vatsaların</a:t>
            </a:r>
            <a:r>
              <a:rPr lang="tr-TR" sz="1700" dirty="0" smtClean="0">
                <a:cs typeface="Times New Roman" pitchFamily="18" charset="0"/>
              </a:rPr>
              <a:t> krallığı </a:t>
            </a:r>
            <a:r>
              <a:rPr lang="tr-TR" sz="1700" dirty="0" err="1" smtClean="0">
                <a:cs typeface="Times New Roman" pitchFamily="18" charset="0"/>
              </a:rPr>
              <a:t>Allahabad'da</a:t>
            </a:r>
            <a:r>
              <a:rPr lang="tr-TR" sz="1700" dirty="0" smtClean="0">
                <a:cs typeface="Times New Roman" pitchFamily="18" charset="0"/>
              </a:rPr>
              <a:t>, </a:t>
            </a:r>
            <a:r>
              <a:rPr lang="tr-TR" sz="1700" dirty="0" err="1" smtClean="0">
                <a:cs typeface="Times New Roman" pitchFamily="18" charset="0"/>
              </a:rPr>
              <a:t>Yamuna</a:t>
            </a:r>
            <a:r>
              <a:rPr lang="tr-TR" sz="1700" dirty="0" smtClean="0">
                <a:cs typeface="Times New Roman" pitchFamily="18" charset="0"/>
              </a:rPr>
              <a:t> nehri kenarındaki </a:t>
            </a:r>
            <a:r>
              <a:rPr lang="tr-TR" sz="1700" dirty="0" err="1" smtClean="0">
                <a:cs typeface="Times New Roman" pitchFamily="18" charset="0"/>
              </a:rPr>
              <a:t>Kauşambi'de</a:t>
            </a:r>
            <a:r>
              <a:rPr lang="tr-TR" sz="1700" dirty="0" smtClean="0">
                <a:cs typeface="Times New Roman" pitchFamily="18" charset="0"/>
              </a:rPr>
              <a:t> idi. </a:t>
            </a:r>
            <a:r>
              <a:rPr lang="tr-TR" sz="1700" dirty="0" err="1" smtClean="0">
                <a:cs typeface="Times New Roman" pitchFamily="18" charset="0"/>
              </a:rPr>
              <a:t>Buddha</a:t>
            </a:r>
            <a:r>
              <a:rPr lang="tr-TR" sz="1700" dirty="0" smtClean="0">
                <a:cs typeface="Times New Roman" pitchFamily="18" charset="0"/>
              </a:rPr>
              <a:t> zamanında oranın kralı </a:t>
            </a:r>
            <a:r>
              <a:rPr lang="tr-TR" sz="1700" dirty="0" err="1" smtClean="0">
                <a:cs typeface="Times New Roman" pitchFamily="18" charset="0"/>
              </a:rPr>
              <a:t>Udayana'ydı</a:t>
            </a:r>
            <a:r>
              <a:rPr lang="tr-TR" sz="1700" dirty="0" smtClean="0">
                <a:cs typeface="Times New Roman" pitchFamily="18" charset="0"/>
              </a:rPr>
              <a:t>. </a:t>
            </a:r>
            <a:r>
              <a:rPr lang="tr-TR" sz="1700" dirty="0" err="1" smtClean="0">
                <a:cs typeface="Times New Roman" pitchFamily="18" charset="0"/>
              </a:rPr>
              <a:t>Uccain</a:t>
            </a:r>
            <a:r>
              <a:rPr lang="tr-TR" sz="1700" dirty="0" smtClean="0">
                <a:cs typeface="Times New Roman" pitchFamily="18" charset="0"/>
              </a:rPr>
              <a:t> ve </a:t>
            </a:r>
            <a:r>
              <a:rPr lang="tr-TR" sz="1700" dirty="0" err="1" smtClean="0">
                <a:cs typeface="Times New Roman" pitchFamily="18" charset="0"/>
              </a:rPr>
              <a:t>Magadha</a:t>
            </a:r>
            <a:r>
              <a:rPr lang="tr-TR" sz="1700" dirty="0" smtClean="0">
                <a:cs typeface="Times New Roman" pitchFamily="18" charset="0"/>
              </a:rPr>
              <a:t> gibi güçlü krallıklar arasında sıkışıp kalmış olan bu küçük krallığın başındaki kişinin, karılarını nasıl elde ettiğiyle ilgili öyküler anlatılır. Bu eserde de, tıpkı </a:t>
            </a:r>
            <a:r>
              <a:rPr lang="tr-TR" sz="1700" dirty="0" err="1" smtClean="0">
                <a:cs typeface="Times New Roman" pitchFamily="18" charset="0"/>
              </a:rPr>
              <a:t>Svapnavasavadatta'daki</a:t>
            </a:r>
            <a:r>
              <a:rPr lang="tr-TR" sz="1700" dirty="0" smtClean="0">
                <a:cs typeface="Times New Roman" pitchFamily="18" charset="0"/>
              </a:rPr>
              <a:t> gibi, bu konular işlenir.</a:t>
            </a:r>
          </a:p>
          <a:p>
            <a:pPr algn="ctr"/>
            <a:r>
              <a:rPr lang="tr-TR" sz="1700" dirty="0" smtClean="0">
                <a:cs typeface="Times New Roman" pitchFamily="18" charset="0"/>
              </a:rPr>
              <a:t>Birinci kraliçe </a:t>
            </a:r>
            <a:r>
              <a:rPr lang="tr-TR" sz="1700" dirty="0" err="1" smtClean="0">
                <a:cs typeface="Times New Roman" pitchFamily="18" charset="0"/>
              </a:rPr>
              <a:t>Vasavadatta</a:t>
            </a:r>
            <a:r>
              <a:rPr lang="tr-TR" sz="1700" dirty="0" smtClean="0">
                <a:cs typeface="Times New Roman" pitchFamily="18" charset="0"/>
              </a:rPr>
              <a:t> </a:t>
            </a:r>
            <a:r>
              <a:rPr lang="tr-TR" sz="1700" dirty="0" err="1" smtClean="0">
                <a:cs typeface="Times New Roman" pitchFamily="18" charset="0"/>
              </a:rPr>
              <a:t>Uccain'den</a:t>
            </a:r>
            <a:r>
              <a:rPr lang="tr-TR" sz="1700" dirty="0" smtClean="0">
                <a:cs typeface="Times New Roman" pitchFamily="18" charset="0"/>
              </a:rPr>
              <a:t>, ikinci kraliçe </a:t>
            </a:r>
            <a:r>
              <a:rPr lang="tr-TR" sz="1700" dirty="0" err="1" smtClean="0">
                <a:cs typeface="Times New Roman" pitchFamily="18" charset="0"/>
              </a:rPr>
              <a:t>Padmavati</a:t>
            </a:r>
            <a:r>
              <a:rPr lang="tr-TR" sz="1700" dirty="0" smtClean="0">
                <a:cs typeface="Times New Roman" pitchFamily="18" charset="0"/>
              </a:rPr>
              <a:t> ise </a:t>
            </a:r>
            <a:r>
              <a:rPr lang="tr-TR" sz="1700" dirty="0" err="1" smtClean="0">
                <a:cs typeface="Times New Roman" pitchFamily="18" charset="0"/>
              </a:rPr>
              <a:t>Magadha'dandır</a:t>
            </a:r>
            <a:r>
              <a:rPr lang="tr-TR" sz="1700" dirty="0" smtClean="0">
                <a:cs typeface="Times New Roman" pitchFamily="18" charset="0"/>
              </a:rPr>
              <a:t>. Eserin kahramanı kral </a:t>
            </a:r>
            <a:r>
              <a:rPr lang="tr-TR" sz="1700" dirty="0" err="1" smtClean="0">
                <a:cs typeface="Times New Roman" pitchFamily="18" charset="0"/>
              </a:rPr>
              <a:t>Udayana</a:t>
            </a:r>
            <a:r>
              <a:rPr lang="tr-TR" sz="1700" dirty="0" smtClean="0">
                <a:cs typeface="Times New Roman" pitchFamily="18" charset="0"/>
              </a:rPr>
              <a:t>, fil eğitiminde usta, güzel lavta çalan olağanüstü bir kahramandır. Prenses </a:t>
            </a:r>
            <a:r>
              <a:rPr lang="tr-TR" sz="1700" dirty="0" err="1" smtClean="0">
                <a:cs typeface="Times New Roman" pitchFamily="18" charset="0"/>
              </a:rPr>
              <a:t>Vasavadatta'nın</a:t>
            </a:r>
            <a:r>
              <a:rPr lang="tr-TR" sz="1700" dirty="0" smtClean="0">
                <a:cs typeface="Times New Roman" pitchFamily="18" charset="0"/>
              </a:rPr>
              <a:t> kalbini lavta çalmayı öğretirken kazanmıştır. Bunun için </a:t>
            </a:r>
            <a:r>
              <a:rPr lang="tr-TR" sz="1700" dirty="0" err="1" smtClean="0">
                <a:cs typeface="Times New Roman" pitchFamily="18" charset="0"/>
              </a:rPr>
              <a:t>Uccain'de</a:t>
            </a:r>
            <a:r>
              <a:rPr lang="tr-TR" sz="1700" dirty="0" smtClean="0">
                <a:cs typeface="Times New Roman" pitchFamily="18" charset="0"/>
              </a:rPr>
              <a:t> bir süre kalması gerekmiş, ancak orada, bir hile sonucu mahkûm edilmiştir. Düşmanları, mavi renkli yapay bir fil hazırlayıp onu ormanın içindeki açıklığa koymuş, kral </a:t>
            </a:r>
            <a:r>
              <a:rPr lang="tr-TR" sz="1700" dirty="0" err="1" smtClean="0">
                <a:cs typeface="Times New Roman" pitchFamily="18" charset="0"/>
              </a:rPr>
              <a:t>Udayana</a:t>
            </a:r>
            <a:r>
              <a:rPr lang="tr-TR" sz="1700" dirty="0" smtClean="0">
                <a:cs typeface="Times New Roman" pitchFamily="18" charset="0"/>
              </a:rPr>
              <a:t> adamlarıyla onu yakalamaya geldiğinde ise, yakalanıp esir edilmiştir.</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259</TotalTime>
  <Words>2107</Words>
  <Application>Microsoft Office PowerPoint</Application>
  <PresentationFormat>Ekran Gösterisi (4:3)</PresentationFormat>
  <Paragraphs>67</Paragraphs>
  <Slides>19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19</vt:i4>
      </vt:variant>
    </vt:vector>
  </HeadingPairs>
  <TitlesOfParts>
    <vt:vector size="24" baseType="lpstr">
      <vt:lpstr>Calibri</vt:lpstr>
      <vt:lpstr>Constantia</vt:lpstr>
      <vt:lpstr>Times New Roman</vt:lpstr>
      <vt:lpstr>Wingdings 2</vt:lpstr>
      <vt:lpstr>Akış</vt:lpstr>
      <vt:lpstr>Şair Bhasa ve Eserleri</vt:lpstr>
      <vt:lpstr>PowerPoint Sunusu</vt:lpstr>
      <vt:lpstr>Bhasa’nın Hayatı ve Eserleri</vt:lpstr>
      <vt:lpstr>Svapnavasadatta (Vasadatta Rüyada) I. PERDE</vt:lpstr>
      <vt:lpstr>II ve III. PERDE</vt:lpstr>
      <vt:lpstr>IV. PERDE</vt:lpstr>
      <vt:lpstr>V. PERDE</vt:lpstr>
      <vt:lpstr>VI. PERDE</vt:lpstr>
      <vt:lpstr>Praticnayaugandharayana (Vezirin Sözü)</vt:lpstr>
      <vt:lpstr>II., III. ve IV. PERDE</vt:lpstr>
      <vt:lpstr>Avimaraka (Koyun Katili)</vt:lpstr>
      <vt:lpstr>I. PERDE</vt:lpstr>
      <vt:lpstr>II. ve III. PERDE</vt:lpstr>
      <vt:lpstr>IV. ve V. PERDE</vt:lpstr>
      <vt:lpstr>VI. PERDE</vt:lpstr>
      <vt:lpstr>Daridra Çarudattam (Yoksul Çarudatta) I. PERDE</vt:lpstr>
      <vt:lpstr>II.ve III. PERDE</vt:lpstr>
      <vt:lpstr>IV. PERDE</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Şair Bhasa ve Eserleri</dc:title>
  <dc:creator>H Derya</dc:creator>
  <cp:lastModifiedBy>Derya Hoca</cp:lastModifiedBy>
  <cp:revision>36</cp:revision>
  <dcterms:created xsi:type="dcterms:W3CDTF">2014-01-14T12:18:01Z</dcterms:created>
  <dcterms:modified xsi:type="dcterms:W3CDTF">2019-01-03T11:22:44Z</dcterms:modified>
</cp:coreProperties>
</file>