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76" r:id="rId3"/>
    <p:sldId id="277" r:id="rId4"/>
    <p:sldId id="278" r:id="rId5"/>
    <p:sldId id="280" r:id="rId6"/>
    <p:sldId id="279" r:id="rId7"/>
    <p:sldId id="281" r:id="rId8"/>
    <p:sldId id="282" r:id="rId9"/>
    <p:sldId id="283" r:id="rId10"/>
    <p:sldId id="284" r:id="rId11"/>
    <p:sldId id="285" r:id="rId12"/>
    <p:sldId id="28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DB3BF4-87D4-4038-BC2F-3B9B522DE893}" type="datetimeFigureOut">
              <a:rPr lang="tr-TR" smtClean="0"/>
              <a:pPr/>
              <a:t>03.10.2016</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7741D22-D706-4ECE-8E6B-E63A4CB1296F}" type="slidenum">
              <a:rPr lang="tr-TR" smtClean="0"/>
              <a:pPr/>
              <a:t>‹#›</a:t>
            </a:fld>
            <a:endParaRPr lang="tr-TR"/>
          </a:p>
        </p:txBody>
      </p:sp>
    </p:spTree>
    <p:extLst>
      <p:ext uri="{BB962C8B-B14F-4D97-AF65-F5344CB8AC3E}">
        <p14:creationId xmlns:p14="http://schemas.microsoft.com/office/powerpoint/2010/main" val="5634442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03.10.2016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CA2A2-9DB0-4B8B-8079-98281EE82CFC}" type="datetimeFigureOut">
              <a:rPr lang="tr-TR" smtClean="0"/>
              <a:pPr/>
              <a:t>03.10.2016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0E8CE1-F95C-473D-8901-F08C373964D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85786" y="1714488"/>
            <a:ext cx="7772400" cy="3658728"/>
          </a:xfrm>
        </p:spPr>
        <p:txBody>
          <a:bodyPr>
            <a:normAutofit fontScale="90000"/>
          </a:bodyPr>
          <a:lstStyle/>
          <a:p>
            <a:r>
              <a:rPr lang="tr-TR" sz="4000" b="1" dirty="0" smtClean="0">
                <a:solidFill>
                  <a:srgbClr val="FF0000"/>
                </a:solidFill>
              </a:rPr>
              <a:t>SÜRDÜRÜLEBİLİR TURİZM </a:t>
            </a:r>
            <a:br>
              <a:rPr lang="tr-TR" sz="4000" b="1" dirty="0" smtClean="0">
                <a:solidFill>
                  <a:srgbClr val="FF0000"/>
                </a:solidFill>
              </a:rPr>
            </a:br>
            <a:r>
              <a:rPr lang="tr-TR" sz="4000" b="1" dirty="0" smtClean="0">
                <a:solidFill>
                  <a:srgbClr val="FF0000"/>
                </a:solidFill>
              </a:rPr>
              <a:t/>
            </a:r>
            <a:br>
              <a:rPr lang="tr-TR" sz="4000" b="1" dirty="0" smtClean="0">
                <a:solidFill>
                  <a:srgbClr val="FF0000"/>
                </a:solidFill>
              </a:rPr>
            </a:br>
            <a:r>
              <a:rPr lang="tr-TR" sz="4000" b="1" dirty="0" smtClean="0">
                <a:solidFill>
                  <a:srgbClr val="FF0000"/>
                </a:solidFill>
              </a:rPr>
              <a:t>VE </a:t>
            </a:r>
            <a:br>
              <a:rPr lang="tr-TR" sz="4000" b="1" dirty="0" smtClean="0">
                <a:solidFill>
                  <a:srgbClr val="FF0000"/>
                </a:solidFill>
              </a:rPr>
            </a:br>
            <a:r>
              <a:rPr lang="tr-TR" sz="4000" b="1" dirty="0" smtClean="0">
                <a:solidFill>
                  <a:srgbClr val="FF0000"/>
                </a:solidFill>
              </a:rPr>
              <a:t/>
            </a:r>
            <a:br>
              <a:rPr lang="tr-TR" sz="4000" b="1" dirty="0" smtClean="0">
                <a:solidFill>
                  <a:srgbClr val="FF0000"/>
                </a:solidFill>
              </a:rPr>
            </a:br>
            <a:r>
              <a:rPr lang="tr-TR" sz="4000" b="1" dirty="0" smtClean="0">
                <a:solidFill>
                  <a:srgbClr val="FF0000"/>
                </a:solidFill>
              </a:rPr>
              <a:t>ÇEVRE</a:t>
            </a:r>
            <a:br>
              <a:rPr lang="tr-TR" sz="4000" b="1" dirty="0" smtClean="0">
                <a:solidFill>
                  <a:srgbClr val="FF0000"/>
                </a:solidFill>
              </a:rPr>
            </a:br>
            <a:endParaRPr lang="tr-TR" sz="40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940966"/>
          </a:xfrm>
        </p:spPr>
        <p:txBody>
          <a:bodyPr>
            <a:normAutofit fontScale="90000"/>
          </a:bodyPr>
          <a:lstStyle/>
          <a:p>
            <a:r>
              <a:rPr lang="tr-TR" b="1" dirty="0" smtClean="0">
                <a:solidFill>
                  <a:srgbClr val="FF0000"/>
                </a:solidFill>
              </a:rPr>
              <a:t>SÜRDÜRÜLEBİLİR TURİZM</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normAutofit/>
          </a:bodyPr>
          <a:lstStyle/>
          <a:p>
            <a:r>
              <a:rPr lang="tr-TR" b="1" dirty="0" smtClean="0"/>
              <a:t>Kalkınma:</a:t>
            </a:r>
            <a:r>
              <a:rPr lang="tr-TR" dirty="0" smtClean="0"/>
              <a:t> İnsanların refah düzeylerinin yükseltilmesidir. Ekonomik, sosyal, kültürel, çevresel alanların hepsini kapsar.</a:t>
            </a:r>
          </a:p>
          <a:p>
            <a:r>
              <a:rPr lang="tr-TR" b="1" smtClean="0"/>
              <a:t>Kalkınma </a:t>
            </a:r>
            <a:r>
              <a:rPr lang="tr-TR" b="1" dirty="0" smtClean="0"/>
              <a:t>– çevre ilişkisi:</a:t>
            </a:r>
            <a:r>
              <a:rPr lang="tr-TR" dirty="0" smtClean="0"/>
              <a:t> Doğal kaynakların sürdürülebilir kullanımı, yeşil ekonomi, alternatif enerji kullanımı, çevreye duyarlılık ve kalkınma ilişkisi.</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868958"/>
          </a:xfrm>
        </p:spPr>
        <p:txBody>
          <a:bodyPr>
            <a:normAutofit fontScale="90000"/>
          </a:bodyPr>
          <a:lstStyle/>
          <a:p>
            <a:r>
              <a:rPr lang="tr-TR" b="1" dirty="0" smtClean="0">
                <a:solidFill>
                  <a:srgbClr val="FF0000"/>
                </a:solidFill>
              </a:rPr>
              <a:t>Sürdürülebilir turizm:</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a:xfrm>
            <a:off x="457200" y="1412776"/>
            <a:ext cx="8229600" cy="4713387"/>
          </a:xfrm>
        </p:spPr>
        <p:txBody>
          <a:bodyPr>
            <a:normAutofit fontScale="92500" lnSpcReduction="10000"/>
          </a:bodyPr>
          <a:lstStyle/>
          <a:p>
            <a:r>
              <a:rPr lang="tr-TR" b="1" dirty="0" smtClean="0"/>
              <a:t>Turizm alanlarının kültürel mirası koruması ve çevre ile uyumlu hale gelmesi yönündeki çabalarla turizmin kalıcılığının sağlanmasıdır. Bugünün turistlerine ev sahipliği yapmak, geleceği de gözetlemek ve kurtarmaktır. </a:t>
            </a:r>
          </a:p>
          <a:p>
            <a:r>
              <a:rPr lang="tr-TR" b="1" dirty="0" smtClean="0"/>
              <a:t>Doğal, tarihi, kültürel kaynakların kullanımının ve korunmasının sürdürülebilirliğidir. </a:t>
            </a:r>
          </a:p>
          <a:p>
            <a:r>
              <a:rPr lang="tr-TR" b="1" dirty="0" smtClean="0"/>
              <a:t>Turistlerin ve yerel halkın gereksinimlerini gelecek kuşakların gereksinimlerinden ödün vermeden karşılanmasıdır.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Sürdürülebilir turizm-çevre-kalkınma temelleri:</a:t>
            </a:r>
            <a:r>
              <a:rPr lang="tr-TR" sz="3200" dirty="0" smtClean="0">
                <a:solidFill>
                  <a:srgbClr val="FF0000"/>
                </a:solidFill>
              </a:rPr>
              <a:t/>
            </a:r>
            <a:br>
              <a:rPr lang="tr-TR" sz="3200" dirty="0" smtClean="0">
                <a:solidFill>
                  <a:srgbClr val="FF0000"/>
                </a:solidFill>
              </a:rPr>
            </a:br>
            <a:endParaRPr lang="tr-TR" sz="3200" dirty="0">
              <a:solidFill>
                <a:srgbClr val="FF0000"/>
              </a:solidFill>
            </a:endParaRPr>
          </a:p>
        </p:txBody>
      </p:sp>
      <p:sp>
        <p:nvSpPr>
          <p:cNvPr id="3" name="2 İçerik Yer Tutucusu"/>
          <p:cNvSpPr>
            <a:spLocks noGrp="1"/>
          </p:cNvSpPr>
          <p:nvPr>
            <p:ph idx="1"/>
          </p:nvPr>
        </p:nvSpPr>
        <p:spPr/>
        <p:txBody>
          <a:bodyPr>
            <a:normAutofit/>
          </a:bodyPr>
          <a:lstStyle/>
          <a:p>
            <a:r>
              <a:rPr lang="tr-TR" b="1" dirty="0" smtClean="0"/>
              <a:t>Turizm ile doğal ve kültürel çevre arasında sıkı bağla bulunması</a:t>
            </a:r>
          </a:p>
          <a:p>
            <a:r>
              <a:rPr lang="tr-TR" b="1" dirty="0" smtClean="0"/>
              <a:t>Çevrenin turist içim çekim alanı oluşturması</a:t>
            </a:r>
          </a:p>
          <a:p>
            <a:r>
              <a:rPr lang="tr-TR" b="1" dirty="0" smtClean="0"/>
              <a:t>Çevresel faktörlerin turizmi etkilemesi</a:t>
            </a:r>
          </a:p>
          <a:p>
            <a:r>
              <a:rPr lang="tr-TR" b="1" dirty="0" smtClean="0"/>
              <a:t>Turizmin çevre üzerinde yarattığı etkiler</a:t>
            </a:r>
          </a:p>
          <a:p>
            <a:r>
              <a:rPr lang="tr-TR" b="1" dirty="0" smtClean="0"/>
              <a:t>Kaynak kullanımının sınırlarının belirlenmesi</a:t>
            </a:r>
          </a:p>
          <a:p>
            <a:r>
              <a:rPr lang="tr-TR" b="1" dirty="0" smtClean="0"/>
              <a:t>Doğa-insan ilişkilerinin kurulması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08720"/>
            <a:ext cx="8229600" cy="4654560"/>
          </a:xfrm>
        </p:spPr>
        <p:txBody>
          <a:bodyPr>
            <a:noAutofit/>
          </a:bodyPr>
          <a:lstStyle/>
          <a:p>
            <a:r>
              <a:rPr lang="tr-TR" sz="2800" b="1" dirty="0" smtClean="0">
                <a:solidFill>
                  <a:srgbClr val="FF0000"/>
                </a:solidFill>
              </a:rPr>
              <a:t>ÇEVRE NEDİR?</a:t>
            </a:r>
            <a:r>
              <a:rPr lang="tr-TR" sz="2800" b="1" dirty="0" smtClean="0"/>
              <a:t/>
            </a:r>
            <a:br>
              <a:rPr lang="tr-TR" sz="2800" b="1" dirty="0" smtClean="0"/>
            </a:br>
            <a:r>
              <a:rPr lang="tr-TR" sz="2800" b="1" dirty="0" smtClean="0">
                <a:solidFill>
                  <a:srgbClr val="FF0000"/>
                </a:solidFill>
              </a:rPr>
              <a:t>Çevre</a:t>
            </a:r>
            <a:r>
              <a:rPr lang="tr-TR" sz="2800" b="1" dirty="0" smtClean="0"/>
              <a:t>, insan faaliyetleri ve canlı varlıklar üzerinde hemen ya da uzun bir süre içinde dolaylı ya da dolaysız bir etkise bulunabilecek fiziksel, kimyasal, biyolojik ve toplumsal etkenlerin belirli bir zamandaki toplamıdır (Keleş ve Hamamcı, 2002).</a:t>
            </a:r>
            <a:br>
              <a:rPr lang="tr-TR" sz="2800" b="1" dirty="0" smtClean="0"/>
            </a:br>
            <a:r>
              <a:rPr lang="tr-TR" sz="2800" b="1" dirty="0" smtClean="0"/>
              <a:t> </a:t>
            </a:r>
            <a:br>
              <a:rPr lang="tr-TR" sz="2800" b="1" dirty="0" smtClean="0"/>
            </a:br>
            <a:r>
              <a:rPr lang="tr-TR" sz="2800" b="1" dirty="0" smtClean="0">
                <a:solidFill>
                  <a:srgbClr val="FF0000"/>
                </a:solidFill>
              </a:rPr>
              <a:t>Çevre, </a:t>
            </a:r>
            <a:r>
              <a:rPr lang="tr-TR" sz="2800" b="1" dirty="0" smtClean="0"/>
              <a:t>evrensel değerler bütünüdür. Bitki ve hayvan toplulukları, cansız varlıklar, insanın tarih boyunca yarattığı uygarlık ve bunun ürünleri tüm insanların varlığıdır.</a:t>
            </a:r>
            <a:endParaRPr lang="tr-TR"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TURİZM – ÇEVRE İLİŞKİLERİNDE DİKKATE ALINMASI GEREKEN UNSURLAR</a:t>
            </a:r>
            <a:endParaRPr lang="tr-TR" sz="3200" b="1" dirty="0">
              <a:solidFill>
                <a:srgbClr val="FF0000"/>
              </a:solidFill>
            </a:endParaRPr>
          </a:p>
        </p:txBody>
      </p:sp>
      <p:sp>
        <p:nvSpPr>
          <p:cNvPr id="3" name="2 İçerik Yer Tutucusu"/>
          <p:cNvSpPr>
            <a:spLocks noGrp="1"/>
          </p:cNvSpPr>
          <p:nvPr>
            <p:ph idx="1"/>
          </p:nvPr>
        </p:nvSpPr>
        <p:spPr/>
        <p:txBody>
          <a:bodyPr>
            <a:normAutofit/>
          </a:bodyPr>
          <a:lstStyle/>
          <a:p>
            <a:pPr marL="514350" lvl="0" indent="-514350">
              <a:buFont typeface="+mj-lt"/>
              <a:buAutoNum type="arabicPeriod"/>
            </a:pPr>
            <a:r>
              <a:rPr lang="tr-TR" dirty="0" smtClean="0"/>
              <a:t>Çevresel planlama</a:t>
            </a:r>
          </a:p>
          <a:p>
            <a:pPr marL="514350" lvl="0" indent="-514350">
              <a:buFont typeface="+mj-lt"/>
              <a:buAutoNum type="arabicPeriod"/>
            </a:pPr>
            <a:r>
              <a:rPr lang="tr-TR" dirty="0" smtClean="0"/>
              <a:t>Taşıma kapasitesi</a:t>
            </a:r>
          </a:p>
          <a:p>
            <a:pPr marL="514350" lvl="0" indent="-514350">
              <a:buFont typeface="+mj-lt"/>
              <a:buAutoNum type="arabicPeriod"/>
            </a:pPr>
            <a:r>
              <a:rPr lang="tr-TR" dirty="0" smtClean="0"/>
              <a:t>Çevresel etki değerlendirmesi</a:t>
            </a:r>
          </a:p>
          <a:p>
            <a:pPr marL="514350" lvl="0" indent="-514350">
              <a:buFont typeface="+mj-lt"/>
              <a:buAutoNum type="arabicPeriod"/>
            </a:pPr>
            <a:r>
              <a:rPr lang="tr-TR" dirty="0" smtClean="0"/>
              <a:t>Çevre mevzuatı</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908720"/>
            <a:ext cx="8229600" cy="4525963"/>
          </a:xfrm>
        </p:spPr>
        <p:txBody>
          <a:bodyPr/>
          <a:lstStyle/>
          <a:p>
            <a:pPr>
              <a:buNone/>
            </a:pPr>
            <a:r>
              <a:rPr lang="tr-TR" b="1" dirty="0" smtClean="0">
                <a:solidFill>
                  <a:srgbClr val="FF0000"/>
                </a:solidFill>
              </a:rPr>
              <a:t>1.Turizmde çevresel planlama</a:t>
            </a:r>
            <a:endParaRPr lang="tr-TR" dirty="0" smtClean="0">
              <a:solidFill>
                <a:srgbClr val="FF0000"/>
              </a:solidFill>
            </a:endParaRPr>
          </a:p>
          <a:p>
            <a:pPr>
              <a:buNone/>
            </a:pPr>
            <a:r>
              <a:rPr lang="tr-TR" b="1" dirty="0" smtClean="0">
                <a:solidFill>
                  <a:srgbClr val="FF0000"/>
                </a:solidFill>
              </a:rPr>
              <a:t>Amaç: </a:t>
            </a:r>
            <a:r>
              <a:rPr lang="tr-TR" b="1" dirty="0" smtClean="0"/>
              <a:t>turizmin çevre üzerindeki olumsuz etkilerinin önlenerek olumlu etkilerinin geliştirilmesidir. Bunun için planlama gereklidir. Burada sürdürülebilirlik esastır. İklim, kaynak kullanımı, ulaşım, hava, su, temizlik, gürültü, kültür temel belirleyicilerdir.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1143000"/>
          </a:xfrm>
        </p:spPr>
        <p:txBody>
          <a:bodyPr>
            <a:normAutofit fontScale="90000"/>
          </a:bodyPr>
          <a:lstStyle/>
          <a:p>
            <a:r>
              <a:rPr lang="tr-TR" sz="2800" b="1" dirty="0" smtClean="0">
                <a:solidFill>
                  <a:srgbClr val="FF0000"/>
                </a:solidFill>
              </a:rPr>
              <a:t>Çevresel planlama-sürdürülebilir turizm ilişkisi açısından koşul tanımlamaları:</a:t>
            </a:r>
            <a:r>
              <a:rPr lang="tr-TR" sz="2800" dirty="0" smtClean="0">
                <a:solidFill>
                  <a:srgbClr val="FF0000"/>
                </a:solidFill>
              </a:rPr>
              <a:t/>
            </a:r>
            <a:br>
              <a:rPr lang="tr-TR" sz="2800" dirty="0" smtClean="0">
                <a:solidFill>
                  <a:srgbClr val="FF0000"/>
                </a:solidFill>
              </a:rPr>
            </a:br>
            <a:endParaRPr lang="tr-TR" sz="2800" dirty="0">
              <a:solidFill>
                <a:srgbClr val="FF0000"/>
              </a:solidFill>
            </a:endParaRPr>
          </a:p>
        </p:txBody>
      </p:sp>
      <p:sp>
        <p:nvSpPr>
          <p:cNvPr id="3" name="2 İçerik Yer Tutucusu"/>
          <p:cNvSpPr>
            <a:spLocks noGrp="1"/>
          </p:cNvSpPr>
          <p:nvPr>
            <p:ph idx="1"/>
          </p:nvPr>
        </p:nvSpPr>
        <p:spPr/>
        <p:txBody>
          <a:bodyPr>
            <a:normAutofit fontScale="92500"/>
          </a:bodyPr>
          <a:lstStyle/>
          <a:p>
            <a:r>
              <a:rPr lang="tr-TR" b="1" dirty="0" smtClean="0"/>
              <a:t>Kirleten öder ilkesi</a:t>
            </a:r>
          </a:p>
          <a:p>
            <a:r>
              <a:rPr lang="tr-TR" b="1" dirty="0" smtClean="0"/>
              <a:t>Yatırımlarda ÇED yöntemi gerekli</a:t>
            </a:r>
          </a:p>
          <a:p>
            <a:r>
              <a:rPr lang="tr-TR" b="1" dirty="0" smtClean="0"/>
              <a:t>Altyapı olanaklarının geliştirilmesi</a:t>
            </a:r>
          </a:p>
          <a:p>
            <a:r>
              <a:rPr lang="tr-TR" b="1" dirty="0" smtClean="0"/>
              <a:t>Temiz enerji kaynaklarının tercih edilmesi </a:t>
            </a:r>
          </a:p>
          <a:p>
            <a:r>
              <a:rPr lang="tr-TR" b="1" dirty="0" smtClean="0"/>
              <a:t>Turizm geliştirilmesi ortak kararlar oluşturulması</a:t>
            </a:r>
          </a:p>
          <a:p>
            <a:r>
              <a:rPr lang="tr-TR" b="1" dirty="0" smtClean="0"/>
              <a:t>Biyolojik çeşitliliğini korunması</a:t>
            </a:r>
          </a:p>
          <a:p>
            <a:r>
              <a:rPr lang="tr-TR" b="1" dirty="0" smtClean="0"/>
              <a:t>Yerel halkın önceliği ve katılımı</a:t>
            </a:r>
          </a:p>
          <a:p>
            <a:r>
              <a:rPr lang="tr-TR" b="1" dirty="0" smtClean="0"/>
              <a:t>Kültürel kimliklerin varlıkların ve korunması</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800" b="1" dirty="0" smtClean="0">
                <a:solidFill>
                  <a:srgbClr val="FF0000"/>
                </a:solidFill>
              </a:rPr>
              <a:t>Çevresel planlama hangi prensipleri kapsar (WTO 1998);</a:t>
            </a:r>
            <a:r>
              <a:rPr lang="tr-TR" sz="2800" dirty="0" smtClean="0">
                <a:solidFill>
                  <a:srgbClr val="FF0000"/>
                </a:solidFill>
              </a:rPr>
              <a:t/>
            </a:r>
            <a:br>
              <a:rPr lang="tr-TR" sz="2800" dirty="0" smtClean="0">
                <a:solidFill>
                  <a:srgbClr val="FF0000"/>
                </a:solidFill>
              </a:rPr>
            </a:br>
            <a:endParaRPr lang="tr-TR" sz="2800"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r>
              <a:rPr lang="tr-TR" b="1" dirty="0" smtClean="0"/>
              <a:t>Ulusal, bölgesel ve yerel parklar, anıtların korunması ve geliştirilmesi</a:t>
            </a:r>
          </a:p>
          <a:p>
            <a:r>
              <a:rPr lang="tr-TR" b="1" dirty="0" smtClean="0"/>
              <a:t>Yaban yaşamı, duyarlı ekosistemler, tarihi eserler gibi yerlerin tespiti ve koruma esaslarının belirlenmesi</a:t>
            </a:r>
          </a:p>
          <a:p>
            <a:r>
              <a:rPr lang="tr-TR" b="1" dirty="0" smtClean="0"/>
              <a:t>Ziyaretçi taşıma kapasitesinin belirlenmesi</a:t>
            </a:r>
          </a:p>
          <a:p>
            <a:r>
              <a:rPr lang="tr-TR" b="1" dirty="0" smtClean="0"/>
              <a:t>Talep projeksiyonlarının yapılması</a:t>
            </a:r>
          </a:p>
          <a:p>
            <a:r>
              <a:rPr lang="tr-TR" b="1" dirty="0" smtClean="0"/>
              <a:t>Hizmet türlerinin belirlenmesi</a:t>
            </a:r>
          </a:p>
          <a:p>
            <a:r>
              <a:rPr lang="tr-TR" b="1" dirty="0" smtClean="0"/>
              <a:t>Yerel toplulukların turizm faaliyetlerine nasıl katılacağının belirlenmesi</a:t>
            </a:r>
          </a:p>
          <a:p>
            <a:r>
              <a:rPr lang="tr-TR" b="1" dirty="0" smtClean="0"/>
              <a:t>Alternatif planların yapılması</a:t>
            </a:r>
          </a:p>
          <a:p>
            <a:r>
              <a:rPr lang="tr-TR" b="1" dirty="0" smtClean="0"/>
              <a:t>Sosyal yapıyı da kapsayan ÇED raporunun düzenlenmesi</a:t>
            </a:r>
          </a:p>
          <a:p>
            <a:r>
              <a:rPr lang="tr-TR" b="1" dirty="0" smtClean="0"/>
              <a:t>Turizm gelişim alanlarının belirlenmesi</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2. Taşıma Kapasitesi</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normAutofit fontScale="85000" lnSpcReduction="10000"/>
          </a:bodyPr>
          <a:lstStyle/>
          <a:p>
            <a:r>
              <a:rPr lang="tr-TR" dirty="0" smtClean="0"/>
              <a:t>Burada sınırlandırma vardır. Amaç; bölgenin ne büyüklükte bir turizm faaliyetini kaldırabileceğinin sınırlarının önceden ortaya konmasıdır. </a:t>
            </a:r>
          </a:p>
          <a:p>
            <a:r>
              <a:rPr lang="tr-TR" dirty="0" smtClean="0"/>
              <a:t>Çevreye zarar vermeden ve rekreasyon olanaklarının tümü kullanılarak barındırılabilecek en fazla turist sayısı, taşıma kapasitesi olarak tanımlanır.</a:t>
            </a:r>
          </a:p>
          <a:p>
            <a:r>
              <a:rPr lang="tr-TR" b="1" dirty="0" smtClean="0">
                <a:solidFill>
                  <a:srgbClr val="FF0000"/>
                </a:solidFill>
              </a:rPr>
              <a:t>Ekolojik taşıma kapasitesi:</a:t>
            </a:r>
            <a:r>
              <a:rPr lang="tr-TR" dirty="0" smtClean="0">
                <a:solidFill>
                  <a:srgbClr val="FF0000"/>
                </a:solidFill>
              </a:rPr>
              <a:t> </a:t>
            </a:r>
            <a:r>
              <a:rPr lang="tr-TR" dirty="0" smtClean="0"/>
              <a:t>bölgenin ekolojik değerinde bozulma olmadan barındırılabilecek turist sayısıdır. </a:t>
            </a:r>
          </a:p>
          <a:p>
            <a:r>
              <a:rPr lang="tr-TR" b="1" dirty="0" smtClean="0">
                <a:solidFill>
                  <a:srgbClr val="FF0000"/>
                </a:solidFill>
              </a:rPr>
              <a:t>Sosyal taşıma kapasitesi:</a:t>
            </a:r>
            <a:r>
              <a:rPr lang="tr-TR" dirty="0" smtClean="0">
                <a:solidFill>
                  <a:srgbClr val="FF0000"/>
                </a:solidFill>
              </a:rPr>
              <a:t> </a:t>
            </a:r>
            <a:r>
              <a:rPr lang="tr-TR" dirty="0" smtClean="0"/>
              <a:t>turistlere karşı bölge halkının hoşgörü düzeyinin sınırını tanımlar (Akış, 1999)</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3.Çevresel etki değerlendirmesi-ÇED</a:t>
            </a:r>
            <a:br>
              <a:rPr lang="tr-TR" b="1" dirty="0" smtClean="0">
                <a:solidFill>
                  <a:srgbClr val="FF0000"/>
                </a:solidFill>
              </a:rPr>
            </a:br>
            <a:endParaRPr lang="tr-TR" b="1"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r>
              <a:rPr lang="tr-TR" dirty="0" smtClean="0"/>
              <a:t>ÇED çevresel bozulmanın ardından değişik önlemlerle bozulmanın etkilerini ortadan kaldırma çabalarından çok, hiç bozmama, çevre üzerinde olumsuz baskıları hiç oluşturmama çabalarını ifade eder. </a:t>
            </a:r>
          </a:p>
          <a:p>
            <a:r>
              <a:rPr lang="tr-TR" dirty="0" smtClean="0"/>
              <a:t>ÇED çevre koruma yöntemleri içerisinde ilk önce ele alınması ve üzerinde önemle durulması gereken bir önlemdir.</a:t>
            </a:r>
          </a:p>
          <a:p>
            <a:r>
              <a:rPr lang="tr-TR" dirty="0" smtClean="0"/>
              <a:t>ÇED yasal kararların, politikaların, programların, projelerin ve işletme koşullarının </a:t>
            </a:r>
            <a:r>
              <a:rPr lang="tr-TR" dirty="0" err="1" smtClean="0"/>
              <a:t>biyo</a:t>
            </a:r>
            <a:r>
              <a:rPr lang="tr-TR" dirty="0" smtClean="0"/>
              <a:t> fiziksel çevre ile insan sağlığına ve mutluluğuna olan etkilerinin belirlenmesi ve bu etkilerin boyutlarının önceden tespiti için yapılan çalışmalar, çalışma sonuçlarının yorumlanması ve yayımlanması işlemlerdir. (Uslu, 1993)</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4.Çevre mevzuatı</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lstStyle/>
          <a:p>
            <a:r>
              <a:rPr lang="tr-TR" b="1" dirty="0" smtClean="0"/>
              <a:t>Anayasa, Çevre Kanunu, Bakanlığın kuruluşu ve görevleri hakkında kararname, Yönetmelikler, Bakanlar Kurulu kararları, Tebliğ ve genelgeler, Uluslararası sözleşme ve protokoller.</a:t>
            </a:r>
          </a:p>
          <a:p>
            <a:pPr>
              <a:buNone/>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497</Words>
  <Application>Microsoft Office PowerPoint</Application>
  <PresentationFormat>Ekran Gösterisi (4:3)</PresentationFormat>
  <Paragraphs>53</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SÜRDÜRÜLEBİLİR TURİZM   VE   ÇEVRE </vt:lpstr>
      <vt:lpstr>ÇEVRE NEDİR? Çevre, insan faaliyetleri ve canlı varlıklar üzerinde hemen ya da uzun bir süre içinde dolaylı ya da dolaysız bir etkise bulunabilecek fiziksel, kimyasal, biyolojik ve toplumsal etkenlerin belirli bir zamandaki toplamıdır (Keleş ve Hamamcı, 2002).   Çevre, evrensel değerler bütünüdür. Bitki ve hayvan toplulukları, cansız varlıklar, insanın tarih boyunca yarattığı uygarlık ve bunun ürünleri tüm insanların varlığıdır.</vt:lpstr>
      <vt:lpstr>TURİZM – ÇEVRE İLİŞKİLERİNDE DİKKATE ALINMASI GEREKEN UNSURLAR</vt:lpstr>
      <vt:lpstr>PowerPoint Sunusu</vt:lpstr>
      <vt:lpstr>Çevresel planlama-sürdürülebilir turizm ilişkisi açısından koşul tanımlamaları: </vt:lpstr>
      <vt:lpstr>Çevresel planlama hangi prensipleri kapsar (WTO 1998); </vt:lpstr>
      <vt:lpstr>2. Taşıma Kapasitesi </vt:lpstr>
      <vt:lpstr>3.Çevresel etki değerlendirmesi-ÇED </vt:lpstr>
      <vt:lpstr>4.Çevre mevzuatı </vt:lpstr>
      <vt:lpstr>SÜRDÜRÜLEBİLİR TURİZM </vt:lpstr>
      <vt:lpstr>Sürdürülebilir turizm: </vt:lpstr>
      <vt:lpstr>Sürdürülebilir turizm-çevre-kalkınma temelleri: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Nedir?</dc:title>
  <dc:creator>BULENT</dc:creator>
  <cp:lastModifiedBy>user</cp:lastModifiedBy>
  <cp:revision>55</cp:revision>
  <dcterms:created xsi:type="dcterms:W3CDTF">2013-10-01T13:43:33Z</dcterms:created>
  <dcterms:modified xsi:type="dcterms:W3CDTF">2016-10-03T09:54:56Z</dcterms:modified>
</cp:coreProperties>
</file>