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1" r:id="rId4"/>
    <p:sldId id="262" r:id="rId5"/>
    <p:sldId id="279" r:id="rId6"/>
    <p:sldId id="263" r:id="rId7"/>
    <p:sldId id="264"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90" autoAdjust="0"/>
    <p:restoredTop sz="94660"/>
  </p:normalViewPr>
  <p:slideViewPr>
    <p:cSldViewPr snapToGrid="0">
      <p:cViewPr varScale="1">
        <p:scale>
          <a:sx n="54" d="100"/>
          <a:sy n="54"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617580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4214845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6750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4080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5570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1626107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455793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9852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243771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03942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506022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3AF0050-AD65-4369-880A-0926E2454DBB}"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193528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3AF0050-AD65-4369-880A-0926E2454DBB}"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5834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AF0050-AD65-4369-880A-0926E2454DBB}"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26462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758062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863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3AF0050-AD65-4369-880A-0926E2454DBB}"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71F04D2-ED29-485E-8914-1A953F710E9F}" type="slidenum">
              <a:rPr lang="tr-TR" smtClean="0"/>
              <a:t>‹#›</a:t>
            </a:fld>
            <a:endParaRPr lang="tr-TR"/>
          </a:p>
        </p:txBody>
      </p:sp>
    </p:spTree>
    <p:extLst>
      <p:ext uri="{BB962C8B-B14F-4D97-AF65-F5344CB8AC3E}">
        <p14:creationId xmlns:p14="http://schemas.microsoft.com/office/powerpoint/2010/main" val="39121306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martidergisi.com/wp-content/uploads/2012/10/homo-ludens.jpg"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p:cNvSpPr>
            <a:spLocks noGrp="1"/>
          </p:cNvSpPr>
          <p:nvPr>
            <p:ph type="ctrTitle"/>
          </p:nvPr>
        </p:nvSpPr>
        <p:spPr/>
        <p:txBody>
          <a:bodyPr/>
          <a:lstStyle/>
          <a:p>
            <a:pPr eaLnBrk="1" hangingPunct="1"/>
            <a:r>
              <a:rPr lang="tr-TR" altLang="tr-TR" smtClean="0"/>
              <a:t>OYUN VE KÜLTÜR</a:t>
            </a:r>
          </a:p>
        </p:txBody>
      </p:sp>
      <p:sp>
        <p:nvSpPr>
          <p:cNvPr id="3" name="2 Alt Başlık"/>
          <p:cNvSpPr>
            <a:spLocks noGrp="1"/>
          </p:cNvSpPr>
          <p:nvPr>
            <p:ph type="subTitle" idx="1"/>
          </p:nvPr>
        </p:nvSpPr>
        <p:spPr/>
        <p:txBody>
          <a:bodyPr rtlCol="0">
            <a:normAutofit/>
          </a:bodyPr>
          <a:lstStyle/>
          <a:p>
            <a:pPr>
              <a:defRPr/>
            </a:pPr>
            <a:r>
              <a:rPr lang="tr-TR" dirty="0" err="1" smtClean="0"/>
              <a:t>Homo</a:t>
            </a:r>
            <a:r>
              <a:rPr lang="tr-TR" dirty="0" smtClean="0"/>
              <a:t> </a:t>
            </a:r>
            <a:r>
              <a:rPr lang="tr-TR" dirty="0" err="1" smtClean="0"/>
              <a:t>Ludens</a:t>
            </a:r>
            <a:endParaRPr lang="tr-TR" dirty="0" smtClean="0"/>
          </a:p>
          <a:p>
            <a:pPr>
              <a:defRPr/>
            </a:pPr>
            <a:r>
              <a:rPr lang="tr-TR" dirty="0" err="1" smtClean="0"/>
              <a:t>Johan</a:t>
            </a:r>
            <a:r>
              <a:rPr lang="tr-TR" dirty="0" smtClean="0"/>
              <a:t> </a:t>
            </a:r>
            <a:r>
              <a:rPr lang="tr-TR" dirty="0" err="1" smtClean="0"/>
              <a:t>Huizinga</a:t>
            </a:r>
            <a:endParaRPr lang="tr-TR" dirty="0"/>
          </a:p>
        </p:txBody>
      </p:sp>
    </p:spTree>
    <p:extLst>
      <p:ext uri="{BB962C8B-B14F-4D97-AF65-F5344CB8AC3E}">
        <p14:creationId xmlns:p14="http://schemas.microsoft.com/office/powerpoint/2010/main" val="1126181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3 İçerik Yer Tutucusu" descr="http://www.martidergisi.com/wp-content/uploads/2012/10/homo-ludens.jpg">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2351088" y="260351"/>
            <a:ext cx="3529012" cy="5472113"/>
          </a:xfrm>
        </p:spPr>
      </p:pic>
      <p:pic>
        <p:nvPicPr>
          <p:cNvPr id="409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0463" y="260351"/>
            <a:ext cx="3600450" cy="545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5 Dikdörtgen"/>
          <p:cNvSpPr>
            <a:spLocks noChangeArrowheads="1"/>
          </p:cNvSpPr>
          <p:nvPr/>
        </p:nvSpPr>
        <p:spPr bwMode="auto">
          <a:xfrm>
            <a:off x="1992313" y="5876926"/>
            <a:ext cx="8280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tr-TR" altLang="tr-TR" sz="1800"/>
              <a:t>Homo Ludens: A Study of Play Element in Culture, 1938. (Homo Ludens : Oyunun Toplumsal İşlevi Üzerine Bir Deneme, Çeviren : Mehmet Ali Kılıçbay, Ayrıntı Yayınları, 2010) </a:t>
            </a:r>
          </a:p>
        </p:txBody>
      </p:sp>
    </p:spTree>
    <p:extLst>
      <p:ext uri="{BB962C8B-B14F-4D97-AF65-F5344CB8AC3E}">
        <p14:creationId xmlns:p14="http://schemas.microsoft.com/office/powerpoint/2010/main" val="4022533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92313" y="2708275"/>
            <a:ext cx="8229600" cy="1143000"/>
          </a:xfrm>
        </p:spPr>
        <p:txBody>
          <a:bodyPr>
            <a:normAutofit fontScale="90000"/>
          </a:bodyPr>
          <a:lstStyle/>
          <a:p>
            <a:r>
              <a:rPr lang="tr-TR" altLang="tr-TR" b="1" smtClean="0"/>
              <a:t>Oyun Kelimesinin Dilde Kavranılışı</a:t>
            </a:r>
            <a:r>
              <a:rPr lang="tr-TR" altLang="tr-TR" smtClean="0"/>
              <a:t/>
            </a:r>
            <a:br>
              <a:rPr lang="tr-TR" altLang="tr-TR" smtClean="0"/>
            </a:br>
            <a:endParaRPr lang="tr-TR" altLang="tr-TR" smtClean="0"/>
          </a:p>
        </p:txBody>
      </p:sp>
    </p:spTree>
    <p:extLst>
      <p:ext uri="{BB962C8B-B14F-4D97-AF65-F5344CB8AC3E}">
        <p14:creationId xmlns:p14="http://schemas.microsoft.com/office/powerpoint/2010/main" val="18774561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lstStyle/>
          <a:p>
            <a:endParaRPr lang="tr-TR" altLang="tr-TR" smtClean="0"/>
          </a:p>
        </p:txBody>
      </p:sp>
      <p:sp>
        <p:nvSpPr>
          <p:cNvPr id="4099" name="2 İçerik Yer Tutucusu"/>
          <p:cNvSpPr>
            <a:spLocks noGrp="1"/>
          </p:cNvSpPr>
          <p:nvPr>
            <p:ph idx="1"/>
          </p:nvPr>
        </p:nvSpPr>
        <p:spPr/>
        <p:txBody>
          <a:bodyPr>
            <a:normAutofit/>
          </a:bodyPr>
          <a:lstStyle/>
          <a:p>
            <a:pPr algn="just"/>
            <a:r>
              <a:rPr lang="tr-TR" altLang="tr-TR" sz="2000" dirty="0" err="1"/>
              <a:t>Huizinga'nın</a:t>
            </a:r>
            <a:r>
              <a:rPr lang="tr-TR" altLang="tr-TR" sz="2000" dirty="0"/>
              <a:t> oyun sözcüğünü </a:t>
            </a:r>
            <a:r>
              <a:rPr lang="tr-TR" altLang="tr-TR" sz="2000" dirty="0" err="1"/>
              <a:t>linguistik</a:t>
            </a:r>
            <a:r>
              <a:rPr lang="tr-TR" altLang="tr-TR" sz="2000" dirty="0"/>
              <a:t> yönden ele aldığı “oyunun dilde </a:t>
            </a:r>
            <a:r>
              <a:rPr lang="tr-TR" altLang="tr-TR" sz="2000" dirty="0" err="1"/>
              <a:t>kavranılışı</a:t>
            </a:r>
            <a:r>
              <a:rPr lang="tr-TR" altLang="tr-TR" sz="2000" dirty="0"/>
              <a:t>” başlığında; oyunun izini Avrupa dillerinde sürerken kısıtladığı anlam, oyun tanımında diğer bir tanımı da yanında getirmektedir. Bu, </a:t>
            </a:r>
            <a:r>
              <a:rPr lang="tr-TR" altLang="tr-TR" sz="2000" dirty="0" err="1"/>
              <a:t>Huizinga'ya</a:t>
            </a:r>
            <a:r>
              <a:rPr lang="tr-TR" altLang="tr-TR" sz="2000" dirty="0"/>
              <a:t> göre oyunun ne olmadığı yönünden tanımlamak biçiminde görülebilir.</a:t>
            </a:r>
          </a:p>
          <a:p>
            <a:pPr marL="0" indent="0" algn="just">
              <a:buNone/>
            </a:pPr>
            <a:endParaRPr lang="tr-TR" altLang="tr-TR" sz="2000" dirty="0"/>
          </a:p>
        </p:txBody>
      </p:sp>
    </p:spTree>
    <p:extLst>
      <p:ext uri="{BB962C8B-B14F-4D97-AF65-F5344CB8AC3E}">
        <p14:creationId xmlns:p14="http://schemas.microsoft.com/office/powerpoint/2010/main" val="2891910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dirty="0"/>
              <a:t>“Bu kavramı şu şekilde sınırlandırmayı düşünüyoruz: Oyun, özgürce razı olunan, ama tamamen emredici kurallara uygun olarak belirli zaman ve mekân sınırları içinde gerçekleştirilen, bizatihi bir amaca sahip olan, bir gerilim ve sevinç duygusu ile "alışılmış hayattan "başka türlü olmak" bilincinin eşlik ettiği, iradi bir eylem veya faaliyettir. Böylece tanımlanan kavram, hayvanlar, çocuklar ve yetişkin insanlara ilişkin olarak oyun adını verdiğimiz her şeyi kapsamaya yatkın hale gelmiştir: beceri, güç, zekâ ve şanslı olmak. Bu oyun kategorisi, hayatın temel ruhsal unsurlarından biri olarak kabul edilebilir gibi gözükmekteydi (</a:t>
            </a:r>
            <a:r>
              <a:rPr lang="tr-TR" altLang="tr-TR" dirty="0" err="1"/>
              <a:t>Huizinga</a:t>
            </a:r>
            <a:r>
              <a:rPr lang="tr-TR" altLang="tr-TR" dirty="0"/>
              <a:t> 1995:48).”</a:t>
            </a:r>
          </a:p>
          <a:p>
            <a:pPr marL="0" indent="0">
              <a:buNone/>
            </a:pPr>
            <a:endParaRPr lang="tr-TR" dirty="0"/>
          </a:p>
        </p:txBody>
      </p:sp>
    </p:spTree>
    <p:extLst>
      <p:ext uri="{BB962C8B-B14F-4D97-AF65-F5344CB8AC3E}">
        <p14:creationId xmlns:p14="http://schemas.microsoft.com/office/powerpoint/2010/main" val="4167616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Başlık"/>
          <p:cNvSpPr>
            <a:spLocks noGrp="1"/>
          </p:cNvSpPr>
          <p:nvPr>
            <p:ph type="title"/>
          </p:nvPr>
        </p:nvSpPr>
        <p:spPr/>
        <p:txBody>
          <a:bodyPr/>
          <a:lstStyle/>
          <a:p>
            <a:endParaRPr lang="tr-TR" altLang="tr-TR" smtClean="0"/>
          </a:p>
        </p:txBody>
      </p:sp>
      <p:sp>
        <p:nvSpPr>
          <p:cNvPr id="5123" name="2 İçerik Yer Tutucusu"/>
          <p:cNvSpPr>
            <a:spLocks noGrp="1"/>
          </p:cNvSpPr>
          <p:nvPr>
            <p:ph idx="1"/>
          </p:nvPr>
        </p:nvSpPr>
        <p:spPr>
          <a:xfrm>
            <a:off x="1919288" y="2636839"/>
            <a:ext cx="8229600" cy="2841625"/>
          </a:xfrm>
        </p:spPr>
        <p:txBody>
          <a:bodyPr/>
          <a:lstStyle/>
          <a:p>
            <a:pPr algn="just"/>
            <a:r>
              <a:rPr lang="tr-TR" altLang="tr-TR"/>
              <a:t>Huizinga böylelikle bu anlama dâhil olan Avrupa dillerindeki kelimeleri araştırmaya başlar. Oyun kelimesi üzerine linguistik yönden en kapsamlı yaklaşım kendisi de bir dilbilimci olan Huizinga’ya aittir. Bu kelimeler tablo 1 ve tablo 7 arası özetlenmiştir. </a:t>
            </a:r>
          </a:p>
        </p:txBody>
      </p:sp>
    </p:spTree>
    <p:extLst>
      <p:ext uri="{BB962C8B-B14F-4D97-AF65-F5344CB8AC3E}">
        <p14:creationId xmlns:p14="http://schemas.microsoft.com/office/powerpoint/2010/main" val="37465919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51088" y="836613"/>
            <a:ext cx="7713662" cy="4392612"/>
          </a:xfrm>
          <a:noFill/>
        </p:spPr>
      </p:pic>
      <p:sp>
        <p:nvSpPr>
          <p:cNvPr id="5" name="1 Başlık"/>
          <p:cNvSpPr txBox="1">
            <a:spLocks/>
          </p:cNvSpPr>
          <p:nvPr/>
        </p:nvSpPr>
        <p:spPr bwMode="auto">
          <a:xfrm>
            <a:off x="1847850" y="404814"/>
            <a:ext cx="3384550" cy="274637"/>
          </a:xfrm>
          <a:prstGeom prst="rect">
            <a:avLst/>
          </a:prstGeom>
          <a:noFill/>
          <a:ln w="9525">
            <a:noFill/>
            <a:miter lim="800000"/>
            <a:headEnd/>
            <a:tailEnd/>
          </a:ln>
        </p:spPr>
        <p:txBody>
          <a:bodyPr anchor="ctr"/>
          <a:lstStyle/>
          <a:p>
            <a:pPr algn="ctr">
              <a:defRPr/>
            </a:pPr>
            <a:r>
              <a:rPr lang="tr-TR" sz="2800" dirty="0">
                <a:latin typeface="+mj-lt"/>
                <a:ea typeface="+mj-ea"/>
                <a:cs typeface="+mj-cs"/>
              </a:rPr>
              <a:t>Tablo 1</a:t>
            </a:r>
          </a:p>
        </p:txBody>
      </p:sp>
      <p:sp>
        <p:nvSpPr>
          <p:cNvPr id="6148" name="5 Dikdörtgen"/>
          <p:cNvSpPr>
            <a:spLocks noChangeArrowheads="1"/>
          </p:cNvSpPr>
          <p:nvPr/>
        </p:nvSpPr>
        <p:spPr bwMode="auto">
          <a:xfrm>
            <a:off x="2208214" y="5373688"/>
            <a:ext cx="7920037"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tr-TR" altLang="tr-TR" sz="1400">
                <a:latin typeface="Arial" panose="020B0604020202020204" pitchFamily="34" charset="0"/>
              </a:rPr>
              <a:t>“Oyun bir şey </a:t>
            </a:r>
            <a:r>
              <a:rPr lang="tr-TR" altLang="tr-TR" sz="1400" i="1">
                <a:latin typeface="Arial" panose="020B0604020202020204" pitchFamily="34" charset="0"/>
              </a:rPr>
              <a:t>için </a:t>
            </a:r>
            <a:r>
              <a:rPr lang="tr-TR" altLang="tr-TR" sz="1400">
                <a:latin typeface="Arial" panose="020B0604020202020204" pitchFamily="34" charset="0"/>
              </a:rPr>
              <a:t>mücadeledir veya bir şeyin temsilidir. Ayrıca bu iki işlev, oyunun bir şey için olan mücadeleyi "temsil" etmesi veya bir şeyi en iyi temsil edecek bir mücadele olması anlamında iç içe girebilir (Huizinga 1995:31).” Yunanda oyunla ilgili alanlara dair </a:t>
            </a:r>
            <a:r>
              <a:rPr lang="tr-TR" altLang="tr-TR" sz="1400" i="1">
                <a:latin typeface="Arial" panose="020B0604020202020204" pitchFamily="34" charset="0"/>
              </a:rPr>
              <a:t>paidia </a:t>
            </a:r>
            <a:r>
              <a:rPr lang="tr-TR" altLang="tr-TR" sz="1400">
                <a:latin typeface="Arial" panose="020B0604020202020204" pitchFamily="34" charset="0"/>
              </a:rPr>
              <a:t>terimi kullanılır. Müsabaka-mücadele ise </a:t>
            </a:r>
            <a:r>
              <a:rPr lang="tr-TR" altLang="tr-TR" sz="1400" i="1">
                <a:latin typeface="Arial" panose="020B0604020202020204" pitchFamily="34" charset="0"/>
              </a:rPr>
              <a:t>agon</a:t>
            </a:r>
            <a:r>
              <a:rPr lang="tr-TR" altLang="tr-TR" sz="1400">
                <a:latin typeface="Arial" panose="020B0604020202020204" pitchFamily="34" charset="0"/>
              </a:rPr>
              <a:t> ile gösterilir. Bu haliyle Yunan, müsabakaları oyun alanında görmeyen tek kültür gibidir, ancak Huizinga'ya göre Yunanlılar için tüm hayatın bir oyun olduğu iddia edilebilir. </a:t>
            </a:r>
          </a:p>
        </p:txBody>
      </p:sp>
    </p:spTree>
    <p:extLst>
      <p:ext uri="{BB962C8B-B14F-4D97-AF65-F5344CB8AC3E}">
        <p14:creationId xmlns:p14="http://schemas.microsoft.com/office/powerpoint/2010/main" val="5520317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989" y="836614"/>
            <a:ext cx="7223125" cy="3894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1 Başlık"/>
          <p:cNvSpPr txBox="1">
            <a:spLocks/>
          </p:cNvSpPr>
          <p:nvPr/>
        </p:nvSpPr>
        <p:spPr bwMode="auto">
          <a:xfrm>
            <a:off x="1703388" y="260350"/>
            <a:ext cx="3384550" cy="274638"/>
          </a:xfrm>
          <a:prstGeom prst="rect">
            <a:avLst/>
          </a:prstGeom>
          <a:noFill/>
          <a:ln w="9525">
            <a:noFill/>
            <a:miter lim="800000"/>
            <a:headEnd/>
            <a:tailEnd/>
          </a:ln>
        </p:spPr>
        <p:txBody>
          <a:bodyPr anchor="ctr"/>
          <a:lstStyle/>
          <a:p>
            <a:pPr algn="ctr">
              <a:defRPr/>
            </a:pPr>
            <a:r>
              <a:rPr lang="tr-TR" sz="2800" dirty="0">
                <a:latin typeface="+mj-lt"/>
                <a:ea typeface="+mj-ea"/>
                <a:cs typeface="+mj-cs"/>
              </a:rPr>
              <a:t>Tablo 2</a:t>
            </a:r>
          </a:p>
        </p:txBody>
      </p:sp>
      <p:sp>
        <p:nvSpPr>
          <p:cNvPr id="7172" name="8 Dikdörtgen"/>
          <p:cNvSpPr>
            <a:spLocks noChangeArrowheads="1"/>
          </p:cNvSpPr>
          <p:nvPr/>
        </p:nvSpPr>
        <p:spPr bwMode="auto">
          <a:xfrm>
            <a:off x="1847851" y="5084764"/>
            <a:ext cx="8640763"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tr-TR" altLang="tr-TR" sz="1400">
                <a:latin typeface="Arial" panose="020B0604020202020204" pitchFamily="34" charset="0"/>
              </a:rPr>
              <a:t>Çok erken dönemlerde müsabakalar kültürde, erken ve ilksel bir yer edinmiş, böylelikle her yönüyle oyunun izlerini taşıyan müsabakalar öylesine yoğun bir işlev haline gelmiştir ki, “alışılmış” ve tamamen meşru bir şey sayılmış dolayısıyla oyun olarak hissedilmekten çıkmıştır. Bu durum oyun için dilinde dört kök bulunduran eski Hint toplumlarında da geçerlidir (Huizinga 1995:50-1).” Nitekim eski Hint’te evren, Şiva ile karısı tarafından oynanan bir zar oyunu olarak hayal edilmiştir. Mevsimler (</a:t>
            </a:r>
            <a:r>
              <a:rPr lang="tr-TR" altLang="tr-TR" sz="1400" i="1">
                <a:latin typeface="Arial" panose="020B0604020202020204" pitchFamily="34" charset="0"/>
              </a:rPr>
              <a:t>rtu</a:t>
            </a:r>
            <a:r>
              <a:rPr lang="tr-TR" altLang="tr-TR" sz="1400">
                <a:latin typeface="Arial" panose="020B0604020202020204" pitchFamily="34" charset="0"/>
              </a:rPr>
              <a:t>), altın ve gümüş zarlarla oynayan altı adam tarafından temsil edilmiştir. </a:t>
            </a:r>
          </a:p>
        </p:txBody>
      </p:sp>
    </p:spTree>
    <p:extLst>
      <p:ext uri="{BB962C8B-B14F-4D97-AF65-F5344CB8AC3E}">
        <p14:creationId xmlns:p14="http://schemas.microsoft.com/office/powerpoint/2010/main" val="42925671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11450" y="981076"/>
            <a:ext cx="7272338" cy="3332163"/>
          </a:xfrm>
          <a:noFill/>
        </p:spPr>
      </p:pic>
      <p:pic>
        <p:nvPicPr>
          <p:cNvPr id="819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11450" y="4652964"/>
            <a:ext cx="7329488"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1 Başlık"/>
          <p:cNvSpPr txBox="1">
            <a:spLocks/>
          </p:cNvSpPr>
          <p:nvPr/>
        </p:nvSpPr>
        <p:spPr bwMode="auto">
          <a:xfrm>
            <a:off x="1919288" y="476250"/>
            <a:ext cx="3384550" cy="274638"/>
          </a:xfrm>
          <a:prstGeom prst="rect">
            <a:avLst/>
          </a:prstGeom>
          <a:noFill/>
          <a:ln w="9525">
            <a:noFill/>
            <a:miter lim="800000"/>
            <a:headEnd/>
            <a:tailEnd/>
          </a:ln>
        </p:spPr>
        <p:txBody>
          <a:bodyPr anchor="ctr"/>
          <a:lstStyle/>
          <a:p>
            <a:pPr algn="ctr">
              <a:defRPr/>
            </a:pPr>
            <a:r>
              <a:rPr lang="tr-TR" sz="2800" dirty="0">
                <a:latin typeface="+mj-lt"/>
                <a:ea typeface="+mj-ea"/>
                <a:cs typeface="+mj-cs"/>
              </a:rPr>
              <a:t>Tablo 3</a:t>
            </a:r>
          </a:p>
        </p:txBody>
      </p:sp>
    </p:spTree>
    <p:extLst>
      <p:ext uri="{BB962C8B-B14F-4D97-AF65-F5344CB8AC3E}">
        <p14:creationId xmlns:p14="http://schemas.microsoft.com/office/powerpoint/2010/main" val="325261048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TotalTime>
  <Words>428</Words>
  <Application>Microsoft Office PowerPoint</Application>
  <PresentationFormat>Geniş ekran</PresentationFormat>
  <Paragraphs>13</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Century Gothic</vt:lpstr>
      <vt:lpstr>Wingdings 3</vt:lpstr>
      <vt:lpstr>Duman</vt:lpstr>
      <vt:lpstr>OYUN VE KÜLTÜR</vt:lpstr>
      <vt:lpstr>PowerPoint Sunusu</vt:lpstr>
      <vt:lpstr>Oyun Kelimesinin Dilde Kavranılışı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OYUN VE KÜLTÜR</dc:title>
  <dc:creator>Pc</dc:creator>
  <cp:lastModifiedBy>Pc</cp:lastModifiedBy>
  <cp:revision>4</cp:revision>
  <dcterms:created xsi:type="dcterms:W3CDTF">2021-03-09T07:09:03Z</dcterms:created>
  <dcterms:modified xsi:type="dcterms:W3CDTF">2021-03-09T07:23:39Z</dcterms:modified>
</cp:coreProperties>
</file>