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9"/>
  </p:notesMasterIdLst>
  <p:sldIdLst>
    <p:sldId id="256" r:id="rId2"/>
    <p:sldId id="259" r:id="rId3"/>
    <p:sldId id="294" r:id="rId4"/>
    <p:sldId id="267" r:id="rId5"/>
    <p:sldId id="260" r:id="rId6"/>
    <p:sldId id="295" r:id="rId7"/>
    <p:sldId id="261" r:id="rId8"/>
    <p:sldId id="264" r:id="rId9"/>
    <p:sldId id="263" r:id="rId10"/>
    <p:sldId id="257" r:id="rId11"/>
    <p:sldId id="305" r:id="rId12"/>
    <p:sldId id="265" r:id="rId13"/>
    <p:sldId id="268" r:id="rId14"/>
    <p:sldId id="269" r:id="rId15"/>
    <p:sldId id="266" r:id="rId16"/>
    <p:sldId id="271" r:id="rId17"/>
    <p:sldId id="272" r:id="rId18"/>
    <p:sldId id="273" r:id="rId19"/>
    <p:sldId id="270" r:id="rId20"/>
    <p:sldId id="280" r:id="rId21"/>
    <p:sldId id="301" r:id="rId22"/>
    <p:sldId id="302" r:id="rId23"/>
    <p:sldId id="303" r:id="rId24"/>
    <p:sldId id="276" r:id="rId25"/>
    <p:sldId id="275" r:id="rId26"/>
    <p:sldId id="277" r:id="rId27"/>
    <p:sldId id="274" r:id="rId28"/>
    <p:sldId id="279" r:id="rId29"/>
    <p:sldId id="278" r:id="rId30"/>
    <p:sldId id="281" r:id="rId31"/>
    <p:sldId id="306" r:id="rId32"/>
    <p:sldId id="307" r:id="rId33"/>
    <p:sldId id="308" r:id="rId34"/>
    <p:sldId id="309" r:id="rId35"/>
    <p:sldId id="310" r:id="rId36"/>
    <p:sldId id="282" r:id="rId37"/>
    <p:sldId id="283" r:id="rId38"/>
    <p:sldId id="284" r:id="rId39"/>
    <p:sldId id="285" r:id="rId40"/>
    <p:sldId id="286" r:id="rId41"/>
    <p:sldId id="287" r:id="rId42"/>
    <p:sldId id="288" r:id="rId43"/>
    <p:sldId id="289" r:id="rId44"/>
    <p:sldId id="290" r:id="rId45"/>
    <p:sldId id="291" r:id="rId46"/>
    <p:sldId id="292" r:id="rId47"/>
    <p:sldId id="293" r:id="rId4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  <a:srgbClr val="710E0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69710" autoAdjust="0"/>
  </p:normalViewPr>
  <p:slideViewPr>
    <p:cSldViewPr snapToGrid="0" snapToObjects="1">
      <p:cViewPr varScale="1">
        <p:scale>
          <a:sx n="80" d="100"/>
          <a:sy n="80" d="100"/>
        </p:scale>
        <p:origin x="-251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3F9A4-19F6-724B-B353-76228FB50223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997648-9EB0-804A-BD42-BBB6DEDEA8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18248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97648-9EB0-804A-BD42-BBB6DEDEA81C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9892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97648-9EB0-804A-BD42-BBB6DEDEA81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997648-9EB0-804A-BD42-BBB6DEDEA81C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761371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8285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44636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693705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20526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954422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32239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984036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418911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58213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51552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64954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0E8BF4-9D22-EB4A-BCEA-E0E336DBBC2B}" type="datetimeFigureOut">
              <a:rPr lang="en-US" smtClean="0"/>
              <a:pPr/>
              <a:t>12/12/2017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F062F2-6222-464C-B3F5-3AB3D1F86E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51140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246216" y="500337"/>
            <a:ext cx="8851747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US" sz="7200" dirty="0">
                <a:solidFill>
                  <a:srgbClr val="FF0000"/>
                </a:solidFill>
              </a:rPr>
              <a:t>Testis </a:t>
            </a:r>
            <a:r>
              <a:rPr lang="en-US" sz="7200" dirty="0" err="1">
                <a:solidFill>
                  <a:srgbClr val="FF0000"/>
                </a:solidFill>
              </a:rPr>
              <a:t>Tümörü</a:t>
            </a:r>
            <a:r>
              <a:rPr lang="en-US" sz="7200" dirty="0">
                <a:solidFill>
                  <a:srgbClr val="FF0000"/>
                </a:solidFill>
              </a:rPr>
              <a:t> </a:t>
            </a:r>
            <a:r>
              <a:rPr lang="en-US" sz="7200" dirty="0" err="1">
                <a:solidFill>
                  <a:srgbClr val="FF0000"/>
                </a:solidFill>
              </a:rPr>
              <a:t>ve</a:t>
            </a:r>
            <a:r>
              <a:rPr lang="en-US" sz="7200" dirty="0">
                <a:solidFill>
                  <a:srgbClr val="FF0000"/>
                </a:solidFill>
              </a:rPr>
              <a:t> </a:t>
            </a:r>
            <a:r>
              <a:rPr lang="en-US" sz="7200" dirty="0" err="1">
                <a:solidFill>
                  <a:srgbClr val="FF0000"/>
                </a:solidFill>
              </a:rPr>
              <a:t>Jinekolojik</a:t>
            </a:r>
            <a:r>
              <a:rPr lang="en-US" sz="7200" dirty="0">
                <a:solidFill>
                  <a:srgbClr val="FF0000"/>
                </a:solidFill>
              </a:rPr>
              <a:t> </a:t>
            </a:r>
            <a:r>
              <a:rPr lang="en-US" sz="7200" dirty="0" err="1">
                <a:solidFill>
                  <a:srgbClr val="FF0000"/>
                </a:solidFill>
              </a:rPr>
              <a:t>Kanserler</a:t>
            </a:r>
            <a:endParaRPr lang="en-US" sz="7200" dirty="0">
              <a:solidFill>
                <a:srgbClr val="FF0000"/>
              </a:solidFill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1861845" y="2951882"/>
            <a:ext cx="5564047" cy="3139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25425" indent="-225425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1pPr>
            <a:lvl2pPr marL="742950" indent="-28575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2pPr>
            <a:lvl3pPr marL="11430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3pPr>
            <a:lvl4pPr marL="16002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4pPr>
            <a:lvl5pPr marL="2057400" indent="-228600" eaLnBrk="0" hangingPunct="0">
              <a:defRPr sz="2000" b="1">
                <a:solidFill>
                  <a:srgbClr val="000099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b="1">
                <a:solidFill>
                  <a:srgbClr val="000099"/>
                </a:solidFill>
                <a:latin typeface="Calibri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en-GB" sz="2400" dirty="0" err="1" smtClean="0"/>
              <a:t>Yüksel</a:t>
            </a:r>
            <a:r>
              <a:rPr lang="en-GB" sz="2400" dirty="0" smtClean="0"/>
              <a:t> </a:t>
            </a:r>
            <a:r>
              <a:rPr lang="en-GB" sz="2400" dirty="0" smtClean="0"/>
              <a:t>ÜRÜN</a:t>
            </a:r>
          </a:p>
          <a:p>
            <a:pPr algn="ctr" eaLnBrk="1" hangingPunct="1">
              <a:lnSpc>
                <a:spcPct val="150000"/>
              </a:lnSpc>
            </a:pPr>
            <a:endParaRPr lang="en-GB" sz="2400" baseline="30000" dirty="0"/>
          </a:p>
          <a:p>
            <a:pPr algn="ctr" eaLnBrk="1" hangingPunct="1">
              <a:lnSpc>
                <a:spcPct val="150000"/>
              </a:lnSpc>
            </a:pPr>
            <a:r>
              <a:rPr lang="en-GB" sz="2400" dirty="0" smtClean="0"/>
              <a:t>Ankara </a:t>
            </a:r>
            <a:r>
              <a:rPr lang="en-GB" sz="2400" dirty="0" err="1" smtClean="0"/>
              <a:t>Üniversitesi</a:t>
            </a:r>
            <a:r>
              <a:rPr lang="en-GB" sz="2400" dirty="0" smtClean="0"/>
              <a:t> </a:t>
            </a:r>
            <a:r>
              <a:rPr lang="tr-TR" sz="2400" dirty="0" smtClean="0"/>
              <a:t>Tıp Fakültesi </a:t>
            </a:r>
            <a:endParaRPr lang="en-GB" sz="2400" dirty="0" smtClean="0"/>
          </a:p>
          <a:p>
            <a:pPr algn="ctr" eaLnBrk="1" hangingPunct="1">
              <a:lnSpc>
                <a:spcPct val="150000"/>
              </a:lnSpc>
            </a:pPr>
            <a:r>
              <a:rPr lang="en-GB" sz="2400" dirty="0" err="1" smtClean="0"/>
              <a:t>Tıbbi</a:t>
            </a:r>
            <a:r>
              <a:rPr lang="en-GB" sz="2400" dirty="0" smtClean="0"/>
              <a:t> </a:t>
            </a:r>
            <a:r>
              <a:rPr lang="en-GB" sz="2400" dirty="0" err="1" smtClean="0"/>
              <a:t>Onkoloji</a:t>
            </a:r>
            <a:r>
              <a:rPr lang="en-GB" sz="2400" dirty="0" smtClean="0"/>
              <a:t> BD</a:t>
            </a:r>
          </a:p>
          <a:p>
            <a:pPr algn="ctr">
              <a:lnSpc>
                <a:spcPct val="150000"/>
              </a:lnSpc>
            </a:pPr>
            <a:endParaRPr lang="en-US" sz="2400" dirty="0"/>
          </a:p>
          <a:p>
            <a:pPr algn="ctr" eaLnBrk="1" hangingPunct="1">
              <a:lnSpc>
                <a:spcPct val="150000"/>
              </a:lnSpc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15" y="5291248"/>
            <a:ext cx="1332000" cy="1332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2031" y="5291248"/>
            <a:ext cx="1332000" cy="13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54007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0313"/>
          </a:xfrm>
        </p:spPr>
        <p:txBody>
          <a:bodyPr/>
          <a:lstStyle/>
          <a:p>
            <a:r>
              <a:rPr lang="en-US" dirty="0" err="1" smtClean="0"/>
              <a:t>Evreleme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323" r="519"/>
          <a:stretch/>
        </p:blipFill>
        <p:spPr>
          <a:xfrm>
            <a:off x="2194683" y="1076294"/>
            <a:ext cx="4808575" cy="5675644"/>
          </a:xfrm>
        </p:spPr>
      </p:pic>
    </p:spTree>
    <p:extLst>
      <p:ext uri="{BB962C8B-B14F-4D97-AF65-F5344CB8AC3E}">
        <p14:creationId xmlns:p14="http://schemas.microsoft.com/office/powerpoint/2010/main" xmlns="" val="3047458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Tablo"/>
          <p:cNvGraphicFramePr>
            <a:graphicFrameLocks noGrp="1"/>
          </p:cNvGraphicFramePr>
          <p:nvPr/>
        </p:nvGraphicFramePr>
        <p:xfrm>
          <a:off x="579120" y="83820"/>
          <a:ext cx="7940040" cy="6728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70020"/>
                <a:gridCol w="3970020"/>
              </a:tblGrid>
              <a:tr h="241360">
                <a:tc gridSpan="2">
                  <a:txBody>
                    <a:bodyPr/>
                    <a:lstStyle/>
                    <a:p>
                      <a:pPr algn="ctr"/>
                      <a:r>
                        <a:rPr lang="tr-TR" sz="11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İyi </a:t>
                      </a:r>
                      <a:r>
                        <a:rPr lang="tr-TR" sz="11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prognoz</a:t>
                      </a:r>
                      <a:r>
                        <a:rPr lang="tr-TR" sz="11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grubu</a:t>
                      </a:r>
                      <a:endParaRPr lang="tr-TR" sz="11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79639">
                <a:tc>
                  <a:txBody>
                    <a:bodyPr/>
                    <a:lstStyle/>
                    <a:p>
                      <a:r>
                        <a:rPr lang="tr-TR" sz="1050" b="1" dirty="0" smtClean="0"/>
                        <a:t>SEMİNOM</a:t>
                      </a:r>
                      <a:endParaRPr lang="tr-TR" sz="1050" dirty="0" smtClean="0"/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Hastaların %90’ı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yıllık ilerlemesiz sağkalım: %82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yıllık sağkalım: %86</a:t>
                      </a:r>
                      <a:endParaRPr lang="tr-T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05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Aşağıdaki kriterlerin hepsi sağlanmalı: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Herhangi bir primer yerleşim alanı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Akciğer dışı organ tutulumu yok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Normal AFP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Herhangi bir </a:t>
                      </a: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hCG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değeri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Herhangi bir LDH değeri</a:t>
                      </a:r>
                      <a:endParaRPr lang="tr-TR" sz="1050" dirty="0"/>
                    </a:p>
                  </a:txBody>
                  <a:tcPr/>
                </a:tc>
              </a:tr>
              <a:tr h="1128715">
                <a:tc>
                  <a:txBody>
                    <a:bodyPr/>
                    <a:lstStyle/>
                    <a:p>
                      <a:r>
                        <a:rPr lang="tr-TR" sz="1050" dirty="0" smtClean="0"/>
                        <a:t>NONSEMİNOM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Hastaların %56’sı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yıllık ilerlemesiz sağkalım: %89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yıllık sağkalım: %92</a:t>
                      </a:r>
                      <a:endParaRPr lang="tr-T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05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Aşağıdaki kriterlerin hepsi sağlanmalı: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Testis veya </a:t>
                      </a: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retroperitoneal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primer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Akciğer dışı organ tutulumu yok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AFP &lt; 1000 </a:t>
                      </a: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ng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/ml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hCG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&lt; 5000 </a:t>
                      </a: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mIU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LDH&lt; 1,5 x normal</a:t>
                      </a:r>
                      <a:endParaRPr lang="tr-TR" sz="1050" dirty="0" smtClean="0"/>
                    </a:p>
                    <a:p>
                      <a:endParaRPr lang="tr-TR" sz="1050" dirty="0"/>
                    </a:p>
                  </a:txBody>
                  <a:tcPr/>
                </a:tc>
              </a:tr>
              <a:tr h="266168">
                <a:tc gridSpan="2">
                  <a:txBody>
                    <a:bodyPr/>
                    <a:lstStyle/>
                    <a:p>
                      <a:pPr algn="ctr"/>
                      <a:r>
                        <a:rPr lang="tr-TR" sz="12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Orta </a:t>
                      </a:r>
                      <a:r>
                        <a:rPr lang="tr-TR" sz="1200" b="1" kern="1200" baseline="0" dirty="0" err="1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prognoz</a:t>
                      </a:r>
                      <a:r>
                        <a:rPr lang="tr-TR" sz="1200" b="1" kern="1200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grubu</a:t>
                      </a: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79639">
                <a:tc>
                  <a:txBody>
                    <a:bodyPr/>
                    <a:lstStyle/>
                    <a:p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Seminom</a:t>
                      </a:r>
                      <a:endParaRPr lang="tr-TR" sz="1050" kern="1200" baseline="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Hastaların %10’u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yıllık ilerlemesiz sağkalım: %67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yıllık sağkalım: %72</a:t>
                      </a:r>
                      <a:endParaRPr lang="tr-T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05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Aşağıdaki kriterlerden herhangi biri: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Herhangi bir primer yerleşim alanı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Akciğer dışı organ tutulumu var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Normal AFP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Herhangi bir </a:t>
                      </a: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hCG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değeri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Herhangi bir LDH değeri</a:t>
                      </a:r>
                      <a:endParaRPr lang="tr-TR" sz="1050" dirty="0"/>
                    </a:p>
                  </a:txBody>
                  <a:tcPr/>
                </a:tc>
              </a:tr>
              <a:tr h="1128715">
                <a:tc>
                  <a:txBody>
                    <a:bodyPr/>
                    <a:lstStyle/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NONSEMİNOM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Hastaların %28’i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yıllık ilerlemesiz sağkalım: %75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yıllık sağkalım: %80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050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Aşağıdaki kriterlerin hepsi sağlanmalı: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Testis veya </a:t>
                      </a: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retroperitoneal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primer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Akciğer dışı organ tutulumu yok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AFP &gt; 1000 ve &lt;10000 </a:t>
                      </a: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ng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/ml veya</a:t>
                      </a:r>
                    </a:p>
                    <a:p>
                      <a:r>
                        <a:rPr lang="es-ES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hCG &gt; 5000 ve &lt;50000 mIU/l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veya</a:t>
                      </a:r>
                    </a:p>
                    <a:p>
                      <a:r>
                        <a:rPr lang="es-ES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LDH&gt; 1,5 ve &lt;10 x NÜS</a:t>
                      </a:r>
                      <a:endParaRPr lang="tr-TR" sz="1050" dirty="0" smtClean="0"/>
                    </a:p>
                  </a:txBody>
                  <a:tcPr/>
                </a:tc>
              </a:tr>
              <a:tr h="212965">
                <a:tc gridSpan="2">
                  <a:txBody>
                    <a:bodyPr/>
                    <a:lstStyle/>
                    <a:p>
                      <a:pPr algn="ctr"/>
                      <a:r>
                        <a:rPr lang="tr-TR" sz="900" b="1" dirty="0" smtClean="0">
                          <a:solidFill>
                            <a:schemeClr val="bg1"/>
                          </a:solidFill>
                        </a:rPr>
                        <a:t>KÖTÜ PROGNOZ</a:t>
                      </a:r>
                      <a:r>
                        <a:rPr lang="tr-TR" sz="900" b="1" baseline="0" dirty="0" smtClean="0">
                          <a:solidFill>
                            <a:schemeClr val="bg1"/>
                          </a:solidFill>
                        </a:rPr>
                        <a:t> GRUBU</a:t>
                      </a:r>
                      <a:endParaRPr lang="tr-TR" sz="9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212965">
                <a:tc gridSpan="2">
                  <a:txBody>
                    <a:bodyPr/>
                    <a:lstStyle/>
                    <a:p>
                      <a:pPr algn="l"/>
                      <a:r>
                        <a:rPr lang="tr-TR" sz="900" b="1" baseline="0" dirty="0" err="1" smtClean="0">
                          <a:latin typeface="TimesNewRomanPSMT"/>
                        </a:rPr>
                        <a:t>Seminom</a:t>
                      </a:r>
                      <a:r>
                        <a:rPr lang="tr-TR" sz="900" b="1" baseline="0" dirty="0" smtClean="0">
                          <a:latin typeface="TimesNewRomanPSMT"/>
                        </a:rPr>
                        <a:t> Hiçbir </a:t>
                      </a:r>
                      <a:r>
                        <a:rPr lang="tr-TR" sz="900" b="1" baseline="0" dirty="0" err="1" smtClean="0">
                          <a:latin typeface="TimesNewRomanPSMT"/>
                        </a:rPr>
                        <a:t>seminom</a:t>
                      </a:r>
                      <a:r>
                        <a:rPr lang="tr-TR" sz="900" b="1" baseline="0" dirty="0" smtClean="0">
                          <a:latin typeface="TimesNewRomanPSMT"/>
                        </a:rPr>
                        <a:t> kötü </a:t>
                      </a:r>
                      <a:r>
                        <a:rPr lang="tr-TR" sz="900" b="1" baseline="0" dirty="0" err="1" smtClean="0">
                          <a:latin typeface="TimesNewRomanPSMT"/>
                        </a:rPr>
                        <a:t>prognozlu</a:t>
                      </a:r>
                      <a:r>
                        <a:rPr lang="tr-TR" sz="900" b="1" baseline="0" dirty="0" smtClean="0">
                          <a:latin typeface="TimesNewRomanPSMT"/>
                        </a:rPr>
                        <a:t> olarak sınıflandırılmamıştır </a:t>
                      </a:r>
                      <a:endParaRPr lang="tr-TR" sz="900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/>
                      <a:endParaRPr lang="tr-TR" dirty="0"/>
                    </a:p>
                  </a:txBody>
                  <a:tcPr/>
                </a:tc>
              </a:tr>
              <a:tr h="1128715">
                <a:tc>
                  <a:txBody>
                    <a:bodyPr/>
                    <a:lstStyle/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NONSEMİNOM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Hastaların %16’sı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yıllık ilerlemesiz sağkalım: %41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 yıllık sağkalım: %48</a:t>
                      </a:r>
                      <a:endParaRPr lang="tr-TR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105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Aşağıdaki kriterlerden herhangi biri: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</a:t>
                      </a: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Mediastinal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primer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Akciğer dışı organ tutulumu var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AFP &gt; 10000 </a:t>
                      </a: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ng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/ml veya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</a:t>
                      </a: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hCG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&gt; 50000 </a:t>
                      </a:r>
                      <a:r>
                        <a:rPr lang="tr-TR" sz="1050" kern="1200" baseline="0" dirty="0" err="1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mIU</a:t>
                      </a:r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/l veya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veya</a:t>
                      </a:r>
                    </a:p>
                    <a:p>
                      <a:r>
                        <a:rPr lang="tr-TR" sz="105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􀂃 LDH &gt; 10 x NÜS</a:t>
                      </a:r>
                      <a:endParaRPr lang="tr-TR" sz="105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Tedavi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Radikal</a:t>
            </a:r>
            <a:r>
              <a:rPr lang="en-US" dirty="0" smtClean="0"/>
              <a:t> </a:t>
            </a:r>
            <a:r>
              <a:rPr lang="en-US" dirty="0" err="1" smtClean="0"/>
              <a:t>orşiektomi</a:t>
            </a:r>
            <a:endParaRPr lang="en-US" dirty="0"/>
          </a:p>
          <a:p>
            <a:pPr lvl="1">
              <a:lnSpc>
                <a:spcPct val="150000"/>
              </a:lnSpc>
            </a:pPr>
            <a:r>
              <a:rPr lang="en-US" dirty="0" err="1" smtClean="0"/>
              <a:t>izlem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 err="1" smtClean="0"/>
              <a:t>Kemoterapi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 err="1" smtClean="0"/>
              <a:t>Radyoterapi</a:t>
            </a:r>
            <a:r>
              <a:rPr lang="en-US" dirty="0" smtClean="0"/>
              <a:t> </a:t>
            </a:r>
          </a:p>
          <a:p>
            <a:pPr>
              <a:lnSpc>
                <a:spcPct val="15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15023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0000FF"/>
                </a:solidFill>
              </a:rPr>
              <a:t>Evre</a:t>
            </a:r>
            <a:r>
              <a:rPr lang="en-US" dirty="0" smtClean="0">
                <a:solidFill>
                  <a:srgbClr val="0000FF"/>
                </a:solidFill>
              </a:rPr>
              <a:t> I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seminoma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err="1" smtClean="0"/>
              <a:t>izlem</a:t>
            </a:r>
            <a:endParaRPr lang="en-US" dirty="0" smtClean="0"/>
          </a:p>
          <a:p>
            <a:r>
              <a:rPr lang="en-US" dirty="0" err="1" smtClean="0"/>
              <a:t>Radyoterapi</a:t>
            </a:r>
            <a:endParaRPr lang="en-US" dirty="0" smtClean="0"/>
          </a:p>
          <a:p>
            <a:r>
              <a:rPr lang="en-US" dirty="0" err="1" smtClean="0"/>
              <a:t>Kemoterapi</a:t>
            </a:r>
            <a:endParaRPr lang="en-US" dirty="0" smtClean="0"/>
          </a:p>
          <a:p>
            <a:pPr lvl="1"/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doz</a:t>
            </a:r>
            <a:r>
              <a:rPr lang="en-US" dirty="0" smtClean="0"/>
              <a:t> </a:t>
            </a:r>
            <a:r>
              <a:rPr lang="en-US" dirty="0" err="1" smtClean="0"/>
              <a:t>karbopaltin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nonseminoma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err="1" smtClean="0"/>
              <a:t>Izlem</a:t>
            </a:r>
            <a:endParaRPr lang="en-US" dirty="0" smtClean="0"/>
          </a:p>
          <a:p>
            <a:r>
              <a:rPr lang="en-US" dirty="0" smtClean="0"/>
              <a:t>RPLND</a:t>
            </a:r>
          </a:p>
          <a:p>
            <a:r>
              <a:rPr lang="en-US" dirty="0" smtClean="0"/>
              <a:t>1 </a:t>
            </a:r>
            <a:r>
              <a:rPr lang="en-US" dirty="0" err="1" smtClean="0"/>
              <a:t>veya</a:t>
            </a:r>
            <a:r>
              <a:rPr lang="en-US" dirty="0" smtClean="0"/>
              <a:t> 2 </a:t>
            </a:r>
            <a:r>
              <a:rPr lang="en-US" dirty="0" err="1" smtClean="0"/>
              <a:t>kür</a:t>
            </a:r>
            <a:r>
              <a:rPr lang="en-US" dirty="0" smtClean="0"/>
              <a:t> BEP</a:t>
            </a:r>
          </a:p>
          <a:p>
            <a:pPr lvl="1"/>
            <a:r>
              <a:rPr lang="en-US" dirty="0" err="1" smtClean="0"/>
              <a:t>Bleomisin</a:t>
            </a:r>
            <a:endParaRPr lang="en-US" dirty="0" smtClean="0"/>
          </a:p>
          <a:p>
            <a:pPr lvl="1"/>
            <a:r>
              <a:rPr lang="en-US" dirty="0" err="1" smtClean="0"/>
              <a:t>Etoposid</a:t>
            </a:r>
            <a:endParaRPr lang="en-US" dirty="0" smtClean="0"/>
          </a:p>
          <a:p>
            <a:pPr lvl="1"/>
            <a:r>
              <a:rPr lang="en-US" dirty="0" err="1" smtClean="0"/>
              <a:t>Sispaltin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6391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İ</a:t>
            </a:r>
            <a:r>
              <a:rPr lang="en-US" dirty="0" err="1" smtClean="0">
                <a:solidFill>
                  <a:srgbClr val="FF0000"/>
                </a:solidFill>
              </a:rPr>
              <a:t>leri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evre</a:t>
            </a:r>
            <a:r>
              <a:rPr lang="en-US" dirty="0" smtClean="0">
                <a:solidFill>
                  <a:srgbClr val="FF0000"/>
                </a:solidFill>
              </a:rPr>
              <a:t> – </a:t>
            </a:r>
            <a:r>
              <a:rPr lang="en-US" dirty="0" err="1" smtClean="0">
                <a:solidFill>
                  <a:srgbClr val="FF0000"/>
                </a:solidFill>
              </a:rPr>
              <a:t>nüks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hastalık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Sistemik</a:t>
            </a:r>
            <a:r>
              <a:rPr lang="en-US" dirty="0" smtClean="0"/>
              <a:t> </a:t>
            </a:r>
            <a:r>
              <a:rPr lang="en-US" dirty="0" err="1" smtClean="0"/>
              <a:t>kemoterapi</a:t>
            </a:r>
            <a:endParaRPr lang="en-US" dirty="0" smtClean="0"/>
          </a:p>
          <a:p>
            <a:pPr lvl="1">
              <a:lnSpc>
                <a:spcPct val="150000"/>
              </a:lnSpc>
            </a:pPr>
            <a:r>
              <a:rPr lang="en-US" dirty="0" smtClean="0"/>
              <a:t>3-4 </a:t>
            </a:r>
            <a:r>
              <a:rPr lang="en-US" dirty="0" err="1" smtClean="0"/>
              <a:t>kür</a:t>
            </a:r>
            <a:r>
              <a:rPr lang="en-US" dirty="0" smtClean="0"/>
              <a:t> BEP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VIP</a:t>
            </a:r>
          </a:p>
          <a:p>
            <a:pPr lvl="1">
              <a:lnSpc>
                <a:spcPct val="150000"/>
              </a:lnSpc>
            </a:pPr>
            <a:r>
              <a:rPr lang="en-US" dirty="0" smtClean="0"/>
              <a:t>TIP</a:t>
            </a:r>
          </a:p>
          <a:p>
            <a:pPr lvl="1">
              <a:lnSpc>
                <a:spcPct val="150000"/>
              </a:lnSpc>
            </a:pPr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doz</a:t>
            </a:r>
            <a:r>
              <a:rPr lang="en-US" dirty="0" smtClean="0"/>
              <a:t> KT </a:t>
            </a:r>
          </a:p>
          <a:p>
            <a:pPr>
              <a:lnSpc>
                <a:spcPct val="150000"/>
              </a:lnSpc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390749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Tedavi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sonrası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takip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Fertilite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Sekonder</a:t>
            </a:r>
            <a:r>
              <a:rPr lang="en-US" dirty="0" smtClean="0"/>
              <a:t> </a:t>
            </a:r>
            <a:r>
              <a:rPr lang="en-US" dirty="0" err="1" smtClean="0"/>
              <a:t>kanserler</a:t>
            </a:r>
            <a:endParaRPr lang="en-US" dirty="0" smtClean="0"/>
          </a:p>
          <a:p>
            <a:pPr lvl="1"/>
            <a:r>
              <a:rPr lang="en-US" dirty="0" err="1" smtClean="0"/>
              <a:t>Lösemi</a:t>
            </a:r>
            <a:r>
              <a:rPr lang="en-US" dirty="0" smtClean="0"/>
              <a:t>: </a:t>
            </a:r>
            <a:r>
              <a:rPr lang="en-US" dirty="0" err="1" smtClean="0"/>
              <a:t>Etoposid</a:t>
            </a:r>
            <a:r>
              <a:rPr lang="en-US" dirty="0" smtClean="0"/>
              <a:t>: &gt;2g/m</a:t>
            </a:r>
            <a:r>
              <a:rPr lang="en-US" baseline="30000" dirty="0" smtClean="0"/>
              <a:t>2</a:t>
            </a:r>
            <a:endParaRPr lang="en-US" dirty="0" smtClean="0"/>
          </a:p>
          <a:p>
            <a:r>
              <a:rPr lang="en-US" dirty="0" err="1" smtClean="0"/>
              <a:t>Nefrotoksisite</a:t>
            </a:r>
            <a:r>
              <a:rPr lang="en-US" dirty="0" smtClean="0"/>
              <a:t>: </a:t>
            </a:r>
            <a:r>
              <a:rPr lang="en-US" dirty="0" err="1" smtClean="0"/>
              <a:t>sisplatin</a:t>
            </a:r>
            <a:endParaRPr lang="en-US" dirty="0" smtClean="0"/>
          </a:p>
          <a:p>
            <a:r>
              <a:rPr lang="en-US" dirty="0" err="1" smtClean="0"/>
              <a:t>Ototoksisite</a:t>
            </a:r>
            <a:r>
              <a:rPr lang="en-US" dirty="0" smtClean="0"/>
              <a:t>: </a:t>
            </a:r>
            <a:r>
              <a:rPr lang="en-US" dirty="0" err="1" smtClean="0"/>
              <a:t>sisplatin</a:t>
            </a:r>
            <a:endParaRPr lang="en-US" dirty="0" smtClean="0"/>
          </a:p>
          <a:p>
            <a:r>
              <a:rPr lang="en-US" dirty="0" err="1" smtClean="0"/>
              <a:t>Pulmoner</a:t>
            </a:r>
            <a:r>
              <a:rPr lang="en-US" dirty="0" smtClean="0"/>
              <a:t> </a:t>
            </a:r>
            <a:r>
              <a:rPr lang="en-US" dirty="0" err="1" smtClean="0"/>
              <a:t>toksisite</a:t>
            </a:r>
            <a:r>
              <a:rPr lang="en-US" dirty="0" smtClean="0"/>
              <a:t>: </a:t>
            </a:r>
            <a:r>
              <a:rPr lang="en-US" dirty="0" err="1" smtClean="0"/>
              <a:t>bleomisin</a:t>
            </a:r>
            <a:r>
              <a:rPr lang="en-US" dirty="0" smtClean="0"/>
              <a:t>&gt;400 U </a:t>
            </a:r>
          </a:p>
          <a:p>
            <a:r>
              <a:rPr lang="en-US" dirty="0" err="1" smtClean="0"/>
              <a:t>Kardiyovasküler</a:t>
            </a:r>
            <a:r>
              <a:rPr lang="en-US" dirty="0" smtClean="0"/>
              <a:t> </a:t>
            </a:r>
            <a:r>
              <a:rPr lang="en-US" dirty="0" err="1" smtClean="0"/>
              <a:t>hastalıklar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5592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Jinekolojik</a:t>
            </a:r>
            <a:r>
              <a:rPr lang="en-US" dirty="0" smtClean="0"/>
              <a:t> </a:t>
            </a:r>
            <a:r>
              <a:rPr lang="en-US" dirty="0" err="1" smtClean="0"/>
              <a:t>kanserler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Serviks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Over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Endometriyum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Vulva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Vajen</a:t>
            </a: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58858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412" r="3031"/>
          <a:stretch/>
        </p:blipFill>
        <p:spPr>
          <a:xfrm>
            <a:off x="713311" y="980412"/>
            <a:ext cx="7717379" cy="4897177"/>
          </a:xfrm>
        </p:spPr>
      </p:pic>
    </p:spTree>
    <p:extLst>
      <p:ext uri="{BB962C8B-B14F-4D97-AF65-F5344CB8AC3E}">
        <p14:creationId xmlns:p14="http://schemas.microsoft.com/office/powerpoint/2010/main" xmlns="" val="3167560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71" r="-3447"/>
          <a:stretch/>
        </p:blipFill>
        <p:spPr>
          <a:xfrm>
            <a:off x="1347788" y="297943"/>
            <a:ext cx="6448424" cy="6262114"/>
          </a:xfrm>
        </p:spPr>
      </p:pic>
    </p:spTree>
    <p:extLst>
      <p:ext uri="{BB962C8B-B14F-4D97-AF65-F5344CB8AC3E}">
        <p14:creationId xmlns:p14="http://schemas.microsoft.com/office/powerpoint/2010/main" xmlns="" val="4127413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 err="1" smtClean="0">
                <a:solidFill>
                  <a:srgbClr val="FF0000"/>
                </a:solidFill>
              </a:rPr>
              <a:t>Servik</a:t>
            </a:r>
            <a:r>
              <a:rPr lang="tr-TR" sz="6000" b="1" dirty="0" smtClean="0">
                <a:solidFill>
                  <a:srgbClr val="FF0000"/>
                </a:solidFill>
              </a:rPr>
              <a:t>s K</a:t>
            </a:r>
            <a:r>
              <a:rPr lang="en-US" sz="6000" b="1" dirty="0" err="1" smtClean="0">
                <a:solidFill>
                  <a:srgbClr val="FF0000"/>
                </a:solidFill>
              </a:rPr>
              <a:t>anser</a:t>
            </a:r>
            <a:r>
              <a:rPr lang="tr-TR" sz="6000" b="1" dirty="0" smtClean="0">
                <a:solidFill>
                  <a:srgbClr val="FF0000"/>
                </a:solidFill>
              </a:rPr>
              <a:t>i</a:t>
            </a:r>
            <a:r>
              <a:rPr lang="en-US" sz="6000" b="1" dirty="0" smtClean="0">
                <a:solidFill>
                  <a:srgbClr val="FF0000"/>
                </a:solidFill>
              </a:rPr>
              <a:t> 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600" dirty="0" err="1" smtClean="0"/>
              <a:t>Önlenebilir</a:t>
            </a:r>
            <a:r>
              <a:rPr lang="en-US" sz="3600" dirty="0" smtClean="0"/>
              <a:t> </a:t>
            </a:r>
            <a:r>
              <a:rPr lang="en-US" sz="3600" dirty="0" err="1" smtClean="0"/>
              <a:t>bir</a:t>
            </a:r>
            <a:r>
              <a:rPr lang="en-US" sz="3600" dirty="0" smtClean="0"/>
              <a:t> </a:t>
            </a:r>
            <a:r>
              <a:rPr lang="en-US" sz="3600" dirty="0" err="1" smtClean="0"/>
              <a:t>hastalıktır</a:t>
            </a:r>
            <a:endParaRPr lang="en-US" sz="3600" dirty="0" smtClean="0"/>
          </a:p>
          <a:p>
            <a:pPr>
              <a:lnSpc>
                <a:spcPct val="150000"/>
              </a:lnSpc>
            </a:pPr>
            <a:r>
              <a:rPr lang="en-US" sz="3600" dirty="0" smtClean="0"/>
              <a:t>HPV: en </a:t>
            </a:r>
            <a:r>
              <a:rPr lang="en-US" sz="3600" dirty="0" err="1" smtClean="0"/>
              <a:t>önemli</a:t>
            </a:r>
            <a:r>
              <a:rPr lang="en-US" sz="3600" dirty="0" smtClean="0"/>
              <a:t> </a:t>
            </a:r>
            <a:r>
              <a:rPr lang="en-US" sz="3600" dirty="0" err="1" smtClean="0"/>
              <a:t>faktör</a:t>
            </a:r>
            <a:endParaRPr lang="en-US" sz="3600" dirty="0" smtClean="0"/>
          </a:p>
          <a:p>
            <a:pPr lvl="1">
              <a:lnSpc>
                <a:spcPct val="150000"/>
              </a:lnSpc>
            </a:pPr>
            <a:r>
              <a:rPr lang="en-US" sz="3200" dirty="0" smtClean="0">
                <a:solidFill>
                  <a:srgbClr val="0000FF"/>
                </a:solidFill>
              </a:rPr>
              <a:t>Tip 16, 18</a:t>
            </a:r>
            <a:r>
              <a:rPr lang="en-US" sz="3200" dirty="0" smtClean="0"/>
              <a:t>, en </a:t>
            </a:r>
            <a:r>
              <a:rPr lang="en-US" sz="3200" dirty="0" err="1" smtClean="0"/>
              <a:t>sık</a:t>
            </a:r>
            <a:r>
              <a:rPr lang="en-US" sz="3200" dirty="0" smtClean="0"/>
              <a:t> </a:t>
            </a:r>
            <a:r>
              <a:rPr lang="en-US" sz="3200" dirty="0" err="1" smtClean="0"/>
              <a:t>neden</a:t>
            </a:r>
            <a:r>
              <a:rPr lang="en-US" sz="3200" dirty="0" smtClean="0"/>
              <a:t> %75</a:t>
            </a:r>
            <a:endParaRPr lang="en-US" sz="3200" dirty="0"/>
          </a:p>
          <a:p>
            <a:pPr lvl="1">
              <a:lnSpc>
                <a:spcPct val="150000"/>
              </a:lnSpc>
            </a:pPr>
            <a:r>
              <a:rPr lang="en-US" sz="3200" dirty="0" smtClean="0"/>
              <a:t>HPV 16, 18, 31, 33, 35, 39, 45, 51, 52, 56, 58, 59, 68, 69, 82</a:t>
            </a:r>
          </a:p>
          <a:p>
            <a:pPr>
              <a:lnSpc>
                <a:spcPct val="150000"/>
              </a:lnSpc>
            </a:pPr>
            <a:endParaRPr lang="en-US" sz="3600" dirty="0" smtClean="0"/>
          </a:p>
        </p:txBody>
      </p:sp>
    </p:spTree>
    <p:extLst>
      <p:ext uri="{BB962C8B-B14F-4D97-AF65-F5344CB8AC3E}">
        <p14:creationId xmlns:p14="http://schemas.microsoft.com/office/powerpoint/2010/main" xmlns="" val="128395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Testiküler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kanserler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200000"/>
              </a:lnSpc>
            </a:pPr>
            <a:r>
              <a:rPr lang="tr-TR" dirty="0" smtClean="0"/>
              <a:t>15-35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erkeklerde</a:t>
            </a:r>
            <a:r>
              <a:rPr lang="en-US" dirty="0" smtClean="0"/>
              <a:t> </a:t>
            </a:r>
            <a:r>
              <a:rPr lang="tr-TR" dirty="0" smtClean="0">
                <a:solidFill>
                  <a:srgbClr val="FF0000"/>
                </a:solidFill>
              </a:rPr>
              <a:t>en </a:t>
            </a:r>
            <a:r>
              <a:rPr lang="en-US" dirty="0" err="1" smtClean="0">
                <a:solidFill>
                  <a:srgbClr val="FF0000"/>
                </a:solidFill>
              </a:rPr>
              <a:t>sık</a:t>
            </a:r>
            <a:r>
              <a:rPr lang="tr-TR" dirty="0" smtClean="0">
                <a:solidFill>
                  <a:srgbClr val="FF0000"/>
                </a:solidFill>
              </a:rPr>
              <a:t> </a:t>
            </a:r>
            <a:r>
              <a:rPr lang="tr-TR" dirty="0" err="1" smtClean="0"/>
              <a:t>solid</a:t>
            </a:r>
            <a:r>
              <a:rPr lang="tr-TR" dirty="0" smtClean="0"/>
              <a:t> tümör</a:t>
            </a:r>
          </a:p>
          <a:p>
            <a:pPr>
              <a:lnSpc>
                <a:spcPct val="200000"/>
              </a:lnSpc>
            </a:pPr>
            <a:r>
              <a:rPr lang="tr-TR" dirty="0" smtClean="0"/>
              <a:t>Erkeklerde görülen tüm kanserler içinde %1 sıklıkta</a:t>
            </a:r>
          </a:p>
          <a:p>
            <a:pPr>
              <a:lnSpc>
                <a:spcPct val="200000"/>
              </a:lnSpc>
            </a:pPr>
            <a:r>
              <a:rPr lang="tr-TR" dirty="0" err="1" smtClean="0"/>
              <a:t>Testiküler</a:t>
            </a:r>
            <a:r>
              <a:rPr lang="tr-TR" dirty="0" smtClean="0"/>
              <a:t> veya </a:t>
            </a:r>
            <a:r>
              <a:rPr lang="tr-TR" dirty="0" err="1" smtClean="0"/>
              <a:t>ekstragonadal</a:t>
            </a:r>
            <a:r>
              <a:rPr lang="tr-TR" dirty="0" smtClean="0"/>
              <a:t> olabilir</a:t>
            </a:r>
            <a:endParaRPr lang="en-US" dirty="0" smtClean="0"/>
          </a:p>
          <a:p>
            <a:pPr>
              <a:lnSpc>
                <a:spcPct val="200000"/>
              </a:lnSpc>
            </a:pPr>
            <a:r>
              <a:rPr lang="en-US" b="1" u="sng" dirty="0" smtClean="0">
                <a:solidFill>
                  <a:srgbClr val="0000FF"/>
                </a:solidFill>
              </a:rPr>
              <a:t>KT </a:t>
            </a:r>
            <a:r>
              <a:rPr lang="en-US" b="1" u="sng" dirty="0" err="1" smtClean="0">
                <a:solidFill>
                  <a:srgbClr val="0000FF"/>
                </a:solidFill>
              </a:rPr>
              <a:t>ile</a:t>
            </a:r>
            <a:r>
              <a:rPr lang="en-US" b="1" u="sng" dirty="0" smtClean="0">
                <a:solidFill>
                  <a:srgbClr val="0000FF"/>
                </a:solidFill>
              </a:rPr>
              <a:t> </a:t>
            </a:r>
            <a:r>
              <a:rPr lang="en-US" b="1" u="sng" dirty="0" err="1" smtClean="0">
                <a:solidFill>
                  <a:srgbClr val="0000FF"/>
                </a:solidFill>
              </a:rPr>
              <a:t>şifa</a:t>
            </a:r>
            <a:r>
              <a:rPr lang="en-US" b="1" u="sng" dirty="0" smtClean="0">
                <a:solidFill>
                  <a:srgbClr val="0000FF"/>
                </a:solidFill>
              </a:rPr>
              <a:t> </a:t>
            </a:r>
            <a:r>
              <a:rPr lang="en-US" b="1" u="sng" dirty="0" err="1" smtClean="0">
                <a:solidFill>
                  <a:srgbClr val="0000FF"/>
                </a:solidFill>
              </a:rPr>
              <a:t>sağlanan</a:t>
            </a:r>
            <a:r>
              <a:rPr lang="en-US" b="1" u="sng" dirty="0" smtClean="0">
                <a:solidFill>
                  <a:srgbClr val="0000FF"/>
                </a:solidFill>
              </a:rPr>
              <a:t> solid </a:t>
            </a:r>
            <a:r>
              <a:rPr lang="en-US" b="1" u="sng" dirty="0" err="1" smtClean="0">
                <a:solidFill>
                  <a:srgbClr val="0000FF"/>
                </a:solidFill>
              </a:rPr>
              <a:t>tümörlere</a:t>
            </a:r>
            <a:r>
              <a:rPr lang="en-US" b="1" u="sng" dirty="0" smtClean="0">
                <a:solidFill>
                  <a:srgbClr val="0000FF"/>
                </a:solidFill>
              </a:rPr>
              <a:t> </a:t>
            </a:r>
            <a:r>
              <a:rPr lang="en-US" b="1" u="sng" dirty="0" err="1" smtClean="0">
                <a:solidFill>
                  <a:srgbClr val="0000FF"/>
                </a:solidFill>
              </a:rPr>
              <a:t>örnek</a:t>
            </a:r>
            <a:endParaRPr lang="en-US" b="1" u="sng" dirty="0" smtClean="0">
              <a:solidFill>
                <a:srgbClr val="0000FF"/>
              </a:solidFill>
            </a:endParaRPr>
          </a:p>
          <a:p>
            <a:pPr>
              <a:lnSpc>
                <a:spcPct val="20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8189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2008 </a:t>
            </a:r>
            <a:r>
              <a:rPr lang="en-US" dirty="0">
                <a:solidFill>
                  <a:srgbClr val="FF0000"/>
                </a:solidFill>
              </a:rPr>
              <a:t>N</a:t>
            </a:r>
            <a:r>
              <a:rPr lang="en-US" dirty="0" smtClean="0">
                <a:solidFill>
                  <a:srgbClr val="FF0000"/>
                </a:solidFill>
              </a:rPr>
              <a:t>obel Tıp </a:t>
            </a:r>
            <a:r>
              <a:rPr lang="en-US" dirty="0" err="1" smtClean="0">
                <a:solidFill>
                  <a:srgbClr val="FF0000"/>
                </a:solidFill>
              </a:rPr>
              <a:t>Ödülü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l="-77394" r="-77394"/>
          <a:stretch>
            <a:fillRect/>
          </a:stretch>
        </p:blipFill>
        <p:spPr>
          <a:xfrm>
            <a:off x="-2033395" y="1600200"/>
            <a:ext cx="8229600" cy="4525963"/>
          </a:xfrm>
        </p:spPr>
      </p:pic>
      <p:sp>
        <p:nvSpPr>
          <p:cNvPr id="5" name="Rectangle 4"/>
          <p:cNvSpPr/>
          <p:nvPr/>
        </p:nvSpPr>
        <p:spPr>
          <a:xfrm>
            <a:off x="4384573" y="2048422"/>
            <a:ext cx="3240791" cy="58477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/>
              <a:t>Harald</a:t>
            </a:r>
            <a:r>
              <a:rPr lang="en-US" sz="3200" dirty="0"/>
              <a:t> </a:t>
            </a:r>
            <a:r>
              <a:rPr lang="en-US" sz="3200" dirty="0" err="1"/>
              <a:t>zur</a:t>
            </a:r>
            <a:r>
              <a:rPr lang="en-US" sz="3200" dirty="0"/>
              <a:t> </a:t>
            </a:r>
            <a:r>
              <a:rPr lang="en-US" sz="3200" dirty="0" err="1"/>
              <a:t>Hausen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15581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1249883"/>
            <a:ext cx="8229600" cy="961149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2060"/>
                </a:solidFill>
              </a:rPr>
              <a:t>SERVİKS KANSERİ TARAMA PROGRAMI ULUSAL STANDARTLARI</a:t>
            </a:r>
            <a:endParaRPr lang="tr-TR" b="1" dirty="0">
              <a:solidFill>
                <a:srgbClr val="00206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575445"/>
            <a:ext cx="8229600" cy="3805883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FF0000"/>
                </a:solidFill>
              </a:rPr>
              <a:t>HPV Testi: HPV DNA</a:t>
            </a:r>
          </a:p>
          <a:p>
            <a:r>
              <a:rPr lang="tr-TR" sz="3600" b="1" dirty="0" err="1" smtClean="0">
                <a:solidFill>
                  <a:srgbClr val="FF0000"/>
                </a:solidFill>
              </a:rPr>
              <a:t>Pap</a:t>
            </a:r>
            <a:r>
              <a:rPr lang="tr-TR" sz="3600" b="1" dirty="0" smtClean="0">
                <a:solidFill>
                  <a:srgbClr val="FF0000"/>
                </a:solidFill>
              </a:rPr>
              <a:t>-</a:t>
            </a:r>
            <a:r>
              <a:rPr lang="tr-TR" sz="3600" b="1" dirty="0" err="1" smtClean="0">
                <a:solidFill>
                  <a:srgbClr val="FF0000"/>
                </a:solidFill>
              </a:rPr>
              <a:t>smear</a:t>
            </a:r>
            <a:r>
              <a:rPr lang="tr-TR" sz="3600" b="1" dirty="0" smtClean="0">
                <a:solidFill>
                  <a:srgbClr val="FF0000"/>
                </a:solidFill>
              </a:rPr>
              <a:t> Testi </a:t>
            </a:r>
          </a:p>
          <a:p>
            <a:r>
              <a:rPr lang="tr-TR" sz="4000" dirty="0" smtClean="0"/>
              <a:t>30 – 65 yaş</a:t>
            </a:r>
          </a:p>
          <a:p>
            <a:r>
              <a:rPr lang="tr-TR" sz="4000" dirty="0" smtClean="0"/>
              <a:t>HPV veya </a:t>
            </a:r>
            <a:r>
              <a:rPr lang="tr-TR" sz="4000" dirty="0" err="1" smtClean="0"/>
              <a:t>Pap</a:t>
            </a:r>
            <a:r>
              <a:rPr lang="tr-TR" sz="4000" dirty="0" smtClean="0"/>
              <a:t>-</a:t>
            </a:r>
            <a:r>
              <a:rPr lang="tr-TR" sz="4000" dirty="0" err="1" smtClean="0"/>
              <a:t>smear</a:t>
            </a:r>
            <a:r>
              <a:rPr lang="tr-TR" sz="4000" dirty="0" smtClean="0"/>
              <a:t> testi </a:t>
            </a:r>
          </a:p>
          <a:p>
            <a:r>
              <a:rPr lang="tr-TR" sz="4000" dirty="0" smtClean="0"/>
              <a:t>5 yılda bir</a:t>
            </a:r>
            <a:endParaRPr lang="tr-TR" sz="4000" dirty="0"/>
          </a:p>
        </p:txBody>
      </p:sp>
      <p:pic>
        <p:nvPicPr>
          <p:cNvPr id="5" name="Picture 4" descr="http://i50.tinypic.com/2yzfloz.jpg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3" y="130324"/>
            <a:ext cx="1512168" cy="11341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b="1" dirty="0" err="1" smtClean="0"/>
              <a:t>Serviks</a:t>
            </a:r>
            <a:r>
              <a:rPr lang="tr-TR" sz="5400" b="1" dirty="0" smtClean="0"/>
              <a:t> kanseri </a:t>
            </a:r>
            <a:endParaRPr lang="tr-TR" sz="5400" b="1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539552" y="1340768"/>
          <a:ext cx="8229600" cy="515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Popülasyon 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Test </a:t>
                      </a:r>
                      <a:endParaRPr lang="tr-TR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dirty="0" smtClean="0"/>
                        <a:t>Öneri</a:t>
                      </a:r>
                      <a:r>
                        <a:rPr lang="tr-TR" sz="2800" baseline="0" dirty="0" smtClean="0"/>
                        <a:t> </a:t>
                      </a:r>
                      <a:endParaRPr lang="tr-TR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21-29 yaş kadınlar</a:t>
                      </a:r>
                      <a:endParaRPr lang="tr-TR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 err="1" smtClean="0">
                          <a:solidFill>
                            <a:srgbClr val="FF0000"/>
                          </a:solidFill>
                        </a:rPr>
                        <a:t>Pap</a:t>
                      </a:r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-test </a:t>
                      </a:r>
                      <a:endParaRPr lang="tr-TR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3 Yılda bir</a:t>
                      </a:r>
                      <a:endParaRPr lang="tr-TR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rgbClr val="0000FF"/>
                          </a:solidFill>
                        </a:rPr>
                        <a:t>30-64 yaş</a:t>
                      </a:r>
                      <a:endParaRPr lang="tr-TR" sz="28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 err="1" smtClean="0">
                          <a:solidFill>
                            <a:srgbClr val="0000FF"/>
                          </a:solidFill>
                        </a:rPr>
                        <a:t>Pap</a:t>
                      </a:r>
                      <a:r>
                        <a:rPr lang="tr-TR" sz="2800" b="1" dirty="0" smtClean="0">
                          <a:solidFill>
                            <a:srgbClr val="0000FF"/>
                          </a:solidFill>
                        </a:rPr>
                        <a:t> test</a:t>
                      </a:r>
                    </a:p>
                    <a:p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HPV DNA</a:t>
                      </a:r>
                      <a:endParaRPr lang="tr-TR" sz="2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rgbClr val="0000FF"/>
                          </a:solidFill>
                        </a:rPr>
                        <a:t>3 yılda bir </a:t>
                      </a:r>
                      <a:r>
                        <a:rPr lang="tr-TR" sz="1100" b="1" dirty="0" smtClean="0">
                          <a:solidFill>
                            <a:srgbClr val="0000FF"/>
                          </a:solidFill>
                        </a:rPr>
                        <a:t>(kabul</a:t>
                      </a:r>
                      <a:r>
                        <a:rPr lang="tr-TR" sz="1100" b="1" baseline="0" dirty="0" smtClean="0">
                          <a:solidFill>
                            <a:srgbClr val="0000FF"/>
                          </a:solidFill>
                        </a:rPr>
                        <a:t> edilebilir)</a:t>
                      </a:r>
                      <a:endParaRPr lang="tr-TR" sz="2800" b="1" dirty="0" smtClean="0">
                        <a:solidFill>
                          <a:srgbClr val="0000FF"/>
                        </a:solidFill>
                      </a:endParaRPr>
                    </a:p>
                    <a:p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5 yılda bir </a:t>
                      </a:r>
                      <a:r>
                        <a:rPr lang="tr-TR" sz="1800" b="1" dirty="0" smtClean="0">
                          <a:solidFill>
                            <a:srgbClr val="FF0000"/>
                          </a:solidFill>
                        </a:rPr>
                        <a:t>(önerilir)</a:t>
                      </a:r>
                      <a:endParaRPr lang="tr-TR" sz="2800" b="1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32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≥ </a:t>
                      </a:r>
                      <a:r>
                        <a:rPr lang="tr-TR" sz="28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65</a:t>
                      </a:r>
                      <a:r>
                        <a:rPr lang="tr-TR" sz="3200" b="1" kern="1200" baseline="0" dirty="0" smtClean="0">
                          <a:solidFill>
                            <a:srgbClr val="FF0000"/>
                          </a:solidFill>
                          <a:latin typeface="+mn-lt"/>
                          <a:ea typeface="+mn-ea"/>
                          <a:cs typeface="+mn-cs"/>
                        </a:rPr>
                        <a:t> y</a:t>
                      </a:r>
                      <a:endParaRPr lang="tr-TR" sz="4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 err="1" smtClean="0">
                          <a:solidFill>
                            <a:srgbClr val="0000FF"/>
                          </a:solidFill>
                        </a:rPr>
                        <a:t>Pap</a:t>
                      </a:r>
                      <a:r>
                        <a:rPr lang="tr-TR" sz="2800" b="1" dirty="0" smtClean="0">
                          <a:solidFill>
                            <a:srgbClr val="0000FF"/>
                          </a:solidFill>
                        </a:rPr>
                        <a:t> test</a:t>
                      </a:r>
                    </a:p>
                    <a:p>
                      <a:r>
                        <a:rPr lang="tr-TR" sz="2800" b="1" dirty="0" smtClean="0">
                          <a:solidFill>
                            <a:srgbClr val="FF0000"/>
                          </a:solidFill>
                        </a:rPr>
                        <a:t>HPV DNA</a:t>
                      </a:r>
                    </a:p>
                    <a:p>
                      <a:endParaRPr lang="tr-TR" sz="28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tr-TR" sz="1800" dirty="0" smtClean="0"/>
                        <a:t>En az biri son 5 yılda olmak üzere son 10 yıl içinde ardışık </a:t>
                      </a:r>
                      <a:r>
                        <a:rPr lang="tr-TR" sz="1800" dirty="0" smtClean="0">
                          <a:solidFill>
                            <a:srgbClr val="FF0000"/>
                          </a:solidFill>
                        </a:rPr>
                        <a:t>2 HPV</a:t>
                      </a:r>
                      <a:r>
                        <a:rPr lang="tr-TR" sz="1800" baseline="0" dirty="0" smtClean="0">
                          <a:solidFill>
                            <a:srgbClr val="FF0000"/>
                          </a:solidFill>
                        </a:rPr>
                        <a:t> DNA </a:t>
                      </a:r>
                      <a:r>
                        <a:rPr lang="tr-TR" sz="1800" baseline="0" dirty="0" smtClean="0"/>
                        <a:t>veya </a:t>
                      </a:r>
                    </a:p>
                    <a:p>
                      <a:pPr algn="just"/>
                      <a:r>
                        <a:rPr lang="tr-TR" sz="1800" baseline="0" dirty="0" smtClean="0">
                          <a:solidFill>
                            <a:srgbClr val="FF0000"/>
                          </a:solidFill>
                        </a:rPr>
                        <a:t>3 </a:t>
                      </a:r>
                      <a:r>
                        <a:rPr lang="tr-TR" sz="1800" baseline="0" dirty="0" err="1" smtClean="0">
                          <a:solidFill>
                            <a:srgbClr val="FF0000"/>
                          </a:solidFill>
                        </a:rPr>
                        <a:t>pap</a:t>
                      </a:r>
                      <a:r>
                        <a:rPr lang="tr-TR" sz="1800" baseline="0" dirty="0" smtClean="0">
                          <a:solidFill>
                            <a:srgbClr val="FF0000"/>
                          </a:solidFill>
                        </a:rPr>
                        <a:t>-test </a:t>
                      </a:r>
                      <a:r>
                        <a:rPr lang="tr-TR" sz="2400" b="1" baseline="0" dirty="0" smtClean="0">
                          <a:solidFill>
                            <a:srgbClr val="0000FF"/>
                          </a:solidFill>
                        </a:rPr>
                        <a:t>(-)</a:t>
                      </a:r>
                      <a:r>
                        <a:rPr lang="tr-TR" sz="1800" baseline="0" dirty="0" smtClean="0"/>
                        <a:t> </a:t>
                      </a:r>
                    </a:p>
                    <a:p>
                      <a:pPr algn="just"/>
                      <a:r>
                        <a:rPr lang="tr-TR" sz="1800" baseline="0" dirty="0" smtClean="0"/>
                        <a:t>ise </a:t>
                      </a:r>
                      <a:r>
                        <a:rPr lang="tr-TR" sz="1800" baseline="0" dirty="0" err="1" smtClean="0"/>
                        <a:t>sonlanırılabilir</a:t>
                      </a:r>
                      <a:endParaRPr lang="tr-TR" sz="18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800" b="1" dirty="0" err="1" smtClean="0">
                          <a:solidFill>
                            <a:srgbClr val="0000FF"/>
                          </a:solidFill>
                        </a:rPr>
                        <a:t>Histerektomi</a:t>
                      </a:r>
                      <a:r>
                        <a:rPr lang="tr-TR" sz="2800" b="1" dirty="0" smtClean="0">
                          <a:solidFill>
                            <a:srgbClr val="0000FF"/>
                          </a:solidFill>
                        </a:rPr>
                        <a:t> </a:t>
                      </a:r>
                      <a:endParaRPr lang="tr-TR" sz="28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solidFill>
                            <a:srgbClr val="0000FF"/>
                          </a:solidFill>
                        </a:rPr>
                        <a:t>-</a:t>
                      </a:r>
                      <a:endParaRPr lang="tr-TR" sz="2800" b="1" dirty="0">
                        <a:solidFill>
                          <a:srgbClr val="0000FF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400" dirty="0" smtClean="0">
                          <a:solidFill>
                            <a:srgbClr val="0000FF"/>
                          </a:solidFill>
                        </a:rPr>
                        <a:t>Total </a:t>
                      </a:r>
                      <a:r>
                        <a:rPr lang="tr-TR" sz="2400" dirty="0" err="1" smtClean="0">
                          <a:solidFill>
                            <a:srgbClr val="0000FF"/>
                          </a:solidFill>
                        </a:rPr>
                        <a:t>histerektomi</a:t>
                      </a:r>
                      <a:r>
                        <a:rPr lang="tr-TR" sz="2400" dirty="0" smtClean="0">
                          <a:solidFill>
                            <a:srgbClr val="0000FF"/>
                          </a:solidFill>
                        </a:rPr>
                        <a:t> sonrası sonlandırılmalıdır.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HPV AŞILAMA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11-12 yaşında başlanabilir, 3 doz</a:t>
            </a:r>
          </a:p>
          <a:p>
            <a:r>
              <a:rPr lang="tr-TR" dirty="0" smtClean="0"/>
              <a:t>K: 13</a:t>
            </a:r>
            <a:r>
              <a:rPr lang="tr-TR" dirty="0" smtClean="0">
                <a:sym typeface="Wingdings" pitchFamily="2" charset="2"/>
              </a:rPr>
              <a:t>26 y    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2vHPV</a:t>
            </a:r>
            <a:r>
              <a:rPr lang="tr-TR" b="1" dirty="0" smtClean="0">
                <a:solidFill>
                  <a:srgbClr val="FF0000"/>
                </a:solidFill>
              </a:rPr>
              <a:t> </a:t>
            </a:r>
            <a:r>
              <a:rPr lang="tr-TR" dirty="0" smtClean="0"/>
              <a:t>veya </a:t>
            </a:r>
            <a:r>
              <a:rPr lang="en-US" b="1" dirty="0" smtClean="0">
                <a:solidFill>
                  <a:srgbClr val="FF0000"/>
                </a:solidFill>
              </a:rPr>
              <a:t>4vHPV</a:t>
            </a:r>
            <a:r>
              <a:rPr lang="en-US" dirty="0" smtClean="0"/>
              <a:t> </a:t>
            </a:r>
            <a:endParaRPr lang="tr-TR" dirty="0" smtClean="0">
              <a:sym typeface="Wingdings" pitchFamily="2" charset="2"/>
            </a:endParaRPr>
          </a:p>
          <a:p>
            <a:r>
              <a:rPr lang="tr-TR" dirty="0" smtClean="0">
                <a:sym typeface="Wingdings" pitchFamily="2" charset="2"/>
              </a:rPr>
              <a:t>E: 1321 y  (22-26 yapılabilir) </a:t>
            </a:r>
          </a:p>
          <a:p>
            <a:pPr lvl="1"/>
            <a:r>
              <a:rPr lang="en-US" b="1" dirty="0" smtClean="0">
                <a:solidFill>
                  <a:srgbClr val="FF0000"/>
                </a:solidFill>
              </a:rPr>
              <a:t>9vHPV</a:t>
            </a:r>
            <a:r>
              <a:rPr lang="tr-TR" dirty="0" smtClean="0"/>
              <a:t> veya </a:t>
            </a:r>
            <a:r>
              <a:rPr lang="en-US" b="1" dirty="0" smtClean="0">
                <a:solidFill>
                  <a:srgbClr val="FF0000"/>
                </a:solidFill>
              </a:rPr>
              <a:t>4vHPV</a:t>
            </a:r>
            <a:endParaRPr lang="tr-TR" b="1" dirty="0" smtClean="0">
              <a:solidFill>
                <a:srgbClr val="FF0000"/>
              </a:solidFill>
            </a:endParaRPr>
          </a:p>
          <a:p>
            <a:r>
              <a:rPr lang="tr-TR" b="1" dirty="0" smtClean="0">
                <a:solidFill>
                  <a:srgbClr val="0000FF"/>
                </a:solidFill>
              </a:rPr>
              <a:t>İlerleyen yaşlarda, HPV ile karşılaşmaya bağlı olarak  </a:t>
            </a:r>
            <a:r>
              <a:rPr lang="tr-TR" b="1" u="sng" dirty="0" smtClean="0">
                <a:solidFill>
                  <a:srgbClr val="0000FF"/>
                </a:solidFill>
              </a:rPr>
              <a:t>etkinlik azalabilir</a:t>
            </a:r>
            <a:r>
              <a:rPr lang="tr-TR" b="1" dirty="0" smtClean="0">
                <a:solidFill>
                  <a:srgbClr val="0000FF"/>
                </a:solidFill>
              </a:rPr>
              <a:t>. </a:t>
            </a:r>
            <a:endParaRPr lang="tr-TR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Serviks</a:t>
            </a:r>
            <a:r>
              <a:rPr lang="en-US" dirty="0" smtClean="0"/>
              <a:t> </a:t>
            </a:r>
            <a:r>
              <a:rPr lang="en-US" dirty="0" err="1" smtClean="0"/>
              <a:t>kanseri</a:t>
            </a:r>
            <a:r>
              <a:rPr lang="en-US" dirty="0" smtClean="0"/>
              <a:t> risk </a:t>
            </a:r>
            <a:r>
              <a:rPr lang="en-US" dirty="0" err="1" smtClean="0"/>
              <a:t>faktörleri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HPV</a:t>
            </a:r>
          </a:p>
          <a:p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yaşta</a:t>
            </a:r>
            <a:r>
              <a:rPr lang="en-US" dirty="0" smtClean="0"/>
              <a:t> </a:t>
            </a:r>
            <a:r>
              <a:rPr lang="en-US" dirty="0" err="1" smtClean="0"/>
              <a:t>seksüel</a:t>
            </a:r>
            <a:r>
              <a:rPr lang="en-US" dirty="0" smtClean="0"/>
              <a:t> </a:t>
            </a:r>
            <a:r>
              <a:rPr lang="en-US" dirty="0" err="1" smtClean="0"/>
              <a:t>aktivite</a:t>
            </a:r>
            <a:endParaRPr lang="en-US" dirty="0" smtClean="0"/>
          </a:p>
          <a:p>
            <a:r>
              <a:rPr lang="en-US" dirty="0" err="1" smtClean="0"/>
              <a:t>Multipl</a:t>
            </a:r>
            <a:r>
              <a:rPr lang="en-US" dirty="0" smtClean="0"/>
              <a:t> partner</a:t>
            </a:r>
          </a:p>
          <a:p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riskli</a:t>
            </a:r>
            <a:r>
              <a:rPr lang="en-US" dirty="0" smtClean="0"/>
              <a:t> partner</a:t>
            </a:r>
            <a:endParaRPr lang="tr-TR" dirty="0" smtClean="0"/>
          </a:p>
          <a:p>
            <a:r>
              <a:rPr lang="tr-TR" dirty="0" smtClean="0"/>
              <a:t>OKS</a:t>
            </a:r>
          </a:p>
          <a:p>
            <a:r>
              <a:rPr lang="tr-TR" dirty="0" smtClean="0"/>
              <a:t>Sigara </a:t>
            </a:r>
            <a:endParaRPr lang="en-US" dirty="0" smtClean="0"/>
          </a:p>
          <a:p>
            <a:r>
              <a:rPr lang="en-US" dirty="0" smtClean="0"/>
              <a:t>CYBH </a:t>
            </a:r>
            <a:r>
              <a:rPr lang="en-US" dirty="0" err="1" smtClean="0"/>
              <a:t>öyküsü</a:t>
            </a:r>
            <a:endParaRPr lang="en-US" dirty="0" smtClean="0"/>
          </a:p>
          <a:p>
            <a:r>
              <a:rPr lang="en-US" dirty="0" err="1" smtClean="0"/>
              <a:t>Immünsüpresyon</a:t>
            </a:r>
            <a:endParaRPr lang="en-US" dirty="0" smtClean="0"/>
          </a:p>
          <a:p>
            <a:r>
              <a:rPr lang="en-US" dirty="0" err="1" smtClean="0"/>
              <a:t>Düşük</a:t>
            </a:r>
            <a:r>
              <a:rPr lang="en-US" dirty="0" smtClean="0"/>
              <a:t> SES</a:t>
            </a:r>
          </a:p>
          <a:p>
            <a:r>
              <a:rPr lang="en-US" dirty="0" smtClean="0"/>
              <a:t>Vulvar, </a:t>
            </a:r>
            <a:r>
              <a:rPr lang="en-US" dirty="0" err="1" smtClean="0"/>
              <a:t>vajinal</a:t>
            </a:r>
            <a:r>
              <a:rPr lang="en-US" dirty="0" smtClean="0"/>
              <a:t>, </a:t>
            </a:r>
            <a:r>
              <a:rPr lang="en-US" dirty="0" err="1" smtClean="0"/>
              <a:t>servikal</a:t>
            </a:r>
            <a:r>
              <a:rPr lang="en-US" dirty="0" smtClean="0"/>
              <a:t> </a:t>
            </a:r>
            <a:r>
              <a:rPr lang="en-US" dirty="0" err="1" smtClean="0"/>
              <a:t>displazi</a:t>
            </a:r>
            <a:r>
              <a:rPr lang="en-US" dirty="0" smtClean="0"/>
              <a:t> </a:t>
            </a:r>
            <a:r>
              <a:rPr lang="en-US" dirty="0" err="1" smtClean="0"/>
              <a:t>öyküsü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24509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Belirti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bulgular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Vajinal</a:t>
            </a:r>
            <a:r>
              <a:rPr lang="en-US" dirty="0" smtClean="0"/>
              <a:t> </a:t>
            </a:r>
            <a:r>
              <a:rPr lang="en-US" dirty="0" err="1" smtClean="0"/>
              <a:t>kanama</a:t>
            </a:r>
            <a:endParaRPr lang="en-US" dirty="0" smtClean="0"/>
          </a:p>
          <a:p>
            <a:r>
              <a:rPr lang="en-US" dirty="0" err="1" smtClean="0"/>
              <a:t>Uzamış</a:t>
            </a:r>
            <a:r>
              <a:rPr lang="en-US" dirty="0" smtClean="0"/>
              <a:t>/</a:t>
            </a:r>
            <a:r>
              <a:rPr lang="en-US" dirty="0" err="1" smtClean="0"/>
              <a:t>artmış</a:t>
            </a:r>
            <a:r>
              <a:rPr lang="en-US" dirty="0" smtClean="0"/>
              <a:t> </a:t>
            </a:r>
            <a:r>
              <a:rPr lang="en-US" dirty="0" err="1" smtClean="0"/>
              <a:t>menstrüel</a:t>
            </a:r>
            <a:r>
              <a:rPr lang="en-US" dirty="0" smtClean="0"/>
              <a:t> </a:t>
            </a:r>
            <a:r>
              <a:rPr lang="en-US" dirty="0" err="1" smtClean="0"/>
              <a:t>kanama</a:t>
            </a:r>
            <a:endParaRPr lang="en-US" dirty="0" smtClean="0"/>
          </a:p>
          <a:p>
            <a:r>
              <a:rPr lang="en-US" dirty="0" err="1" smtClean="0"/>
              <a:t>Cinsel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r>
              <a:rPr lang="en-US" dirty="0" smtClean="0"/>
              <a:t> </a:t>
            </a:r>
            <a:r>
              <a:rPr lang="en-US" dirty="0" err="1" smtClean="0"/>
              <a:t>sırasında</a:t>
            </a:r>
            <a:r>
              <a:rPr lang="en-US" dirty="0" smtClean="0"/>
              <a:t> </a:t>
            </a:r>
            <a:r>
              <a:rPr lang="en-US" dirty="0" err="1" smtClean="0"/>
              <a:t>ağrı</a:t>
            </a:r>
            <a:endParaRPr lang="en-US" dirty="0" smtClean="0"/>
          </a:p>
          <a:p>
            <a:r>
              <a:rPr lang="en-US" dirty="0" err="1" smtClean="0"/>
              <a:t>Cinsel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kanama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1873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Tanı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250000"/>
              </a:lnSpc>
            </a:pPr>
            <a:r>
              <a:rPr lang="en-US" dirty="0" err="1" smtClean="0"/>
              <a:t>Servikal</a:t>
            </a:r>
            <a:r>
              <a:rPr lang="en-US" dirty="0" smtClean="0"/>
              <a:t> </a:t>
            </a:r>
            <a:r>
              <a:rPr lang="en-US" dirty="0" err="1" smtClean="0"/>
              <a:t>sitoloji</a:t>
            </a:r>
            <a:r>
              <a:rPr lang="en-US" dirty="0" smtClean="0"/>
              <a:t>                                                  (PAP smear)</a:t>
            </a:r>
          </a:p>
          <a:p>
            <a:pPr>
              <a:lnSpc>
                <a:spcPct val="250000"/>
              </a:lnSpc>
            </a:pPr>
            <a:r>
              <a:rPr lang="en-US" dirty="0" err="1" smtClean="0"/>
              <a:t>Biyopsi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doğrulama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1262" y="1600200"/>
            <a:ext cx="3138843" cy="4241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0421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Servikal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kanser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r>
              <a:rPr lang="en-US" dirty="0" err="1" smtClean="0">
                <a:solidFill>
                  <a:srgbClr val="FF0000"/>
                </a:solidFill>
              </a:rPr>
              <a:t>histolojisi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Yassı</a:t>
            </a:r>
            <a:r>
              <a:rPr lang="en-US" dirty="0" smtClean="0"/>
              <a:t> </a:t>
            </a:r>
            <a:r>
              <a:rPr lang="en-US" dirty="0" err="1" smtClean="0"/>
              <a:t>hücreli</a:t>
            </a:r>
            <a:r>
              <a:rPr lang="en-US" dirty="0" smtClean="0"/>
              <a:t> </a:t>
            </a:r>
            <a:r>
              <a:rPr lang="en-US" dirty="0" err="1" smtClean="0"/>
              <a:t>karsinom</a:t>
            </a:r>
            <a:r>
              <a:rPr lang="en-US" dirty="0" smtClean="0"/>
              <a:t>: %80-90</a:t>
            </a:r>
          </a:p>
          <a:p>
            <a:r>
              <a:rPr lang="en-US" dirty="0" err="1" smtClean="0"/>
              <a:t>Adenokarsinom</a:t>
            </a:r>
            <a:r>
              <a:rPr lang="en-US" dirty="0" smtClean="0"/>
              <a:t>: %10-20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4117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Prognostik</a:t>
            </a:r>
            <a:r>
              <a:rPr lang="en-US" dirty="0" smtClean="0"/>
              <a:t> </a:t>
            </a:r>
            <a:r>
              <a:rPr lang="en-US" dirty="0" err="1" smtClean="0"/>
              <a:t>faktörler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LN </a:t>
            </a:r>
            <a:r>
              <a:rPr lang="en-US" dirty="0" err="1" smtClean="0"/>
              <a:t>tutulumu</a:t>
            </a:r>
            <a:endParaRPr lang="en-US" dirty="0" smtClean="0"/>
          </a:p>
          <a:p>
            <a:r>
              <a:rPr lang="en-US" dirty="0" err="1" smtClean="0"/>
              <a:t>Tümör</a:t>
            </a:r>
            <a:r>
              <a:rPr lang="en-US" dirty="0" smtClean="0"/>
              <a:t> </a:t>
            </a:r>
            <a:r>
              <a:rPr lang="en-US" dirty="0" err="1" smtClean="0"/>
              <a:t>büyüklüğü</a:t>
            </a:r>
            <a:endParaRPr lang="en-US" dirty="0" smtClean="0"/>
          </a:p>
          <a:p>
            <a:r>
              <a:rPr lang="en-US" dirty="0" smtClean="0"/>
              <a:t>Stromal </a:t>
            </a:r>
            <a:r>
              <a:rPr lang="en-US" dirty="0" err="1" smtClean="0"/>
              <a:t>invazyon</a:t>
            </a:r>
            <a:r>
              <a:rPr lang="en-US" dirty="0" smtClean="0"/>
              <a:t> </a:t>
            </a:r>
            <a:r>
              <a:rPr lang="en-US" dirty="0" err="1" smtClean="0"/>
              <a:t>derinliği</a:t>
            </a:r>
            <a:endParaRPr lang="en-US" dirty="0" smtClean="0"/>
          </a:p>
          <a:p>
            <a:r>
              <a:rPr lang="en-US" dirty="0" smtClean="0"/>
              <a:t>LVİ </a:t>
            </a:r>
            <a:r>
              <a:rPr lang="en-US" dirty="0" err="1" smtClean="0"/>
              <a:t>varlığı</a:t>
            </a:r>
            <a:endParaRPr lang="en-US" dirty="0" smtClean="0"/>
          </a:p>
          <a:p>
            <a:r>
              <a:rPr lang="en-US" dirty="0" err="1" smtClean="0"/>
              <a:t>Parametriyal</a:t>
            </a:r>
            <a:r>
              <a:rPr lang="en-US" dirty="0" smtClean="0"/>
              <a:t> </a:t>
            </a:r>
            <a:r>
              <a:rPr lang="en-US" dirty="0" err="1" smtClean="0"/>
              <a:t>tutulum</a:t>
            </a:r>
            <a:endParaRPr lang="en-US" dirty="0" smtClean="0"/>
          </a:p>
          <a:p>
            <a:r>
              <a:rPr lang="en-US" dirty="0" err="1" smtClean="0"/>
              <a:t>Histolojik</a:t>
            </a:r>
            <a:r>
              <a:rPr lang="en-US" dirty="0" smtClean="0"/>
              <a:t> tip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24087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Tedavi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evre</a:t>
            </a:r>
            <a:r>
              <a:rPr lang="en-US" dirty="0" smtClean="0"/>
              <a:t> (I)</a:t>
            </a:r>
          </a:p>
          <a:p>
            <a:pPr lvl="1"/>
            <a:r>
              <a:rPr lang="en-US" dirty="0" err="1" smtClean="0"/>
              <a:t>Cerrahi</a:t>
            </a:r>
            <a:endParaRPr lang="en-US" dirty="0" smtClean="0"/>
          </a:p>
          <a:p>
            <a:pPr lvl="1"/>
            <a:r>
              <a:rPr lang="en-US" dirty="0" smtClean="0"/>
              <a:t>KRT</a:t>
            </a:r>
          </a:p>
          <a:p>
            <a:r>
              <a:rPr lang="en-US" dirty="0" err="1" smtClean="0"/>
              <a:t>Lokal</a:t>
            </a:r>
            <a:r>
              <a:rPr lang="en-US" dirty="0" smtClean="0"/>
              <a:t> </a:t>
            </a:r>
            <a:r>
              <a:rPr lang="en-US" dirty="0" err="1" smtClean="0"/>
              <a:t>ileri</a:t>
            </a:r>
            <a:endParaRPr lang="en-US" dirty="0" smtClean="0"/>
          </a:p>
          <a:p>
            <a:pPr lvl="1"/>
            <a:r>
              <a:rPr lang="en-US" dirty="0" smtClean="0"/>
              <a:t>KRT: (</a:t>
            </a:r>
            <a:r>
              <a:rPr lang="en-US" dirty="0" err="1" smtClean="0"/>
              <a:t>eksternal</a:t>
            </a:r>
            <a:r>
              <a:rPr lang="en-US" dirty="0" smtClean="0"/>
              <a:t> RT-</a:t>
            </a:r>
            <a:r>
              <a:rPr lang="en-US" dirty="0" err="1" smtClean="0"/>
              <a:t>haftalık</a:t>
            </a:r>
            <a:r>
              <a:rPr lang="en-US" dirty="0" smtClean="0"/>
              <a:t> </a:t>
            </a:r>
            <a:r>
              <a:rPr lang="en-US" dirty="0" err="1" smtClean="0"/>
              <a:t>sispaltin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brakiterapi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radyoterapiye</a:t>
            </a:r>
            <a:r>
              <a:rPr lang="en-US" dirty="0" smtClean="0"/>
              <a:t> KT </a:t>
            </a:r>
            <a:r>
              <a:rPr lang="en-US" dirty="0" err="1" smtClean="0"/>
              <a:t>eklenmesi</a:t>
            </a:r>
            <a:r>
              <a:rPr lang="en-US" dirty="0" smtClean="0"/>
              <a:t> %30-50 risk </a:t>
            </a:r>
            <a:r>
              <a:rPr lang="en-US" dirty="0" err="1" smtClean="0"/>
              <a:t>azalması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endParaRPr lang="en-US" dirty="0" smtClean="0"/>
          </a:p>
          <a:p>
            <a:r>
              <a:rPr lang="en-US" dirty="0" err="1" smtClean="0"/>
              <a:t>Metastatik</a:t>
            </a:r>
            <a:endParaRPr lang="en-US" dirty="0" smtClean="0"/>
          </a:p>
          <a:p>
            <a:pPr lvl="1"/>
            <a:r>
              <a:rPr lang="en-US" dirty="0" smtClean="0"/>
              <a:t>KT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96298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Testis tümörleri Sınıflandırma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u="sng" dirty="0" err="1" smtClean="0"/>
              <a:t>Germ</a:t>
            </a:r>
            <a:r>
              <a:rPr lang="tr-TR" u="sng" dirty="0" smtClean="0"/>
              <a:t> hücreli tümörler (%95)</a:t>
            </a:r>
          </a:p>
          <a:p>
            <a:pPr lvl="1"/>
            <a:r>
              <a:rPr lang="tr-TR" dirty="0" err="1" smtClean="0">
                <a:solidFill>
                  <a:srgbClr val="0000FF"/>
                </a:solidFill>
              </a:rPr>
              <a:t>Seminoma</a:t>
            </a:r>
            <a:endParaRPr lang="tr-TR" dirty="0" smtClean="0">
              <a:solidFill>
                <a:srgbClr val="0000FF"/>
              </a:solidFill>
            </a:endParaRPr>
          </a:p>
          <a:p>
            <a:pPr lvl="1"/>
            <a:r>
              <a:rPr lang="tr-TR" dirty="0" err="1" smtClean="0">
                <a:solidFill>
                  <a:srgbClr val="0000FF"/>
                </a:solidFill>
              </a:rPr>
              <a:t>Nonseminoma</a:t>
            </a:r>
            <a:endParaRPr lang="tr-TR" dirty="0" smtClean="0">
              <a:solidFill>
                <a:srgbClr val="0000FF"/>
              </a:solidFill>
            </a:endParaRPr>
          </a:p>
          <a:p>
            <a:pPr lvl="2"/>
            <a:r>
              <a:rPr lang="tr-TR" dirty="0" err="1" smtClean="0"/>
              <a:t>Embriyonal</a:t>
            </a:r>
            <a:r>
              <a:rPr lang="tr-TR" dirty="0" smtClean="0"/>
              <a:t> </a:t>
            </a:r>
            <a:r>
              <a:rPr lang="tr-TR" dirty="0" err="1" smtClean="0"/>
              <a:t>karsinoma</a:t>
            </a:r>
            <a:endParaRPr lang="tr-TR" dirty="0" smtClean="0"/>
          </a:p>
          <a:p>
            <a:pPr lvl="2"/>
            <a:r>
              <a:rPr lang="tr-TR" dirty="0" err="1" smtClean="0"/>
              <a:t>Teratoma</a:t>
            </a:r>
            <a:endParaRPr lang="tr-TR" dirty="0" smtClean="0"/>
          </a:p>
          <a:p>
            <a:pPr lvl="2"/>
            <a:r>
              <a:rPr lang="tr-TR" dirty="0" err="1" smtClean="0"/>
              <a:t>Trofoblastik</a:t>
            </a:r>
            <a:r>
              <a:rPr lang="tr-TR" dirty="0" smtClean="0"/>
              <a:t> tümörler (</a:t>
            </a:r>
            <a:r>
              <a:rPr lang="tr-TR" dirty="0" err="1" smtClean="0"/>
              <a:t>koryokarsinoma</a:t>
            </a:r>
            <a:r>
              <a:rPr lang="tr-TR" dirty="0" smtClean="0"/>
              <a:t>)</a:t>
            </a:r>
          </a:p>
          <a:p>
            <a:pPr lvl="2"/>
            <a:r>
              <a:rPr lang="tr-TR" dirty="0" err="1" smtClean="0"/>
              <a:t>Yolk</a:t>
            </a:r>
            <a:r>
              <a:rPr lang="tr-TR" dirty="0" smtClean="0"/>
              <a:t> sac tümör (</a:t>
            </a:r>
            <a:r>
              <a:rPr lang="tr-TR" dirty="0" err="1" smtClean="0"/>
              <a:t>endodermal</a:t>
            </a:r>
            <a:r>
              <a:rPr lang="tr-TR" dirty="0" smtClean="0"/>
              <a:t> sinüs tümörü)</a:t>
            </a:r>
          </a:p>
          <a:p>
            <a:pPr lvl="2"/>
            <a:r>
              <a:rPr lang="tr-TR" dirty="0" err="1" smtClean="0"/>
              <a:t>Mikst</a:t>
            </a:r>
            <a:endParaRPr lang="tr-TR" dirty="0" smtClean="0"/>
          </a:p>
          <a:p>
            <a:r>
              <a:rPr lang="tr-TR" u="sng" dirty="0" smtClean="0"/>
              <a:t>Seks </a:t>
            </a:r>
            <a:r>
              <a:rPr lang="tr-TR" u="sng" dirty="0" err="1" smtClean="0"/>
              <a:t>kord</a:t>
            </a:r>
            <a:r>
              <a:rPr lang="tr-TR" u="sng" dirty="0" smtClean="0"/>
              <a:t> </a:t>
            </a:r>
            <a:r>
              <a:rPr lang="tr-TR" u="sng" dirty="0" err="1" smtClean="0"/>
              <a:t>stromal</a:t>
            </a:r>
            <a:r>
              <a:rPr lang="tr-TR" u="sng" dirty="0" smtClean="0"/>
              <a:t> tümörler (%5</a:t>
            </a:r>
            <a:r>
              <a:rPr lang="tr-TR" dirty="0" smtClean="0"/>
              <a:t>)</a:t>
            </a:r>
          </a:p>
          <a:p>
            <a:pPr lvl="1"/>
            <a:r>
              <a:rPr lang="tr-TR" dirty="0" err="1" smtClean="0"/>
              <a:t>Sertoli</a:t>
            </a:r>
            <a:r>
              <a:rPr lang="tr-TR" dirty="0" smtClean="0"/>
              <a:t> hücreli, </a:t>
            </a:r>
            <a:r>
              <a:rPr lang="tr-TR" dirty="0" err="1" smtClean="0"/>
              <a:t>leydig</a:t>
            </a:r>
            <a:r>
              <a:rPr lang="tr-TR" dirty="0" smtClean="0"/>
              <a:t> hücreli, </a:t>
            </a:r>
            <a:r>
              <a:rPr lang="tr-TR" dirty="0" err="1" smtClean="0"/>
              <a:t>granuloza</a:t>
            </a:r>
            <a:r>
              <a:rPr lang="tr-TR" dirty="0" smtClean="0"/>
              <a:t> hücreli,…</a:t>
            </a:r>
          </a:p>
          <a:p>
            <a:pPr lvl="2"/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Over </a:t>
            </a:r>
            <a:r>
              <a:rPr lang="en-US" dirty="0" err="1" smtClean="0">
                <a:solidFill>
                  <a:srgbClr val="FF0000"/>
                </a:solidFill>
              </a:rPr>
              <a:t>kanseri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Risk </a:t>
            </a:r>
            <a:r>
              <a:rPr lang="en-US" dirty="0" err="1" smtClean="0"/>
              <a:t>faktörleri</a:t>
            </a:r>
            <a:endParaRPr lang="en-US" dirty="0" smtClean="0"/>
          </a:p>
          <a:p>
            <a:pPr lvl="1"/>
            <a:r>
              <a:rPr lang="en-US" dirty="0" err="1" smtClean="0"/>
              <a:t>Ileri</a:t>
            </a:r>
            <a:r>
              <a:rPr lang="en-US" dirty="0" smtClean="0"/>
              <a:t> </a:t>
            </a:r>
            <a:r>
              <a:rPr lang="en-US" dirty="0" err="1" smtClean="0"/>
              <a:t>yaş</a:t>
            </a:r>
            <a:endParaRPr lang="tr-TR" dirty="0" smtClean="0"/>
          </a:p>
          <a:p>
            <a:pPr lvl="1"/>
            <a:r>
              <a:rPr lang="tr-TR" dirty="0" smtClean="0"/>
              <a:t>Aile öyküsü</a:t>
            </a:r>
          </a:p>
          <a:p>
            <a:pPr lvl="1"/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yatkınlık</a:t>
            </a:r>
            <a:r>
              <a:rPr lang="en-US" dirty="0" smtClean="0"/>
              <a:t>: BRCA1 </a:t>
            </a:r>
            <a:r>
              <a:rPr lang="en-US" dirty="0" err="1" smtClean="0"/>
              <a:t>ve</a:t>
            </a:r>
            <a:r>
              <a:rPr lang="en-US" dirty="0" smtClean="0"/>
              <a:t> 2</a:t>
            </a:r>
          </a:p>
          <a:p>
            <a:pPr lvl="1"/>
            <a:r>
              <a:rPr lang="en-US" dirty="0" err="1" smtClean="0"/>
              <a:t>Infertilite</a:t>
            </a:r>
            <a:endParaRPr lang="en-US" dirty="0" smtClean="0"/>
          </a:p>
          <a:p>
            <a:pPr lvl="1"/>
            <a:r>
              <a:rPr lang="en-US" dirty="0" err="1" smtClean="0"/>
              <a:t>Endometriyozis</a:t>
            </a:r>
            <a:endParaRPr lang="tr-TR" dirty="0" smtClean="0"/>
          </a:p>
          <a:p>
            <a:pPr lvl="1"/>
            <a:r>
              <a:rPr lang="tr-TR" dirty="0" smtClean="0"/>
              <a:t>Erken </a:t>
            </a:r>
            <a:r>
              <a:rPr lang="tr-TR" dirty="0" err="1" smtClean="0"/>
              <a:t>menarş</a:t>
            </a:r>
            <a:r>
              <a:rPr lang="tr-TR" dirty="0" smtClean="0"/>
              <a:t>/geç menopoz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60514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0000FF"/>
                </a:solidFill>
              </a:rPr>
              <a:t>Herediter</a:t>
            </a:r>
            <a:r>
              <a:rPr lang="tr-TR" dirty="0" smtClean="0">
                <a:solidFill>
                  <a:srgbClr val="0000FF"/>
                </a:solidFill>
              </a:rPr>
              <a:t> </a:t>
            </a:r>
            <a:r>
              <a:rPr lang="tr-TR" dirty="0" err="1" smtClean="0">
                <a:solidFill>
                  <a:srgbClr val="0000FF"/>
                </a:solidFill>
              </a:rPr>
              <a:t>over</a:t>
            </a:r>
            <a:r>
              <a:rPr lang="tr-TR" dirty="0" smtClean="0">
                <a:solidFill>
                  <a:srgbClr val="0000FF"/>
                </a:solidFill>
              </a:rPr>
              <a:t> kanseri</a:t>
            </a:r>
            <a:endParaRPr lang="tr-TR" dirty="0">
              <a:solidFill>
                <a:srgbClr val="0000FF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356360"/>
            <a:ext cx="8229600" cy="4525963"/>
          </a:xfrm>
        </p:spPr>
        <p:txBody>
          <a:bodyPr>
            <a:noAutofit/>
          </a:bodyPr>
          <a:lstStyle/>
          <a:p>
            <a:r>
              <a:rPr lang="tr-TR" sz="2400" b="1" dirty="0" err="1" smtClean="0">
                <a:solidFill>
                  <a:srgbClr val="FF0000"/>
                </a:solidFill>
              </a:rPr>
              <a:t>EOK’lerinin</a:t>
            </a:r>
            <a:r>
              <a:rPr lang="tr-TR" sz="2400" b="1" dirty="0" smtClean="0">
                <a:solidFill>
                  <a:srgbClr val="FF0000"/>
                </a:solidFill>
              </a:rPr>
              <a:t> %10’u</a:t>
            </a:r>
          </a:p>
          <a:p>
            <a:pPr lvl="1"/>
            <a:r>
              <a:rPr lang="en-US" sz="2000" b="1" dirty="0" smtClean="0"/>
              <a:t>BRCA1, BRCA2 </a:t>
            </a:r>
            <a:r>
              <a:rPr lang="en-US" sz="2000" dirty="0" smtClean="0"/>
              <a:t>(Hereditary Breast and Ovarian Cancer –HBOC)</a:t>
            </a:r>
          </a:p>
          <a:p>
            <a:pPr lvl="2">
              <a:lnSpc>
                <a:spcPct val="80000"/>
              </a:lnSpc>
            </a:pPr>
            <a:r>
              <a:rPr lang="en-US" sz="2000" dirty="0" smtClean="0"/>
              <a:t>1/300 </a:t>
            </a:r>
            <a:r>
              <a:rPr lang="tr-TR" sz="2000" dirty="0" smtClean="0"/>
              <a:t>-</a:t>
            </a:r>
            <a:r>
              <a:rPr lang="en-US" sz="2000" dirty="0" smtClean="0"/>
              <a:t>1/800 </a:t>
            </a:r>
            <a:r>
              <a:rPr lang="tr-TR" sz="2000" dirty="0" smtClean="0"/>
              <a:t> BRCA ½ mutasyonu</a:t>
            </a:r>
          </a:p>
          <a:p>
            <a:pPr lvl="2">
              <a:lnSpc>
                <a:spcPct val="80000"/>
              </a:lnSpc>
              <a:buNone/>
            </a:pPr>
            <a:endParaRPr lang="tr-TR" sz="2000" dirty="0" smtClean="0"/>
          </a:p>
          <a:p>
            <a:pPr lvl="1">
              <a:lnSpc>
                <a:spcPct val="80000"/>
              </a:lnSpc>
            </a:pPr>
            <a:r>
              <a:rPr lang="en-US" sz="2000" b="1" dirty="0" smtClean="0"/>
              <a:t>Hereditary </a:t>
            </a:r>
            <a:r>
              <a:rPr lang="en-US" sz="2000" b="1" dirty="0" err="1" smtClean="0"/>
              <a:t>Nonpolyposis</a:t>
            </a:r>
            <a:r>
              <a:rPr lang="en-US" sz="2000" b="1" dirty="0" smtClean="0"/>
              <a:t> Colorectal Cancer (HNPCC), Lynch II</a:t>
            </a:r>
          </a:p>
          <a:p>
            <a:pPr lvl="2">
              <a:lnSpc>
                <a:spcPct val="80000"/>
              </a:lnSpc>
            </a:pPr>
            <a:r>
              <a:rPr lang="tr-TR" sz="2000" dirty="0" smtClean="0"/>
              <a:t>&lt;50 yaş kolon </a:t>
            </a:r>
            <a:r>
              <a:rPr lang="tr-TR" sz="2000" dirty="0" err="1" smtClean="0"/>
              <a:t>ca</a:t>
            </a:r>
            <a:endParaRPr lang="tr-TR" sz="2000" dirty="0" smtClean="0"/>
          </a:p>
          <a:p>
            <a:pPr lvl="2">
              <a:lnSpc>
                <a:spcPct val="80000"/>
              </a:lnSpc>
            </a:pPr>
            <a:r>
              <a:rPr lang="tr-TR" sz="2000" dirty="0" smtClean="0"/>
              <a:t>&lt;50 y </a:t>
            </a:r>
            <a:r>
              <a:rPr lang="tr-TR" sz="2000" dirty="0" err="1" smtClean="0"/>
              <a:t>endometriyum</a:t>
            </a:r>
            <a:r>
              <a:rPr lang="tr-TR" sz="2000" dirty="0" smtClean="0"/>
              <a:t> </a:t>
            </a:r>
            <a:r>
              <a:rPr lang="tr-TR" sz="2000" dirty="0" err="1" smtClean="0"/>
              <a:t>ca</a:t>
            </a:r>
            <a:endParaRPr lang="tr-TR" sz="2000" dirty="0" smtClean="0"/>
          </a:p>
          <a:p>
            <a:pPr lvl="2">
              <a:lnSpc>
                <a:spcPct val="80000"/>
              </a:lnSpc>
            </a:pPr>
            <a:r>
              <a:rPr lang="tr-TR" sz="2000" dirty="0" smtClean="0"/>
              <a:t>Ailede 2 veya daha fazla  </a:t>
            </a:r>
            <a:r>
              <a:rPr lang="en-US" sz="2000" dirty="0" smtClean="0"/>
              <a:t>“Lynch” </a:t>
            </a:r>
            <a:r>
              <a:rPr lang="tr-TR" sz="2000" dirty="0" smtClean="0"/>
              <a:t>ilişkili kanser: </a:t>
            </a:r>
          </a:p>
          <a:p>
            <a:pPr lvl="3">
              <a:lnSpc>
                <a:spcPct val="80000"/>
              </a:lnSpc>
            </a:pPr>
            <a:r>
              <a:rPr lang="tr-TR" dirty="0" smtClean="0"/>
              <a:t>Kolorektal</a:t>
            </a:r>
          </a:p>
          <a:p>
            <a:pPr lvl="3">
              <a:lnSpc>
                <a:spcPct val="80000"/>
              </a:lnSpc>
            </a:pPr>
            <a:r>
              <a:rPr lang="tr-TR" dirty="0" err="1" smtClean="0"/>
              <a:t>Endometriyum</a:t>
            </a:r>
            <a:endParaRPr lang="tr-TR" dirty="0" smtClean="0"/>
          </a:p>
          <a:p>
            <a:pPr lvl="3">
              <a:lnSpc>
                <a:spcPct val="80000"/>
              </a:lnSpc>
            </a:pPr>
            <a:r>
              <a:rPr lang="tr-TR" dirty="0" err="1" smtClean="0"/>
              <a:t>Over</a:t>
            </a:r>
            <a:endParaRPr lang="tr-TR" dirty="0" smtClean="0"/>
          </a:p>
          <a:p>
            <a:pPr lvl="3">
              <a:lnSpc>
                <a:spcPct val="80000"/>
              </a:lnSpc>
            </a:pPr>
            <a:r>
              <a:rPr lang="tr-TR" dirty="0" err="1" smtClean="0"/>
              <a:t>Üreter</a:t>
            </a:r>
            <a:r>
              <a:rPr lang="tr-TR" dirty="0" smtClean="0"/>
              <a:t>/</a:t>
            </a:r>
            <a:r>
              <a:rPr lang="tr-TR" dirty="0" err="1" smtClean="0"/>
              <a:t>renal</a:t>
            </a:r>
            <a:r>
              <a:rPr lang="tr-TR" dirty="0" smtClean="0"/>
              <a:t> </a:t>
            </a:r>
            <a:r>
              <a:rPr lang="tr-TR" dirty="0" err="1" smtClean="0"/>
              <a:t>plevis</a:t>
            </a:r>
            <a:endParaRPr lang="tr-TR" dirty="0" smtClean="0"/>
          </a:p>
          <a:p>
            <a:pPr lvl="3">
              <a:lnSpc>
                <a:spcPct val="80000"/>
              </a:lnSpc>
            </a:pPr>
            <a:r>
              <a:rPr lang="tr-TR" dirty="0" err="1" smtClean="0"/>
              <a:t>Gastrik</a:t>
            </a:r>
            <a:endParaRPr lang="tr-TR" dirty="0" smtClean="0"/>
          </a:p>
          <a:p>
            <a:pPr lvl="3">
              <a:lnSpc>
                <a:spcPct val="80000"/>
              </a:lnSpc>
            </a:pPr>
            <a:r>
              <a:rPr lang="tr-TR" dirty="0" err="1" smtClean="0"/>
              <a:t>Pankreatik</a:t>
            </a:r>
            <a:r>
              <a:rPr lang="tr-TR" dirty="0" smtClean="0"/>
              <a:t>…</a:t>
            </a:r>
            <a:endParaRPr lang="tr-TR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EOK - Rölatif risk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/>
              <a:t>Birinci derece akrabada EOK: 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tek kişide 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Yaşam boyu Risk:%5 (OR: 3,1)</a:t>
            </a:r>
          </a:p>
          <a:p>
            <a:pPr>
              <a:lnSpc>
                <a:spcPct val="150000"/>
              </a:lnSpc>
            </a:pPr>
            <a:r>
              <a:rPr lang="tr-TR" dirty="0" smtClean="0"/>
              <a:t>2 veya daha fazla kişide</a:t>
            </a:r>
          </a:p>
          <a:p>
            <a:pPr lvl="1">
              <a:lnSpc>
                <a:spcPct val="150000"/>
              </a:lnSpc>
            </a:pPr>
            <a:r>
              <a:rPr lang="tr-TR" dirty="0" smtClean="0"/>
              <a:t>Yaşam boyu Risk:%7,2 (OR: 4,6)</a:t>
            </a:r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0000FF"/>
                </a:solidFill>
              </a:rPr>
              <a:t>Herediter</a:t>
            </a:r>
            <a:r>
              <a:rPr lang="tr-TR" dirty="0" smtClean="0">
                <a:solidFill>
                  <a:srgbClr val="0000FF"/>
                </a:solidFill>
              </a:rPr>
              <a:t> </a:t>
            </a:r>
            <a:r>
              <a:rPr lang="tr-TR" dirty="0" err="1" smtClean="0">
                <a:solidFill>
                  <a:srgbClr val="0000FF"/>
                </a:solidFill>
              </a:rPr>
              <a:t>over</a:t>
            </a:r>
            <a:r>
              <a:rPr lang="tr-TR" dirty="0" smtClean="0">
                <a:solidFill>
                  <a:srgbClr val="0000FF"/>
                </a:solidFill>
              </a:rPr>
              <a:t> kanseri</a:t>
            </a:r>
            <a:endParaRPr lang="en-US" dirty="0" smtClean="0">
              <a:solidFill>
                <a:srgbClr val="7B9899"/>
              </a:solidFill>
            </a:endParaRPr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BRCA 1</a:t>
            </a:r>
          </a:p>
          <a:p>
            <a:pPr lvl="1" eaLnBrk="1" hangingPunct="1"/>
            <a:r>
              <a:rPr lang="tr-TR" dirty="0" smtClean="0"/>
              <a:t>TSG: </a:t>
            </a:r>
            <a:r>
              <a:rPr lang="en-US" dirty="0" smtClean="0"/>
              <a:t>17q21 </a:t>
            </a:r>
            <a:endParaRPr lang="tr-TR" dirty="0" smtClean="0"/>
          </a:p>
          <a:p>
            <a:pPr lvl="1" eaLnBrk="1" hangingPunct="1"/>
            <a:r>
              <a:rPr lang="tr-TR" dirty="0" smtClean="0"/>
              <a:t>OD geçiş</a:t>
            </a:r>
          </a:p>
          <a:p>
            <a:pPr lvl="1" eaLnBrk="1" hangingPunct="1"/>
            <a:r>
              <a:rPr lang="tr-TR" dirty="0" smtClean="0"/>
              <a:t>MEME CA: %65-75</a:t>
            </a:r>
          </a:p>
          <a:p>
            <a:pPr lvl="1" eaLnBrk="1" hangingPunct="1"/>
            <a:r>
              <a:rPr lang="tr-TR" dirty="0" smtClean="0"/>
              <a:t>OVER: %39-45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0000FF"/>
                </a:solidFill>
              </a:rPr>
              <a:t>Herediter</a:t>
            </a:r>
            <a:r>
              <a:rPr lang="tr-TR" dirty="0" smtClean="0">
                <a:solidFill>
                  <a:srgbClr val="0000FF"/>
                </a:solidFill>
              </a:rPr>
              <a:t> </a:t>
            </a:r>
            <a:r>
              <a:rPr lang="tr-TR" dirty="0" err="1" smtClean="0">
                <a:solidFill>
                  <a:srgbClr val="0000FF"/>
                </a:solidFill>
              </a:rPr>
              <a:t>over</a:t>
            </a:r>
            <a:r>
              <a:rPr lang="tr-TR" dirty="0" smtClean="0">
                <a:solidFill>
                  <a:srgbClr val="0000FF"/>
                </a:solidFill>
              </a:rPr>
              <a:t> kanseri</a:t>
            </a:r>
            <a:endParaRPr lang="en-US" dirty="0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BRCA2</a:t>
            </a:r>
          </a:p>
          <a:p>
            <a:pPr lvl="1" eaLnBrk="1" hangingPunct="1"/>
            <a:r>
              <a:rPr lang="tr-TR" dirty="0" smtClean="0"/>
              <a:t>TSG, </a:t>
            </a:r>
            <a:r>
              <a:rPr lang="en-US" dirty="0" smtClean="0"/>
              <a:t>13q12</a:t>
            </a:r>
          </a:p>
          <a:p>
            <a:pPr lvl="1" eaLnBrk="1" hangingPunct="1"/>
            <a:r>
              <a:rPr lang="tr-TR" dirty="0" smtClean="0"/>
              <a:t>Meme </a:t>
            </a:r>
            <a:r>
              <a:rPr lang="tr-TR" dirty="0" err="1" smtClean="0"/>
              <a:t>ca</a:t>
            </a:r>
            <a:r>
              <a:rPr lang="tr-TR" dirty="0" smtClean="0"/>
              <a:t>: % </a:t>
            </a:r>
            <a:r>
              <a:rPr lang="en-US" dirty="0" smtClean="0"/>
              <a:t>65-74</a:t>
            </a:r>
            <a:endParaRPr lang="tr-TR" dirty="0" smtClean="0"/>
          </a:p>
          <a:p>
            <a:pPr lvl="1" eaLnBrk="1" hangingPunct="1"/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ca</a:t>
            </a:r>
            <a:r>
              <a:rPr lang="tr-TR" dirty="0" smtClean="0"/>
              <a:t> %</a:t>
            </a:r>
            <a:r>
              <a:rPr lang="en-US" dirty="0" smtClean="0"/>
              <a:t>12-20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solidFill>
                  <a:srgbClr val="0000FF"/>
                </a:solidFill>
              </a:rPr>
              <a:t>Herediter</a:t>
            </a:r>
            <a:r>
              <a:rPr lang="tr-TR" dirty="0" smtClean="0">
                <a:solidFill>
                  <a:srgbClr val="0000FF"/>
                </a:solidFill>
              </a:rPr>
              <a:t> </a:t>
            </a:r>
            <a:r>
              <a:rPr lang="tr-TR" dirty="0" err="1" smtClean="0">
                <a:solidFill>
                  <a:srgbClr val="0000FF"/>
                </a:solidFill>
              </a:rPr>
              <a:t>over</a:t>
            </a:r>
            <a:r>
              <a:rPr lang="tr-TR" dirty="0" smtClean="0">
                <a:solidFill>
                  <a:srgbClr val="0000FF"/>
                </a:solidFill>
              </a:rPr>
              <a:t> kanseri</a:t>
            </a:r>
            <a:endParaRPr lang="en-US" dirty="0" smtClean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HNPCC</a:t>
            </a:r>
          </a:p>
          <a:p>
            <a:pPr lvl="1"/>
            <a:r>
              <a:rPr lang="tr-TR" dirty="0" smtClean="0"/>
              <a:t>OD</a:t>
            </a:r>
          </a:p>
          <a:p>
            <a:pPr lvl="1"/>
            <a:r>
              <a:rPr lang="tr-TR" dirty="0" smtClean="0"/>
              <a:t>Risk </a:t>
            </a:r>
          </a:p>
          <a:p>
            <a:pPr lvl="2"/>
            <a:r>
              <a:rPr lang="tr-TR" dirty="0" smtClean="0"/>
              <a:t>Kolorektal </a:t>
            </a:r>
            <a:r>
              <a:rPr lang="tr-TR" dirty="0" err="1" smtClean="0"/>
              <a:t>ca</a:t>
            </a:r>
            <a:r>
              <a:rPr lang="tr-TR" dirty="0" smtClean="0"/>
              <a:t> %80</a:t>
            </a:r>
          </a:p>
          <a:p>
            <a:pPr lvl="2"/>
            <a:r>
              <a:rPr lang="tr-TR" dirty="0" err="1" smtClean="0"/>
              <a:t>Endometriyum</a:t>
            </a:r>
            <a:r>
              <a:rPr lang="tr-TR" dirty="0" smtClean="0"/>
              <a:t> </a:t>
            </a:r>
            <a:r>
              <a:rPr lang="tr-TR" dirty="0" err="1" smtClean="0"/>
              <a:t>ca</a:t>
            </a:r>
            <a:r>
              <a:rPr lang="tr-TR" dirty="0" smtClean="0"/>
              <a:t>: %60</a:t>
            </a:r>
          </a:p>
          <a:p>
            <a:pPr lvl="2"/>
            <a:r>
              <a:rPr lang="tr-TR" dirty="0" err="1" smtClean="0"/>
              <a:t>Over</a:t>
            </a:r>
            <a:r>
              <a:rPr lang="tr-TR" dirty="0" smtClean="0"/>
              <a:t> </a:t>
            </a:r>
            <a:r>
              <a:rPr lang="tr-TR" dirty="0" err="1" smtClean="0"/>
              <a:t>ca</a:t>
            </a:r>
            <a:r>
              <a:rPr lang="tr-TR" dirty="0" smtClean="0"/>
              <a:t>: %10-15</a:t>
            </a:r>
          </a:p>
          <a:p>
            <a:pPr lvl="1"/>
            <a:r>
              <a:rPr lang="en-US" dirty="0" smtClean="0"/>
              <a:t>Mismatch repair gene defects</a:t>
            </a:r>
          </a:p>
          <a:p>
            <a:pPr lvl="2"/>
            <a:r>
              <a:rPr lang="en-US" dirty="0" smtClean="0"/>
              <a:t>MSH2, MSH6, PMS2 </a:t>
            </a:r>
            <a:r>
              <a:rPr lang="tr-TR" dirty="0" smtClean="0"/>
              <a:t>ve </a:t>
            </a:r>
            <a:r>
              <a:rPr lang="en-US" dirty="0" smtClean="0"/>
              <a:t>MLH1 (</a:t>
            </a:r>
            <a:r>
              <a:rPr lang="tr-TR" dirty="0" err="1" smtClean="0"/>
              <a:t>chr</a:t>
            </a:r>
            <a:r>
              <a:rPr lang="en-US" dirty="0" smtClean="0"/>
              <a:t>3)</a:t>
            </a:r>
            <a:endParaRPr lang="en-US" b="1" dirty="0" smtClean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Tarama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toplum</a:t>
            </a:r>
            <a:r>
              <a:rPr lang="en-US" dirty="0" smtClean="0"/>
              <a:t> </a:t>
            </a:r>
            <a:r>
              <a:rPr lang="en-US" dirty="0" err="1" smtClean="0"/>
              <a:t>taraması</a:t>
            </a:r>
            <a:r>
              <a:rPr lang="en-US" dirty="0" smtClean="0"/>
              <a:t> </a:t>
            </a:r>
            <a:r>
              <a:rPr lang="en-US" dirty="0" err="1" smtClean="0"/>
              <a:t>önerilmemektedir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tr-TR" dirty="0" smtClean="0"/>
              <a:t>Ortanca yaş &gt;65</a:t>
            </a:r>
          </a:p>
          <a:p>
            <a:r>
              <a:rPr lang="tr-TR" dirty="0" smtClean="0"/>
              <a:t>Yaşam boyu risk 1/70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99705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 </a:t>
            </a:r>
            <a:r>
              <a:rPr lang="en-US" dirty="0" err="1" smtClean="0"/>
              <a:t>kanseri</a:t>
            </a:r>
            <a:r>
              <a:rPr lang="en-US" dirty="0" smtClean="0"/>
              <a:t> </a:t>
            </a:r>
            <a:r>
              <a:rPr lang="en-US" dirty="0" err="1" smtClean="0"/>
              <a:t>Histoloji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Epitelyal</a:t>
            </a:r>
            <a:r>
              <a:rPr lang="en-US" dirty="0" smtClean="0"/>
              <a:t> (%85)</a:t>
            </a:r>
          </a:p>
          <a:p>
            <a:pPr lvl="1"/>
            <a:r>
              <a:rPr lang="en-US" dirty="0" err="1" smtClean="0"/>
              <a:t>Seröz</a:t>
            </a:r>
            <a:endParaRPr lang="en-US" dirty="0" smtClean="0"/>
          </a:p>
          <a:p>
            <a:pPr lvl="1"/>
            <a:r>
              <a:rPr lang="en-US" dirty="0" err="1" smtClean="0"/>
              <a:t>Endometriyoid</a:t>
            </a:r>
            <a:endParaRPr lang="en-US" dirty="0" smtClean="0"/>
          </a:p>
          <a:p>
            <a:pPr lvl="1"/>
            <a:r>
              <a:rPr lang="en-US" dirty="0" err="1" smtClean="0"/>
              <a:t>Müsinöz</a:t>
            </a:r>
            <a:endParaRPr lang="en-US" dirty="0" smtClean="0"/>
          </a:p>
          <a:p>
            <a:pPr lvl="1"/>
            <a:r>
              <a:rPr lang="en-US" dirty="0" err="1" smtClean="0"/>
              <a:t>Berrak</a:t>
            </a:r>
            <a:r>
              <a:rPr lang="en-US" dirty="0" smtClean="0"/>
              <a:t> </a:t>
            </a:r>
            <a:r>
              <a:rPr lang="en-US" dirty="0" err="1" smtClean="0"/>
              <a:t>hücreli</a:t>
            </a:r>
            <a:endParaRPr lang="en-US" dirty="0" smtClean="0"/>
          </a:p>
          <a:p>
            <a:r>
              <a:rPr lang="en-US" dirty="0" smtClean="0"/>
              <a:t>Germ </a:t>
            </a:r>
            <a:r>
              <a:rPr lang="en-US" dirty="0" err="1" smtClean="0"/>
              <a:t>hücreli</a:t>
            </a:r>
            <a:r>
              <a:rPr lang="en-US" dirty="0" smtClean="0"/>
              <a:t> </a:t>
            </a:r>
            <a:r>
              <a:rPr lang="en-US" dirty="0" err="1" smtClean="0"/>
              <a:t>tümörler</a:t>
            </a:r>
            <a:endParaRPr lang="en-US" dirty="0" smtClean="0"/>
          </a:p>
          <a:p>
            <a:r>
              <a:rPr lang="en-US" dirty="0" err="1" smtClean="0"/>
              <a:t>Seks-kord</a:t>
            </a:r>
            <a:r>
              <a:rPr lang="en-US" dirty="0" smtClean="0"/>
              <a:t> stromal </a:t>
            </a:r>
            <a:r>
              <a:rPr lang="en-US" dirty="0" err="1" smtClean="0"/>
              <a:t>tümörler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68559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Tanı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Tanıda </a:t>
            </a:r>
            <a:r>
              <a:rPr lang="en-US" dirty="0" err="1" smtClean="0"/>
              <a:t>ileri</a:t>
            </a:r>
            <a:r>
              <a:rPr lang="en-US" dirty="0" smtClean="0"/>
              <a:t> </a:t>
            </a:r>
            <a:r>
              <a:rPr lang="en-US" dirty="0" err="1" smtClean="0"/>
              <a:t>evre</a:t>
            </a:r>
            <a:endParaRPr lang="tr-TR" dirty="0" smtClean="0"/>
          </a:p>
          <a:p>
            <a:pPr lvl="1"/>
            <a:r>
              <a:rPr lang="tr-TR" dirty="0" smtClean="0">
                <a:solidFill>
                  <a:srgbClr val="0000FF"/>
                </a:solidFill>
              </a:rPr>
              <a:t>%75-80 evre III veya IV</a:t>
            </a:r>
            <a:endParaRPr lang="en-US" dirty="0" smtClean="0">
              <a:solidFill>
                <a:srgbClr val="0000FF"/>
              </a:solidFill>
            </a:endParaRPr>
          </a:p>
          <a:p>
            <a:r>
              <a:rPr lang="en-US" dirty="0" err="1" smtClean="0"/>
              <a:t>Semptomlar</a:t>
            </a:r>
            <a:r>
              <a:rPr lang="en-US" dirty="0" smtClean="0"/>
              <a:t> </a:t>
            </a:r>
            <a:r>
              <a:rPr lang="en-US" dirty="0" err="1" smtClean="0"/>
              <a:t>spesifik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endParaRPr lang="en-US" dirty="0" smtClean="0"/>
          </a:p>
          <a:p>
            <a:pPr lvl="1"/>
            <a:r>
              <a:rPr lang="en-US" dirty="0" err="1" smtClean="0"/>
              <a:t>ağrı</a:t>
            </a:r>
            <a:r>
              <a:rPr lang="en-US" dirty="0" smtClean="0"/>
              <a:t>, </a:t>
            </a:r>
            <a:r>
              <a:rPr lang="en-US" dirty="0" err="1" smtClean="0"/>
              <a:t>şişkinlik</a:t>
            </a:r>
            <a:r>
              <a:rPr lang="en-US" dirty="0" smtClean="0"/>
              <a:t>, GIS/GU </a:t>
            </a:r>
            <a:r>
              <a:rPr lang="en-US" dirty="0" err="1" smtClean="0"/>
              <a:t>şikayetleri</a:t>
            </a:r>
            <a:endParaRPr lang="en-US" dirty="0" smtClean="0"/>
          </a:p>
          <a:p>
            <a:r>
              <a:rPr lang="en-US" dirty="0" err="1" smtClean="0"/>
              <a:t>Kesin</a:t>
            </a:r>
            <a:r>
              <a:rPr lang="en-US" dirty="0" smtClean="0"/>
              <a:t> </a:t>
            </a:r>
            <a:r>
              <a:rPr lang="en-US" dirty="0" err="1" smtClean="0"/>
              <a:t>tanı</a:t>
            </a:r>
            <a:r>
              <a:rPr lang="en-US" dirty="0" smtClean="0"/>
              <a:t>: </a:t>
            </a:r>
            <a:r>
              <a:rPr lang="en-US" dirty="0" err="1" smtClean="0"/>
              <a:t>cerrahi-biyopsi</a:t>
            </a:r>
            <a:endParaRPr lang="en-US" dirty="0" smtClean="0"/>
          </a:p>
          <a:p>
            <a:r>
              <a:rPr lang="en-US" dirty="0" err="1" smtClean="0"/>
              <a:t>Evrleme</a:t>
            </a:r>
            <a:r>
              <a:rPr lang="en-US" dirty="0" smtClean="0"/>
              <a:t>: </a:t>
            </a:r>
            <a:r>
              <a:rPr lang="en-US" dirty="0" err="1" smtClean="0"/>
              <a:t>cerrahi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04292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Tedavi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Genellikle</a:t>
            </a:r>
            <a:r>
              <a:rPr lang="en-US" dirty="0" smtClean="0"/>
              <a:t> ilk </a:t>
            </a:r>
            <a:r>
              <a:rPr lang="en-US" dirty="0" err="1" smtClean="0"/>
              <a:t>tedavisi</a:t>
            </a:r>
            <a:r>
              <a:rPr lang="en-US" dirty="0" smtClean="0"/>
              <a:t> </a:t>
            </a:r>
            <a:r>
              <a:rPr lang="en-US" dirty="0" err="1" smtClean="0"/>
              <a:t>cerahi</a:t>
            </a:r>
            <a:r>
              <a:rPr lang="en-US" dirty="0" smtClean="0"/>
              <a:t>: </a:t>
            </a:r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sitoredüktif</a:t>
            </a:r>
            <a:r>
              <a:rPr lang="en-US" dirty="0" smtClean="0"/>
              <a:t> </a:t>
            </a:r>
            <a:r>
              <a:rPr lang="en-US" dirty="0" err="1" smtClean="0"/>
              <a:t>cerrahi</a:t>
            </a:r>
            <a:endParaRPr lang="en-US" dirty="0" smtClean="0"/>
          </a:p>
          <a:p>
            <a:pPr lvl="1"/>
            <a:r>
              <a:rPr lang="en-US" dirty="0" err="1" smtClean="0"/>
              <a:t>Erken</a:t>
            </a:r>
            <a:r>
              <a:rPr lang="en-US" dirty="0" smtClean="0"/>
              <a:t> </a:t>
            </a:r>
            <a:r>
              <a:rPr lang="en-US" dirty="0" err="1" smtClean="0"/>
              <a:t>evre</a:t>
            </a:r>
            <a:endParaRPr lang="en-US" dirty="0" smtClean="0"/>
          </a:p>
          <a:p>
            <a:pPr lvl="1"/>
            <a:r>
              <a:rPr lang="en-US" dirty="0" err="1" smtClean="0"/>
              <a:t>Düşük</a:t>
            </a:r>
            <a:r>
              <a:rPr lang="en-US" dirty="0" smtClean="0"/>
              <a:t> </a:t>
            </a:r>
            <a:r>
              <a:rPr lang="en-US" dirty="0" err="1" smtClean="0"/>
              <a:t>riskli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EK TEDAVİ </a:t>
            </a:r>
            <a:r>
              <a:rPr lang="en-US" dirty="0" err="1" smtClean="0"/>
              <a:t>gerekmez</a:t>
            </a:r>
            <a:r>
              <a:rPr lang="en-US" dirty="0" smtClean="0"/>
              <a:t>.</a:t>
            </a:r>
          </a:p>
          <a:p>
            <a:pPr lvl="1"/>
            <a:r>
              <a:rPr lang="en-US" dirty="0" err="1" smtClean="0"/>
              <a:t>Yüksek</a:t>
            </a:r>
            <a:r>
              <a:rPr lang="en-US" dirty="0" smtClean="0"/>
              <a:t> </a:t>
            </a:r>
            <a:r>
              <a:rPr lang="en-US" dirty="0" err="1" smtClean="0"/>
              <a:t>riskli</a:t>
            </a:r>
            <a:r>
              <a:rPr lang="en-US" dirty="0" smtClean="0"/>
              <a:t> </a:t>
            </a:r>
            <a:r>
              <a:rPr lang="en-US" dirty="0" err="1" smtClean="0"/>
              <a:t>ise</a:t>
            </a:r>
            <a:r>
              <a:rPr lang="en-US" dirty="0" smtClean="0"/>
              <a:t> adjuvant </a:t>
            </a:r>
            <a:r>
              <a:rPr lang="en-US" dirty="0" err="1" smtClean="0"/>
              <a:t>karboplatin-paklitaksel</a:t>
            </a:r>
            <a:endParaRPr lang="en-US" dirty="0" smtClean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12570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00FF"/>
                </a:solidFill>
              </a:rPr>
              <a:t>Risk </a:t>
            </a:r>
            <a:r>
              <a:rPr lang="en-US" b="1" dirty="0" err="1" smtClean="0">
                <a:solidFill>
                  <a:srgbClr val="0000FF"/>
                </a:solidFill>
              </a:rPr>
              <a:t>faktörleri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50000"/>
              </a:lnSpc>
            </a:pPr>
            <a:r>
              <a:rPr lang="tr-TR" dirty="0"/>
              <a:t>12. Kromozomun kısa kolunun </a:t>
            </a:r>
            <a:r>
              <a:rPr lang="tr-TR" dirty="0" err="1"/>
              <a:t>izokromozomu</a:t>
            </a:r>
            <a:r>
              <a:rPr lang="tr-TR" dirty="0"/>
              <a:t> [i(12p)] 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Kriptorşidizm</a:t>
            </a:r>
            <a:r>
              <a:rPr lang="tr-TR" dirty="0" smtClean="0"/>
              <a:t>: </a:t>
            </a:r>
          </a:p>
          <a:p>
            <a:pPr lvl="1">
              <a:lnSpc>
                <a:spcPct val="150000"/>
              </a:lnSpc>
            </a:pPr>
            <a:r>
              <a:rPr lang="tr-TR" dirty="0" err="1" smtClean="0">
                <a:solidFill>
                  <a:srgbClr val="FF0000"/>
                </a:solidFill>
              </a:rPr>
              <a:t>Puberte</a:t>
            </a:r>
            <a:r>
              <a:rPr lang="tr-TR" dirty="0" smtClean="0">
                <a:solidFill>
                  <a:srgbClr val="FF0000"/>
                </a:solidFill>
              </a:rPr>
              <a:t> öncesi </a:t>
            </a:r>
            <a:r>
              <a:rPr lang="tr-TR" dirty="0" err="1" smtClean="0">
                <a:solidFill>
                  <a:srgbClr val="FF0000"/>
                </a:solidFill>
              </a:rPr>
              <a:t>orşiopeksi</a:t>
            </a:r>
            <a:r>
              <a:rPr lang="tr-TR" dirty="0" smtClean="0">
                <a:solidFill>
                  <a:srgbClr val="FF0000"/>
                </a:solidFill>
              </a:rPr>
              <a:t> ile risk azalır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lnSpc>
                <a:spcPct val="150000"/>
              </a:lnSpc>
            </a:pP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öyküsü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Testis </a:t>
            </a:r>
            <a:r>
              <a:rPr lang="en-US" dirty="0" err="1" smtClean="0"/>
              <a:t>kanseri</a:t>
            </a:r>
            <a:r>
              <a:rPr lang="en-US" dirty="0" smtClean="0"/>
              <a:t> </a:t>
            </a:r>
            <a:r>
              <a:rPr lang="en-US" dirty="0" err="1" smtClean="0"/>
              <a:t>öyküsü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smtClean="0"/>
              <a:t>HIV enfeksiyonu (</a:t>
            </a:r>
            <a:r>
              <a:rPr lang="tr-TR" dirty="0" err="1" smtClean="0"/>
              <a:t>seminoma</a:t>
            </a:r>
            <a:r>
              <a:rPr lang="tr-TR" dirty="0" smtClean="0"/>
              <a:t>)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Androjen</a:t>
            </a:r>
            <a:r>
              <a:rPr lang="tr-TR" dirty="0" smtClean="0"/>
              <a:t> </a:t>
            </a:r>
            <a:r>
              <a:rPr lang="tr-TR" dirty="0" err="1" smtClean="0"/>
              <a:t>insensitivite</a:t>
            </a:r>
            <a:r>
              <a:rPr lang="tr-TR" dirty="0" smtClean="0"/>
              <a:t> sendromu ve </a:t>
            </a:r>
            <a:r>
              <a:rPr lang="tr-TR" dirty="0" err="1" smtClean="0"/>
              <a:t>miks</a:t>
            </a:r>
            <a:r>
              <a:rPr lang="tr-TR" dirty="0" smtClean="0"/>
              <a:t> </a:t>
            </a:r>
            <a:r>
              <a:rPr lang="tr-TR" dirty="0" err="1" smtClean="0"/>
              <a:t>gonadal</a:t>
            </a:r>
            <a:r>
              <a:rPr lang="tr-TR" dirty="0" smtClean="0"/>
              <a:t> </a:t>
            </a:r>
            <a:r>
              <a:rPr lang="tr-TR" dirty="0" err="1" smtClean="0"/>
              <a:t>disgenezi</a:t>
            </a:r>
            <a:endParaRPr lang="tr-TR" dirty="0" smtClean="0"/>
          </a:p>
          <a:p>
            <a:pPr>
              <a:lnSpc>
                <a:spcPct val="150000"/>
              </a:lnSpc>
            </a:pPr>
            <a:r>
              <a:rPr lang="tr-TR" dirty="0" err="1" smtClean="0"/>
              <a:t>Klinefelter</a:t>
            </a:r>
            <a:r>
              <a:rPr lang="tr-TR" dirty="0" smtClean="0"/>
              <a:t> sendromu (</a:t>
            </a:r>
            <a:r>
              <a:rPr lang="tr-TR" dirty="0" err="1" smtClean="0"/>
              <a:t>mediastinal</a:t>
            </a:r>
            <a:r>
              <a:rPr lang="tr-TR" dirty="0" smtClean="0"/>
              <a:t> </a:t>
            </a:r>
            <a:r>
              <a:rPr lang="tr-TR" dirty="0" err="1" smtClean="0"/>
              <a:t>ekstragonadal</a:t>
            </a:r>
            <a:r>
              <a:rPr lang="tr-TR" dirty="0" smtClean="0"/>
              <a:t> GHT)</a:t>
            </a:r>
          </a:p>
          <a:p>
            <a:pPr>
              <a:lnSpc>
                <a:spcPct val="150000"/>
              </a:lnSpc>
            </a:pPr>
            <a:r>
              <a:rPr lang="tr-TR" dirty="0" err="1" smtClean="0"/>
              <a:t>İntrauterin</a:t>
            </a:r>
            <a:r>
              <a:rPr lang="tr-TR" dirty="0" smtClean="0"/>
              <a:t> östrojen </a:t>
            </a:r>
            <a:r>
              <a:rPr lang="tr-TR" dirty="0" err="1" smtClean="0"/>
              <a:t>maruziyeti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2742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Kemoterapi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Standart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r>
              <a:rPr lang="en-US" dirty="0" smtClean="0"/>
              <a:t> </a:t>
            </a:r>
            <a:r>
              <a:rPr lang="en-US" dirty="0" err="1" smtClean="0"/>
              <a:t>karboplatin-paklitaksel</a:t>
            </a:r>
            <a:endParaRPr lang="en-US" dirty="0" smtClean="0"/>
          </a:p>
          <a:p>
            <a:pPr lvl="1"/>
            <a:r>
              <a:rPr lang="en-US" dirty="0" err="1" smtClean="0"/>
              <a:t>Intraperitoneal</a:t>
            </a:r>
            <a:r>
              <a:rPr lang="en-US" dirty="0" smtClean="0"/>
              <a:t> </a:t>
            </a:r>
            <a:r>
              <a:rPr lang="en-US" dirty="0" err="1" smtClean="0"/>
              <a:t>uygulama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sağkalımda</a:t>
            </a:r>
            <a:r>
              <a:rPr lang="en-US" dirty="0" smtClean="0"/>
              <a:t> </a:t>
            </a:r>
            <a:r>
              <a:rPr lang="en-US" dirty="0" err="1" smtClean="0"/>
              <a:t>artış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Platin</a:t>
            </a:r>
            <a:r>
              <a:rPr lang="en-US" dirty="0" smtClean="0"/>
              <a:t> </a:t>
            </a:r>
            <a:r>
              <a:rPr lang="en-US" dirty="0" err="1" smtClean="0"/>
              <a:t>duyarlı</a:t>
            </a:r>
            <a:r>
              <a:rPr lang="en-US" dirty="0" smtClean="0"/>
              <a:t>: </a:t>
            </a:r>
            <a:r>
              <a:rPr lang="en-US" dirty="0" err="1" smtClean="0"/>
              <a:t>tedaviden</a:t>
            </a:r>
            <a:r>
              <a:rPr lang="en-US" dirty="0" smtClean="0"/>
              <a:t> &gt;6 ay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nüks</a:t>
            </a:r>
            <a:endParaRPr lang="en-US" dirty="0" smtClean="0"/>
          </a:p>
          <a:p>
            <a:pPr lvl="1"/>
            <a:r>
              <a:rPr lang="en-US" dirty="0" err="1" smtClean="0"/>
              <a:t>Platin</a:t>
            </a:r>
            <a:r>
              <a:rPr lang="en-US" dirty="0" smtClean="0"/>
              <a:t> </a:t>
            </a:r>
            <a:r>
              <a:rPr lang="en-US" dirty="0" err="1" smtClean="0"/>
              <a:t>temelli</a:t>
            </a:r>
            <a:r>
              <a:rPr lang="en-US" dirty="0" smtClean="0"/>
              <a:t> </a:t>
            </a:r>
            <a:r>
              <a:rPr lang="en-US" dirty="0" err="1" smtClean="0"/>
              <a:t>tedavi</a:t>
            </a:r>
            <a:endParaRPr lang="en-US" dirty="0" smtClean="0"/>
          </a:p>
          <a:p>
            <a:r>
              <a:rPr lang="en-US" dirty="0" err="1" smtClean="0"/>
              <a:t>Platin</a:t>
            </a:r>
            <a:r>
              <a:rPr lang="en-US" dirty="0" smtClean="0"/>
              <a:t> </a:t>
            </a:r>
            <a:r>
              <a:rPr lang="en-US" dirty="0" err="1" smtClean="0"/>
              <a:t>dirençli</a:t>
            </a:r>
            <a:r>
              <a:rPr lang="en-US" dirty="0" smtClean="0"/>
              <a:t>: 6 ay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nüks</a:t>
            </a:r>
            <a:endParaRPr lang="en-US" dirty="0" smtClean="0"/>
          </a:p>
          <a:p>
            <a:pPr lvl="1"/>
            <a:r>
              <a:rPr lang="en-US" dirty="0" err="1" smtClean="0"/>
              <a:t>Ikinci</a:t>
            </a:r>
            <a:r>
              <a:rPr lang="en-US" dirty="0" smtClean="0"/>
              <a:t> </a:t>
            </a:r>
            <a:r>
              <a:rPr lang="en-US" dirty="0" err="1" smtClean="0"/>
              <a:t>basamak</a:t>
            </a:r>
            <a:r>
              <a:rPr lang="en-US" dirty="0" smtClean="0"/>
              <a:t> KT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856571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Endometriyum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kanseri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Kadınlarda</a:t>
            </a:r>
            <a:r>
              <a:rPr lang="en-US" dirty="0" smtClean="0"/>
              <a:t> En </a:t>
            </a:r>
            <a:r>
              <a:rPr lang="en-US" dirty="0" err="1" smtClean="0"/>
              <a:t>sık</a:t>
            </a:r>
            <a:r>
              <a:rPr lang="en-US" dirty="0" smtClean="0"/>
              <a:t> 4. </a:t>
            </a:r>
            <a:r>
              <a:rPr lang="en-US" dirty="0" err="1" smtClean="0"/>
              <a:t>kanser</a:t>
            </a:r>
            <a:endParaRPr lang="en-US" dirty="0" smtClean="0"/>
          </a:p>
          <a:p>
            <a:r>
              <a:rPr lang="en-US" dirty="0" smtClean="0"/>
              <a:t>En </a:t>
            </a:r>
            <a:r>
              <a:rPr lang="en-US" dirty="0" err="1" smtClean="0"/>
              <a:t>sık</a:t>
            </a:r>
            <a:r>
              <a:rPr lang="en-US" dirty="0" smtClean="0"/>
              <a:t> </a:t>
            </a:r>
            <a:r>
              <a:rPr lang="en-US" dirty="0" err="1" smtClean="0"/>
              <a:t>jinekolojik</a:t>
            </a:r>
            <a:r>
              <a:rPr lang="en-US" dirty="0" smtClean="0"/>
              <a:t> </a:t>
            </a:r>
            <a:r>
              <a:rPr lang="en-US" dirty="0" err="1" smtClean="0"/>
              <a:t>tümör</a:t>
            </a:r>
            <a:endParaRPr lang="en-US" dirty="0" smtClean="0"/>
          </a:p>
          <a:p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 smtClean="0"/>
              <a:t>çoğunluğu</a:t>
            </a:r>
            <a:r>
              <a:rPr lang="en-US" dirty="0" smtClean="0"/>
              <a:t> </a:t>
            </a:r>
            <a:r>
              <a:rPr lang="en-US" dirty="0" err="1" smtClean="0"/>
              <a:t>endometriyum</a:t>
            </a:r>
            <a:r>
              <a:rPr lang="en-US" dirty="0" smtClean="0"/>
              <a:t> </a:t>
            </a:r>
            <a:r>
              <a:rPr lang="en-US" dirty="0" err="1" smtClean="0"/>
              <a:t>kaynaklıdır</a:t>
            </a:r>
            <a:endParaRPr lang="en-US" dirty="0" smtClean="0"/>
          </a:p>
          <a:p>
            <a:pPr lvl="1"/>
            <a:r>
              <a:rPr lang="en-US" dirty="0" err="1" smtClean="0"/>
              <a:t>Endometriyal</a:t>
            </a:r>
            <a:r>
              <a:rPr lang="en-US" dirty="0" smtClean="0"/>
              <a:t> </a:t>
            </a:r>
            <a:r>
              <a:rPr lang="en-US" dirty="0" err="1" smtClean="0"/>
              <a:t>karinom</a:t>
            </a:r>
            <a:endParaRPr lang="en-US" dirty="0" smtClean="0"/>
          </a:p>
          <a:p>
            <a:r>
              <a:rPr lang="en-US" dirty="0" err="1" smtClean="0"/>
              <a:t>Ortanca</a:t>
            </a:r>
            <a:r>
              <a:rPr lang="en-US" dirty="0" smtClean="0"/>
              <a:t> </a:t>
            </a:r>
            <a:r>
              <a:rPr lang="en-US" dirty="0" err="1" smtClean="0"/>
              <a:t>yaş</a:t>
            </a:r>
            <a:r>
              <a:rPr lang="en-US" dirty="0" smtClean="0"/>
              <a:t> 60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genelde</a:t>
            </a:r>
            <a:r>
              <a:rPr lang="en-US" dirty="0" smtClean="0"/>
              <a:t> </a:t>
            </a:r>
            <a:r>
              <a:rPr lang="en-US" dirty="0" err="1" smtClean="0"/>
              <a:t>postmenopozal</a:t>
            </a:r>
            <a:endParaRPr lang="en-US" dirty="0" smtClean="0"/>
          </a:p>
          <a:p>
            <a:r>
              <a:rPr lang="en-US" dirty="0" smtClean="0"/>
              <a:t>Tip I </a:t>
            </a:r>
            <a:r>
              <a:rPr lang="en-US" dirty="0" err="1" smtClean="0"/>
              <a:t>ve</a:t>
            </a:r>
            <a:r>
              <a:rPr lang="en-US" dirty="0" smtClean="0"/>
              <a:t> 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056495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 I </a:t>
            </a:r>
            <a:r>
              <a:rPr lang="en-US" dirty="0" err="1" smtClean="0"/>
              <a:t>endometriyal</a:t>
            </a:r>
            <a:r>
              <a:rPr lang="en-US" dirty="0" smtClean="0"/>
              <a:t> </a:t>
            </a:r>
            <a:r>
              <a:rPr lang="en-US" dirty="0" err="1" smtClean="0"/>
              <a:t>karsinom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Genç</a:t>
            </a:r>
            <a:r>
              <a:rPr lang="en-US" dirty="0" smtClean="0"/>
              <a:t> </a:t>
            </a:r>
            <a:r>
              <a:rPr lang="en-US" dirty="0" err="1" smtClean="0"/>
              <a:t>perimenopozal</a:t>
            </a:r>
            <a:endParaRPr lang="en-US" dirty="0" smtClean="0"/>
          </a:p>
          <a:p>
            <a:r>
              <a:rPr lang="en-US" dirty="0" err="1" smtClean="0"/>
              <a:t>Obezite</a:t>
            </a:r>
            <a:endParaRPr lang="en-US" dirty="0" smtClean="0"/>
          </a:p>
          <a:p>
            <a:r>
              <a:rPr lang="en-US" dirty="0" err="1" smtClean="0"/>
              <a:t>Artmış</a:t>
            </a:r>
            <a:r>
              <a:rPr lang="en-US" dirty="0" smtClean="0"/>
              <a:t> </a:t>
            </a:r>
            <a:r>
              <a:rPr lang="en-US" dirty="0" err="1" smtClean="0"/>
              <a:t>östrojen</a:t>
            </a:r>
            <a:r>
              <a:rPr lang="en-US" dirty="0" smtClean="0"/>
              <a:t> </a:t>
            </a:r>
            <a:r>
              <a:rPr lang="en-US" dirty="0" err="1" smtClean="0"/>
              <a:t>maruziyeti</a:t>
            </a:r>
            <a:endParaRPr lang="en-US" dirty="0" smtClean="0"/>
          </a:p>
          <a:p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diferansiye</a:t>
            </a:r>
            <a:endParaRPr lang="en-US" dirty="0" smtClean="0"/>
          </a:p>
          <a:p>
            <a:r>
              <a:rPr lang="en-US" dirty="0" err="1" smtClean="0"/>
              <a:t>Yüzeyel</a:t>
            </a:r>
            <a:r>
              <a:rPr lang="en-US" dirty="0" smtClean="0"/>
              <a:t> </a:t>
            </a:r>
            <a:r>
              <a:rPr lang="en-US" dirty="0" err="1" smtClean="0"/>
              <a:t>miyometriyum</a:t>
            </a:r>
            <a:r>
              <a:rPr lang="en-US" dirty="0" smtClean="0"/>
              <a:t> </a:t>
            </a:r>
            <a:r>
              <a:rPr lang="en-US" dirty="0" err="1" smtClean="0"/>
              <a:t>invazyonu</a:t>
            </a:r>
            <a:endParaRPr lang="en-US" dirty="0" smtClean="0"/>
          </a:p>
          <a:p>
            <a:r>
              <a:rPr lang="en-US" dirty="0" smtClean="0"/>
              <a:t>LN </a:t>
            </a:r>
            <a:r>
              <a:rPr lang="en-US" dirty="0" err="1" smtClean="0"/>
              <a:t>tutulumu</a:t>
            </a:r>
            <a:r>
              <a:rPr lang="en-US" dirty="0" smtClean="0"/>
              <a:t> nadir</a:t>
            </a:r>
          </a:p>
          <a:p>
            <a:r>
              <a:rPr lang="en-US" dirty="0" err="1" smtClean="0"/>
              <a:t>Genetik</a:t>
            </a:r>
            <a:r>
              <a:rPr lang="en-US" dirty="0" smtClean="0"/>
              <a:t> </a:t>
            </a:r>
            <a:r>
              <a:rPr lang="en-US" dirty="0" err="1" smtClean="0"/>
              <a:t>mutasyonlar</a:t>
            </a:r>
            <a:r>
              <a:rPr lang="en-US" dirty="0" smtClean="0"/>
              <a:t>: KRAS-PTEN-MLH1</a:t>
            </a:r>
          </a:p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iyi</a:t>
            </a:r>
            <a:r>
              <a:rPr lang="en-US" dirty="0" smtClean="0"/>
              <a:t> </a:t>
            </a:r>
            <a:r>
              <a:rPr lang="en-US" dirty="0" err="1" smtClean="0"/>
              <a:t>prognoz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32463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 II </a:t>
            </a:r>
            <a:r>
              <a:rPr lang="en-US" dirty="0" err="1" smtClean="0"/>
              <a:t>endometriyal</a:t>
            </a:r>
            <a:r>
              <a:rPr lang="en-US" dirty="0" smtClean="0"/>
              <a:t> </a:t>
            </a:r>
            <a:r>
              <a:rPr lang="en-US" dirty="0" err="1" smtClean="0"/>
              <a:t>karsinom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Daha</a:t>
            </a:r>
            <a:r>
              <a:rPr lang="en-US" dirty="0" smtClean="0"/>
              <a:t> </a:t>
            </a:r>
            <a:r>
              <a:rPr lang="en-US" dirty="0" err="1" smtClean="0"/>
              <a:t>yaşlı</a:t>
            </a:r>
            <a:r>
              <a:rPr lang="tr-TR" smtClean="0"/>
              <a:t>, </a:t>
            </a:r>
            <a:r>
              <a:rPr lang="en-US" smtClean="0"/>
              <a:t>postmenopozal</a:t>
            </a:r>
            <a:endParaRPr lang="en-US" dirty="0" smtClean="0"/>
          </a:p>
          <a:p>
            <a:r>
              <a:rPr lang="en-US" dirty="0" err="1" smtClean="0"/>
              <a:t>Kötü</a:t>
            </a:r>
            <a:r>
              <a:rPr lang="en-US" dirty="0" smtClean="0"/>
              <a:t> </a:t>
            </a:r>
            <a:r>
              <a:rPr lang="en-US" dirty="0" err="1" smtClean="0"/>
              <a:t>diferansiye</a:t>
            </a:r>
            <a:endParaRPr lang="en-US" dirty="0" smtClean="0"/>
          </a:p>
          <a:p>
            <a:pPr lvl="1"/>
            <a:r>
              <a:rPr lang="en-US" dirty="0" err="1" smtClean="0"/>
              <a:t>Papiller</a:t>
            </a:r>
            <a:r>
              <a:rPr lang="en-US" dirty="0" smtClean="0"/>
              <a:t> </a:t>
            </a:r>
            <a:r>
              <a:rPr lang="en-US" dirty="0" err="1" smtClean="0"/>
              <a:t>seröz</a:t>
            </a:r>
            <a:endParaRPr lang="en-US" dirty="0" smtClean="0"/>
          </a:p>
          <a:p>
            <a:pPr lvl="1"/>
            <a:r>
              <a:rPr lang="en-US" dirty="0" err="1" smtClean="0"/>
              <a:t>Berrak</a:t>
            </a:r>
            <a:r>
              <a:rPr lang="en-US" dirty="0" smtClean="0"/>
              <a:t> </a:t>
            </a:r>
            <a:r>
              <a:rPr lang="en-US" dirty="0" err="1" smtClean="0"/>
              <a:t>hücreli</a:t>
            </a:r>
            <a:endParaRPr lang="en-US" dirty="0" smtClean="0"/>
          </a:p>
          <a:p>
            <a:r>
              <a:rPr lang="en-US" dirty="0" err="1" smtClean="0"/>
              <a:t>Derin</a:t>
            </a:r>
            <a:r>
              <a:rPr lang="en-US" dirty="0" smtClean="0"/>
              <a:t> </a:t>
            </a:r>
            <a:r>
              <a:rPr lang="en-US" dirty="0" err="1" smtClean="0"/>
              <a:t>invazyon</a:t>
            </a:r>
            <a:endParaRPr lang="en-US" dirty="0" smtClean="0"/>
          </a:p>
          <a:p>
            <a:r>
              <a:rPr lang="en-US" dirty="0" smtClean="0"/>
              <a:t>LN </a:t>
            </a:r>
            <a:r>
              <a:rPr lang="en-US" dirty="0" err="1" smtClean="0"/>
              <a:t>tutulumu</a:t>
            </a:r>
            <a:r>
              <a:rPr lang="en-US" dirty="0" smtClean="0"/>
              <a:t> </a:t>
            </a:r>
            <a:r>
              <a:rPr lang="en-US" dirty="0" err="1" smtClean="0"/>
              <a:t>sık</a:t>
            </a:r>
            <a:endParaRPr lang="en-US" dirty="0" smtClean="0"/>
          </a:p>
          <a:p>
            <a:r>
              <a:rPr lang="en-US" dirty="0" err="1" smtClean="0"/>
              <a:t>Tipik</a:t>
            </a:r>
            <a:r>
              <a:rPr lang="en-US" dirty="0" smtClean="0"/>
              <a:t> risk </a:t>
            </a:r>
            <a:r>
              <a:rPr lang="en-US" dirty="0" err="1" smtClean="0"/>
              <a:t>faktörleri</a:t>
            </a:r>
            <a:r>
              <a:rPr lang="en-US" dirty="0" smtClean="0"/>
              <a:t> </a:t>
            </a:r>
            <a:r>
              <a:rPr lang="en-US" dirty="0" err="1" smtClean="0"/>
              <a:t>yok</a:t>
            </a:r>
            <a:endParaRPr lang="en-US" dirty="0" smtClean="0"/>
          </a:p>
          <a:p>
            <a:r>
              <a:rPr lang="en-US" dirty="0" smtClean="0"/>
              <a:t>P53, erbB2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5932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Risk </a:t>
            </a:r>
            <a:r>
              <a:rPr lang="en-US" dirty="0" err="1" smtClean="0"/>
              <a:t>faktörleri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Artmış</a:t>
            </a:r>
            <a:r>
              <a:rPr lang="en-US" dirty="0" smtClean="0"/>
              <a:t> </a:t>
            </a:r>
            <a:r>
              <a:rPr lang="en-US" dirty="0" err="1" smtClean="0"/>
              <a:t>östrojen</a:t>
            </a:r>
            <a:r>
              <a:rPr lang="en-US" dirty="0" smtClean="0"/>
              <a:t> </a:t>
            </a:r>
            <a:r>
              <a:rPr lang="en-US" dirty="0" err="1" smtClean="0"/>
              <a:t>maruziyeti</a:t>
            </a:r>
            <a:endParaRPr lang="en-US" dirty="0" smtClean="0"/>
          </a:p>
          <a:p>
            <a:pPr lvl="1"/>
            <a:r>
              <a:rPr lang="en-US" dirty="0" err="1" smtClean="0"/>
              <a:t>Endojen</a:t>
            </a:r>
            <a:endParaRPr lang="en-US" dirty="0" smtClean="0"/>
          </a:p>
          <a:p>
            <a:pPr lvl="2"/>
            <a:r>
              <a:rPr lang="en-US" dirty="0" err="1" smtClean="0"/>
              <a:t>Obezite</a:t>
            </a:r>
            <a:endParaRPr lang="en-US" dirty="0" smtClean="0"/>
          </a:p>
          <a:p>
            <a:pPr lvl="2"/>
            <a:r>
              <a:rPr lang="en-US" dirty="0" smtClean="0"/>
              <a:t>PCOS</a:t>
            </a:r>
          </a:p>
          <a:p>
            <a:pPr lvl="2"/>
            <a:r>
              <a:rPr lang="en-US" dirty="0" err="1" smtClean="0"/>
              <a:t>Oligomenore</a:t>
            </a:r>
            <a:endParaRPr lang="en-US" dirty="0" smtClean="0"/>
          </a:p>
          <a:p>
            <a:pPr lvl="1"/>
            <a:r>
              <a:rPr lang="en-US" dirty="0" err="1" smtClean="0"/>
              <a:t>Ekzojen</a:t>
            </a:r>
            <a:endParaRPr lang="en-US" dirty="0" smtClean="0"/>
          </a:p>
          <a:p>
            <a:pPr lvl="2"/>
            <a:r>
              <a:rPr lang="en-US" dirty="0" smtClean="0"/>
              <a:t>HRT</a:t>
            </a:r>
          </a:p>
          <a:p>
            <a:pPr lvl="2"/>
            <a:r>
              <a:rPr lang="en-US" dirty="0" err="1" smtClean="0"/>
              <a:t>Tamoksifen</a:t>
            </a:r>
            <a:endParaRPr lang="en-US" dirty="0" smtClean="0"/>
          </a:p>
          <a:p>
            <a:pPr lvl="2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25820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Belirti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bulgular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Kanama</a:t>
            </a:r>
            <a:r>
              <a:rPr lang="en-US" dirty="0" smtClean="0"/>
              <a:t>!!!</a:t>
            </a:r>
          </a:p>
          <a:p>
            <a:pPr lvl="1"/>
            <a:r>
              <a:rPr lang="en-US" dirty="0" err="1" smtClean="0"/>
              <a:t>Postmenopozal</a:t>
            </a:r>
            <a:r>
              <a:rPr lang="en-US" dirty="0" smtClean="0"/>
              <a:t> </a:t>
            </a:r>
            <a:r>
              <a:rPr lang="en-US" dirty="0" err="1" smtClean="0"/>
              <a:t>dönemde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Vajinal</a:t>
            </a:r>
            <a:r>
              <a:rPr lang="en-US" dirty="0" smtClean="0"/>
              <a:t> </a:t>
            </a:r>
            <a:r>
              <a:rPr lang="en-US" dirty="0" err="1" smtClean="0"/>
              <a:t>akıntı</a:t>
            </a:r>
            <a:endParaRPr lang="en-US" dirty="0" smtClean="0"/>
          </a:p>
          <a:p>
            <a:r>
              <a:rPr lang="en-US" dirty="0" err="1" smtClean="0"/>
              <a:t>Pelvik</a:t>
            </a:r>
            <a:r>
              <a:rPr lang="en-US" dirty="0" smtClean="0"/>
              <a:t> </a:t>
            </a:r>
            <a:r>
              <a:rPr lang="en-US" dirty="0" err="1" smtClean="0"/>
              <a:t>ağrı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Yansıyan</a:t>
            </a:r>
            <a:r>
              <a:rPr lang="en-US" dirty="0" smtClean="0"/>
              <a:t> </a:t>
            </a:r>
            <a:r>
              <a:rPr lang="en-US" dirty="0" err="1" smtClean="0"/>
              <a:t>bacak</a:t>
            </a:r>
            <a:r>
              <a:rPr lang="en-US" dirty="0" smtClean="0"/>
              <a:t> </a:t>
            </a:r>
            <a:r>
              <a:rPr lang="en-US" dirty="0" err="1" smtClean="0"/>
              <a:t>ağrısı</a:t>
            </a:r>
            <a:endParaRPr lang="en-US" dirty="0" smtClean="0"/>
          </a:p>
          <a:p>
            <a:r>
              <a:rPr lang="en-US" dirty="0" smtClean="0"/>
              <a:t>GI/GU </a:t>
            </a:r>
            <a:r>
              <a:rPr lang="en-US" dirty="0" err="1" smtClean="0"/>
              <a:t>şikyetleri</a:t>
            </a:r>
            <a:endParaRPr lang="en-US" dirty="0" smtClean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7588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Tanı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Pap-smear</a:t>
            </a:r>
          </a:p>
          <a:p>
            <a:r>
              <a:rPr lang="en-US" dirty="0" err="1" smtClean="0"/>
              <a:t>Endometriyal</a:t>
            </a:r>
            <a:r>
              <a:rPr lang="en-US" dirty="0" smtClean="0"/>
              <a:t> </a:t>
            </a:r>
            <a:r>
              <a:rPr lang="en-US" dirty="0" err="1" smtClean="0"/>
              <a:t>biyopsi</a:t>
            </a:r>
            <a:endParaRPr lang="en-US" dirty="0" smtClean="0"/>
          </a:p>
          <a:p>
            <a:r>
              <a:rPr lang="en-US" dirty="0" smtClean="0"/>
              <a:t>TVUS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9515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Tedavi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Cerrahi</a:t>
            </a:r>
            <a:r>
              <a:rPr lang="en-US" dirty="0" smtClean="0"/>
              <a:t>: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tedavidir</a:t>
            </a:r>
            <a:r>
              <a:rPr lang="en-US" dirty="0" smtClean="0"/>
              <a:t>.</a:t>
            </a:r>
          </a:p>
          <a:p>
            <a:r>
              <a:rPr lang="en-US" dirty="0" smtClean="0"/>
              <a:t>Primer RT: </a:t>
            </a:r>
            <a:r>
              <a:rPr lang="en-US" dirty="0" err="1" smtClean="0"/>
              <a:t>cerrahiyi</a:t>
            </a:r>
            <a:r>
              <a:rPr lang="en-US" dirty="0" smtClean="0"/>
              <a:t> </a:t>
            </a:r>
            <a:r>
              <a:rPr lang="en-US" dirty="0" err="1" smtClean="0"/>
              <a:t>tolere</a:t>
            </a:r>
            <a:r>
              <a:rPr lang="en-US" dirty="0" smtClean="0"/>
              <a:t> </a:t>
            </a:r>
            <a:r>
              <a:rPr lang="en-US" dirty="0" err="1" smtClean="0"/>
              <a:t>edemeyenler</a:t>
            </a:r>
            <a:endParaRPr lang="en-US" dirty="0" smtClean="0"/>
          </a:p>
          <a:p>
            <a:r>
              <a:rPr lang="en-US" dirty="0" smtClean="0"/>
              <a:t>Hormonal </a:t>
            </a:r>
            <a:r>
              <a:rPr lang="en-US" smtClean="0"/>
              <a:t>tedavi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205099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</a:rPr>
              <a:t>Klinik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bulgular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Ağrısız</a:t>
            </a:r>
            <a:r>
              <a:rPr lang="en-US" dirty="0" smtClean="0"/>
              <a:t> </a:t>
            </a:r>
            <a:r>
              <a:rPr lang="en-US" dirty="0" err="1" smtClean="0"/>
              <a:t>kitle</a:t>
            </a:r>
            <a:endParaRPr lang="en-US" dirty="0" smtClean="0"/>
          </a:p>
          <a:p>
            <a:r>
              <a:rPr lang="en-US" dirty="0" smtClean="0"/>
              <a:t>%10 </a:t>
            </a:r>
            <a:r>
              <a:rPr lang="en-US" dirty="0" err="1" smtClean="0"/>
              <a:t>tanıda</a:t>
            </a:r>
            <a:r>
              <a:rPr lang="en-US" dirty="0" smtClean="0"/>
              <a:t> </a:t>
            </a:r>
            <a:r>
              <a:rPr lang="en-US" dirty="0" err="1" smtClean="0"/>
              <a:t>semptomatik</a:t>
            </a:r>
            <a:endParaRPr lang="en-US" dirty="0" smtClean="0"/>
          </a:p>
          <a:p>
            <a:r>
              <a:rPr lang="en-US" dirty="0" smtClean="0"/>
              <a:t>%10 </a:t>
            </a:r>
            <a:r>
              <a:rPr lang="en-US" dirty="0" err="1" smtClean="0"/>
              <a:t>metastatik</a:t>
            </a:r>
            <a:endParaRPr lang="en-US" dirty="0" smtClean="0"/>
          </a:p>
          <a:p>
            <a:pPr lvl="1"/>
            <a:r>
              <a:rPr lang="en-US" dirty="0" err="1" smtClean="0"/>
              <a:t>Sırt</a:t>
            </a:r>
            <a:r>
              <a:rPr lang="en-US" dirty="0" smtClean="0"/>
              <a:t> </a:t>
            </a:r>
            <a:r>
              <a:rPr lang="en-US" dirty="0" err="1" smtClean="0"/>
              <a:t>ağrısı</a:t>
            </a:r>
            <a:r>
              <a:rPr lang="en-US" dirty="0" smtClean="0"/>
              <a:t>: RPLN</a:t>
            </a:r>
          </a:p>
          <a:p>
            <a:pPr lvl="1"/>
            <a:r>
              <a:rPr lang="en-US" dirty="0" err="1" smtClean="0"/>
              <a:t>Öksürük</a:t>
            </a:r>
            <a:r>
              <a:rPr lang="en-US" dirty="0" smtClean="0"/>
              <a:t>: AC</a:t>
            </a:r>
          </a:p>
          <a:p>
            <a:pPr lvl="1"/>
            <a:r>
              <a:rPr lang="en-US" dirty="0" smtClean="0"/>
              <a:t>Alt </a:t>
            </a:r>
            <a:r>
              <a:rPr lang="en-US" dirty="0" err="1" smtClean="0"/>
              <a:t>ekstremite</a:t>
            </a:r>
            <a:r>
              <a:rPr lang="en-US" dirty="0" smtClean="0"/>
              <a:t> </a:t>
            </a:r>
            <a:r>
              <a:rPr lang="en-US" dirty="0" err="1" smtClean="0"/>
              <a:t>ödemi</a:t>
            </a:r>
            <a:r>
              <a:rPr lang="en-US" dirty="0" smtClean="0"/>
              <a:t>: VCİ </a:t>
            </a:r>
            <a:r>
              <a:rPr lang="en-US" dirty="0" err="1" smtClean="0"/>
              <a:t>obst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%5 </a:t>
            </a:r>
            <a:r>
              <a:rPr lang="en-US" dirty="0" err="1" smtClean="0"/>
              <a:t>jinekomasti</a:t>
            </a:r>
            <a:endParaRPr lang="tr-TR" dirty="0" smtClean="0"/>
          </a:p>
          <a:p>
            <a:pPr lvl="1"/>
            <a:r>
              <a:rPr lang="tr-TR" dirty="0" err="1" smtClean="0"/>
              <a:t>Supraklaviküler</a:t>
            </a:r>
            <a:r>
              <a:rPr lang="tr-TR" dirty="0" smtClean="0"/>
              <a:t> LN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2062006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Tanı 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0000FF"/>
                </a:solidFill>
              </a:rPr>
              <a:t>Öykü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0000FF"/>
                </a:solidFill>
              </a:rPr>
              <a:t>Fizik muayene</a:t>
            </a:r>
          </a:p>
          <a:p>
            <a:pPr>
              <a:lnSpc>
                <a:spcPct val="150000"/>
              </a:lnSpc>
            </a:pPr>
            <a:r>
              <a:rPr lang="tr-TR" dirty="0" err="1" smtClean="0">
                <a:solidFill>
                  <a:srgbClr val="0000FF"/>
                </a:solidFill>
              </a:rPr>
              <a:t>Skrotal</a:t>
            </a:r>
            <a:r>
              <a:rPr lang="tr-TR" dirty="0" smtClean="0">
                <a:solidFill>
                  <a:srgbClr val="0000FF"/>
                </a:solidFill>
              </a:rPr>
              <a:t> USG: </a:t>
            </a:r>
            <a:r>
              <a:rPr lang="tr-TR" dirty="0" err="1" smtClean="0"/>
              <a:t>hipoekoik</a:t>
            </a:r>
            <a:r>
              <a:rPr lang="tr-TR" dirty="0" smtClean="0"/>
              <a:t> lezyonlar, kalsifikasyon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0000FF"/>
                </a:solidFill>
              </a:rPr>
              <a:t>Serum tümör belirteçleri</a:t>
            </a:r>
          </a:p>
          <a:p>
            <a:pPr>
              <a:lnSpc>
                <a:spcPct val="150000"/>
              </a:lnSpc>
            </a:pPr>
            <a:r>
              <a:rPr lang="tr-TR" dirty="0" smtClean="0">
                <a:solidFill>
                  <a:srgbClr val="0000FF"/>
                </a:solidFill>
              </a:rPr>
              <a:t>BT</a:t>
            </a:r>
          </a:p>
          <a:p>
            <a:pPr>
              <a:lnSpc>
                <a:spcPct val="150000"/>
              </a:lnSpc>
            </a:pPr>
            <a:endParaRPr lang="tr-TR" dirty="0" smtClean="0">
              <a:solidFill>
                <a:srgbClr val="0000FF"/>
              </a:solidFill>
            </a:endParaRPr>
          </a:p>
          <a:p>
            <a:pPr>
              <a:lnSpc>
                <a:spcPct val="150000"/>
              </a:lnSpc>
            </a:pPr>
            <a:endParaRPr lang="tr-T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</a:rPr>
              <a:t>Laboratuvar</a:t>
            </a:r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en-US" sz="2800" dirty="0" smtClean="0"/>
              <a:t>B-</a:t>
            </a:r>
            <a:r>
              <a:rPr lang="en-US" sz="2800" dirty="0" err="1" smtClean="0"/>
              <a:t>hCG</a:t>
            </a:r>
            <a:r>
              <a:rPr lang="tr-TR" sz="2800" dirty="0" smtClean="0"/>
              <a:t>: T</a:t>
            </a:r>
            <a:r>
              <a:rPr lang="tr-TR" sz="2800" baseline="-25000" dirty="0" smtClean="0"/>
              <a:t>1/2</a:t>
            </a:r>
            <a:r>
              <a:rPr lang="tr-TR" sz="2800" dirty="0" smtClean="0"/>
              <a:t> 1-3 gün</a:t>
            </a:r>
            <a:endParaRPr lang="en-US" sz="2800" dirty="0"/>
          </a:p>
          <a:p>
            <a:pPr>
              <a:lnSpc>
                <a:spcPct val="200000"/>
              </a:lnSpc>
            </a:pPr>
            <a:r>
              <a:rPr lang="en-US" sz="2800" dirty="0" err="1" smtClean="0"/>
              <a:t>Alfafetoprotein</a:t>
            </a:r>
            <a:r>
              <a:rPr lang="tr-TR" sz="2800" dirty="0" smtClean="0"/>
              <a:t>: T</a:t>
            </a:r>
            <a:r>
              <a:rPr lang="tr-TR" sz="2800" baseline="-25000" dirty="0" smtClean="0"/>
              <a:t>1/2 </a:t>
            </a:r>
            <a:r>
              <a:rPr lang="tr-TR" sz="2800" dirty="0" smtClean="0"/>
              <a:t>5-7 gün: sadece </a:t>
            </a:r>
            <a:r>
              <a:rPr lang="tr-TR" sz="2800" dirty="0" err="1" smtClean="0"/>
              <a:t>nonseminomalarda</a:t>
            </a:r>
            <a:r>
              <a:rPr lang="tr-TR" sz="2800" dirty="0" smtClean="0"/>
              <a:t> yükselir</a:t>
            </a:r>
            <a:endParaRPr lang="en-US" sz="2800" dirty="0" smtClean="0"/>
          </a:p>
          <a:p>
            <a:pPr>
              <a:lnSpc>
                <a:spcPct val="200000"/>
              </a:lnSpc>
            </a:pPr>
            <a:r>
              <a:rPr lang="en-US" sz="2800" dirty="0" smtClean="0"/>
              <a:t>LDH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69008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42507" y="2418639"/>
            <a:ext cx="796497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/>
              <a:t>	</a:t>
            </a:r>
            <a:r>
              <a:rPr lang="en-US" sz="3600" dirty="0" smtClean="0"/>
              <a:t>                             </a:t>
            </a:r>
            <a:r>
              <a:rPr lang="en-US" sz="3600" b="1" u="sng" dirty="0" err="1" smtClean="0">
                <a:solidFill>
                  <a:srgbClr val="0000FF"/>
                </a:solidFill>
              </a:rPr>
              <a:t>hCG</a:t>
            </a:r>
            <a:r>
              <a:rPr lang="en-US" sz="3600" b="1" u="sng" dirty="0" smtClean="0">
                <a:solidFill>
                  <a:srgbClr val="0000FF"/>
                </a:solidFill>
              </a:rPr>
              <a:t> </a:t>
            </a:r>
            <a:r>
              <a:rPr lang="en-US" sz="3600" b="1" u="sng" dirty="0">
                <a:solidFill>
                  <a:srgbClr val="0000FF"/>
                </a:solidFill>
              </a:rPr>
              <a:t>(%</a:t>
            </a:r>
            <a:r>
              <a:rPr lang="en-US" sz="3600" b="1" u="sng" dirty="0" smtClean="0">
                <a:solidFill>
                  <a:srgbClr val="0000FF"/>
                </a:solidFill>
              </a:rPr>
              <a:t>)             AFP </a:t>
            </a:r>
            <a:r>
              <a:rPr lang="en-US" sz="3600" b="1" u="sng" dirty="0">
                <a:solidFill>
                  <a:srgbClr val="0000FF"/>
                </a:solidFill>
              </a:rPr>
              <a:t>(%)</a:t>
            </a:r>
          </a:p>
          <a:p>
            <a:r>
              <a:rPr lang="en-US" sz="3600" dirty="0" smtClean="0"/>
              <a:t>Seminoma                  7-15                  </a:t>
            </a:r>
            <a:r>
              <a:rPr lang="en-US" sz="4000" b="1" u="sng" dirty="0" smtClean="0"/>
              <a:t>0</a:t>
            </a:r>
            <a:endParaRPr lang="en-US" sz="3600" b="1" u="sng" dirty="0"/>
          </a:p>
          <a:p>
            <a:r>
              <a:rPr lang="en-US" sz="3600" dirty="0" err="1" smtClean="0">
                <a:solidFill>
                  <a:srgbClr val="FF0000"/>
                </a:solidFill>
              </a:rPr>
              <a:t>Teratoma</a:t>
            </a:r>
            <a:r>
              <a:rPr lang="en-US" sz="3600" dirty="0" smtClean="0">
                <a:solidFill>
                  <a:srgbClr val="FF0000"/>
                </a:solidFill>
              </a:rPr>
              <a:t>                   25                      38</a:t>
            </a:r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 err="1" smtClean="0"/>
              <a:t>Teratocarcinoma</a:t>
            </a:r>
            <a:r>
              <a:rPr lang="en-US" sz="3600" dirty="0" smtClean="0"/>
              <a:t>      57                      64</a:t>
            </a:r>
            <a:endParaRPr lang="en-US" sz="3600" dirty="0"/>
          </a:p>
          <a:p>
            <a:r>
              <a:rPr lang="en-US" sz="3600" dirty="0" err="1" smtClean="0">
                <a:solidFill>
                  <a:srgbClr val="FF0000"/>
                </a:solidFill>
              </a:rPr>
              <a:t>Embryonal</a:t>
            </a:r>
            <a:r>
              <a:rPr lang="en-US" sz="3600" dirty="0" smtClean="0">
                <a:solidFill>
                  <a:srgbClr val="FF0000"/>
                </a:solidFill>
              </a:rPr>
              <a:t> 				 60					 70</a:t>
            </a:r>
            <a:endParaRPr lang="en-US" sz="3600" dirty="0">
              <a:solidFill>
                <a:srgbClr val="FF0000"/>
              </a:solidFill>
            </a:endParaRPr>
          </a:p>
          <a:p>
            <a:r>
              <a:rPr lang="en-US" sz="3600" dirty="0" err="1" smtClean="0"/>
              <a:t>Choriocarcinoma</a:t>
            </a:r>
            <a:r>
              <a:rPr lang="en-US" sz="3600" dirty="0" smtClean="0"/>
              <a:t>     100 					</a:t>
            </a:r>
            <a:r>
              <a:rPr lang="tr-TR" sz="3600" dirty="0" smtClean="0"/>
              <a:t>??</a:t>
            </a:r>
            <a:r>
              <a:rPr lang="en-US" sz="3600" dirty="0" smtClean="0"/>
              <a:t> 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542506" y="738669"/>
            <a:ext cx="78786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FF0000"/>
                </a:solidFill>
              </a:rPr>
              <a:t>Histolojik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Tiplere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Tümör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Belirteçlerinde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Yükselme</a:t>
            </a:r>
            <a:r>
              <a:rPr lang="en-US" sz="3600" b="1" dirty="0" smtClean="0">
                <a:solidFill>
                  <a:srgbClr val="FF0000"/>
                </a:solidFill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</a:rPr>
              <a:t>Sıklığı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9577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solidFill>
                  <a:srgbClr val="0000FF"/>
                </a:solidFill>
              </a:rPr>
              <a:t>Evreleme</a:t>
            </a:r>
            <a:r>
              <a:rPr lang="en-US" b="1" dirty="0" smtClean="0">
                <a:solidFill>
                  <a:srgbClr val="0000FF"/>
                </a:solidFill>
              </a:rPr>
              <a:t> </a:t>
            </a:r>
            <a:endParaRPr lang="en-US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200000"/>
              </a:lnSpc>
              <a:buNone/>
            </a:pPr>
            <a:r>
              <a:rPr lang="en-US" dirty="0" smtClean="0"/>
              <a:t>I- </a:t>
            </a:r>
            <a:r>
              <a:rPr lang="en-US" dirty="0" err="1" smtClean="0"/>
              <a:t>Testise</a:t>
            </a:r>
            <a:r>
              <a:rPr lang="en-US" dirty="0"/>
              <a:t> </a:t>
            </a:r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(T)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dirty="0" smtClean="0"/>
              <a:t>II-Retroperitoneal LN </a:t>
            </a:r>
            <a:r>
              <a:rPr lang="en-US" dirty="0" err="1" smtClean="0"/>
              <a:t>tutulumu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(N)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dirty="0" smtClean="0"/>
              <a:t>III-Organ </a:t>
            </a:r>
            <a:r>
              <a:rPr lang="en-US" dirty="0" err="1" smtClean="0"/>
              <a:t>metastazı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(M)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en-US" dirty="0" smtClean="0"/>
              <a:t>S- marker  </a:t>
            </a:r>
            <a:r>
              <a:rPr lang="en-US" dirty="0" err="1" smtClean="0"/>
              <a:t>yüksekliği</a:t>
            </a:r>
            <a:r>
              <a:rPr lang="en-US" dirty="0" smtClean="0"/>
              <a:t> </a:t>
            </a:r>
            <a:r>
              <a:rPr lang="en-US" b="1" dirty="0" smtClean="0">
                <a:solidFill>
                  <a:srgbClr val="FF0000"/>
                </a:solidFill>
              </a:rPr>
              <a:t>(S)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60251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8406</TotalTime>
  <Words>1295</Words>
  <Application>Microsoft Macintosh PowerPoint</Application>
  <PresentationFormat>Ekran Gösterisi (4:3)</PresentationFormat>
  <Paragraphs>370</Paragraphs>
  <Slides>47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47</vt:i4>
      </vt:variant>
    </vt:vector>
  </HeadingPairs>
  <TitlesOfParts>
    <vt:vector size="48" baseType="lpstr">
      <vt:lpstr>Office Theme</vt:lpstr>
      <vt:lpstr>Slayt 1</vt:lpstr>
      <vt:lpstr>Testiküler kanserler</vt:lpstr>
      <vt:lpstr>Testis tümörleri Sınıflandırma </vt:lpstr>
      <vt:lpstr>Risk faktörleri</vt:lpstr>
      <vt:lpstr>Klinik bulgular </vt:lpstr>
      <vt:lpstr>Tanı </vt:lpstr>
      <vt:lpstr>Laboratuvar </vt:lpstr>
      <vt:lpstr>Slayt 8</vt:lpstr>
      <vt:lpstr>Evreleme </vt:lpstr>
      <vt:lpstr>Evreleme </vt:lpstr>
      <vt:lpstr>Slayt 11</vt:lpstr>
      <vt:lpstr>Tedavi </vt:lpstr>
      <vt:lpstr>Evre I</vt:lpstr>
      <vt:lpstr>İleri evre – nüks hastalık</vt:lpstr>
      <vt:lpstr>Tedavi sonrası takip</vt:lpstr>
      <vt:lpstr>Jinekolojik kanserler </vt:lpstr>
      <vt:lpstr>Slayt 17</vt:lpstr>
      <vt:lpstr>Slayt 18</vt:lpstr>
      <vt:lpstr>Serviks Kanseri </vt:lpstr>
      <vt:lpstr>2008 Nobel Tıp Ödülü</vt:lpstr>
      <vt:lpstr>SERVİKS KANSERİ TARAMA PROGRAMI ULUSAL STANDARTLARI</vt:lpstr>
      <vt:lpstr>Serviks kanseri </vt:lpstr>
      <vt:lpstr>HPV AŞILAMA</vt:lpstr>
      <vt:lpstr>Serviks kanseri risk faktörleri</vt:lpstr>
      <vt:lpstr>Belirti ve bulgular</vt:lpstr>
      <vt:lpstr>Tanı </vt:lpstr>
      <vt:lpstr>Servikal kanser histolojisi</vt:lpstr>
      <vt:lpstr>Prognostik faktörler</vt:lpstr>
      <vt:lpstr>Tedavi </vt:lpstr>
      <vt:lpstr>Over kanseri </vt:lpstr>
      <vt:lpstr>Herediter over kanseri</vt:lpstr>
      <vt:lpstr>EOK - Rölatif risk</vt:lpstr>
      <vt:lpstr>Herediter over kanseri</vt:lpstr>
      <vt:lpstr>Herediter over kanseri</vt:lpstr>
      <vt:lpstr>Herediter over kanseri</vt:lpstr>
      <vt:lpstr>Tarama </vt:lpstr>
      <vt:lpstr>Over kanseri Histoloji </vt:lpstr>
      <vt:lpstr>Tanı </vt:lpstr>
      <vt:lpstr>Tedavi </vt:lpstr>
      <vt:lpstr>Kemoterapi </vt:lpstr>
      <vt:lpstr>Endometriyum kanseri</vt:lpstr>
      <vt:lpstr>Tip I endometriyal karsinom</vt:lpstr>
      <vt:lpstr>Tip II endometriyal karsinom</vt:lpstr>
      <vt:lpstr>Risk faktörleri</vt:lpstr>
      <vt:lpstr>Belirti ve bulgular</vt:lpstr>
      <vt:lpstr>Tanı </vt:lpstr>
      <vt:lpstr>Tedavi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YU UR</dc:creator>
  <cp:lastModifiedBy>Userq</cp:lastModifiedBy>
  <cp:revision>110</cp:revision>
  <dcterms:created xsi:type="dcterms:W3CDTF">2015-10-01T18:49:12Z</dcterms:created>
  <dcterms:modified xsi:type="dcterms:W3CDTF">2017-12-12T15:20:25Z</dcterms:modified>
</cp:coreProperties>
</file>