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300" r:id="rId5"/>
    <p:sldId id="274" r:id="rId6"/>
    <p:sldId id="282" r:id="rId7"/>
    <p:sldId id="268" r:id="rId8"/>
    <p:sldId id="264" r:id="rId9"/>
    <p:sldId id="266" r:id="rId10"/>
    <p:sldId id="269"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6" d="100"/>
          <a:sy n="106"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D9F75050-0E15-4C5B-92B0-66D068882F1F}" type="datetimeFigureOut">
              <a:rPr lang="tr-TR" smtClean="0"/>
              <a:pPr/>
              <a:t>5.2.2018</a:t>
            </a:fld>
            <a:endParaRPr lang="tr-TR"/>
          </a:p>
        </p:txBody>
      </p:sp>
      <p:sp>
        <p:nvSpPr>
          <p:cNvPr id="17" name="16 Altbilgi Yer Tutucusu"/>
          <p:cNvSpPr>
            <a:spLocks noGrp="1"/>
          </p:cNvSpPr>
          <p:nvPr>
            <p:ph type="ftr" sz="quarter" idx="11"/>
          </p:nvPr>
        </p:nvSpPr>
        <p:spPr>
          <a:xfrm>
            <a:off x="2898648" y="6355080"/>
            <a:ext cx="3474720" cy="365760"/>
          </a:xfrm>
        </p:spPr>
        <p:txBody>
          <a:bodyPr/>
          <a:lstStyle/>
          <a:p>
            <a:endParaRPr lang="tr-TR"/>
          </a:p>
        </p:txBody>
      </p:sp>
      <p:sp>
        <p:nvSpPr>
          <p:cNvPr id="29" name="28 Slayt Numarası Yer Tutucusu"/>
          <p:cNvSpPr>
            <a:spLocks noGrp="1"/>
          </p:cNvSpPr>
          <p:nvPr>
            <p:ph type="sldNum" sz="quarter" idx="12"/>
          </p:nvPr>
        </p:nvSpPr>
        <p:spPr>
          <a:xfrm>
            <a:off x="1216152" y="6355080"/>
            <a:ext cx="1219200" cy="365760"/>
          </a:xfrm>
        </p:spPr>
        <p:txBody>
          <a:bodyPr/>
          <a:lstStyle/>
          <a:p>
            <a:fld id="{B1DEFA8C-F947-479F-BE07-76B6B3F80BF1}" type="slidenum">
              <a:rPr lang="tr-TR" smtClean="0"/>
              <a:pPr/>
              <a:t>‹#›</a:t>
            </a:fld>
            <a:endParaRPr lang="tr-TR"/>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D9F75050-0E15-4C5B-92B0-66D068882F1F}" type="datetimeFigureOut">
              <a:rPr lang="tr-TR" smtClean="0"/>
              <a:pPr/>
              <a:t>5.2.2018</a:t>
            </a:fld>
            <a:endParaRPr lang="tr-TR"/>
          </a:p>
        </p:txBody>
      </p:sp>
      <p:sp>
        <p:nvSpPr>
          <p:cNvPr id="5" name="4 Altbilgi Yer Tutucusu"/>
          <p:cNvSpPr>
            <a:spLocks noGrp="1"/>
          </p:cNvSpPr>
          <p:nvPr>
            <p:ph type="ftr" sz="quarter" idx="11"/>
          </p:nvPr>
        </p:nvSpPr>
        <p:spPr>
          <a:xfrm>
            <a:off x="2898648" y="6355080"/>
            <a:ext cx="3474720" cy="365760"/>
          </a:xfrm>
        </p:spPr>
        <p:txBody>
          <a:bodyPr/>
          <a:lstStyle/>
          <a:p>
            <a:endParaRPr lang="tr-TR"/>
          </a:p>
        </p:txBody>
      </p:sp>
      <p:sp>
        <p:nvSpPr>
          <p:cNvPr id="6" name="5 Slayt Numarası Yer Tutucusu"/>
          <p:cNvSpPr>
            <a:spLocks noGrp="1"/>
          </p:cNvSpPr>
          <p:nvPr>
            <p:ph type="sldNum" sz="quarter" idx="12"/>
          </p:nvPr>
        </p:nvSpPr>
        <p:spPr>
          <a:xfrm>
            <a:off x="1069848" y="6355080"/>
            <a:ext cx="1520952" cy="365760"/>
          </a:xfrm>
        </p:spPr>
        <p:txBody>
          <a:bodyPr/>
          <a:lstStyle/>
          <a:p>
            <a:fld id="{B1DEFA8C-F947-479F-BE07-76B6B3F80BF1}" type="slidenum">
              <a:rPr lang="tr-TR" smtClean="0"/>
              <a:pPr/>
              <a:t>‹#›</a:t>
            </a:fld>
            <a:endParaRPr lang="tr-TR"/>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9F75050-0E15-4C5B-92B0-66D068882F1F}" type="datetimeFigureOut">
              <a:rPr lang="tr-TR" smtClean="0"/>
              <a:pPr/>
              <a:t>5.2.2018</a:t>
            </a:fld>
            <a:endParaRPr lang="tr-TR"/>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1DEFA8C-F947-479F-BE07-76B6B3F80BF1}" type="slidenum">
              <a:rPr lang="tr-TR" smtClean="0"/>
              <a:pPr/>
              <a:t>‹#›</a:t>
            </a:fld>
            <a:endParaRPr lang="tr-TR"/>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pPr lvl="0"/>
            <a:r>
              <a:rPr lang="tr-TR" b="1" dirty="0" smtClean="0"/>
              <a:t>TÜRK VALİLERİNCE KURULAN DEVLETLER </a:t>
            </a:r>
            <a:r>
              <a:rPr lang="tr-TR" dirty="0" smtClean="0"/>
              <a:t/>
            </a:r>
            <a:br>
              <a:rPr lang="tr-TR" dirty="0" smtClean="0"/>
            </a:br>
            <a:endParaRPr lang="tr-TR" dirty="0"/>
          </a:p>
        </p:txBody>
      </p:sp>
      <p:sp>
        <p:nvSpPr>
          <p:cNvPr id="3" name="2 Alt Başlık"/>
          <p:cNvSpPr>
            <a:spLocks noGrp="1"/>
          </p:cNvSpPr>
          <p:nvPr>
            <p:ph type="subTitle" idx="1"/>
          </p:nvPr>
        </p:nvSpPr>
        <p:spPr>
          <a:xfrm>
            <a:off x="1187624" y="5085184"/>
            <a:ext cx="6858000" cy="752822"/>
          </a:xfrm>
        </p:spPr>
        <p:txBody>
          <a:bodyPr>
            <a:normAutofit lnSpcReduction="10000"/>
          </a:bodyPr>
          <a:lstStyle/>
          <a:p>
            <a:r>
              <a:rPr lang="tr-TR" dirty="0" smtClean="0"/>
              <a:t>SÂCOĞULLARI</a:t>
            </a:r>
          </a:p>
          <a:p>
            <a:pPr lvl="0">
              <a:buClr>
                <a:srgbClr val="727CA3"/>
              </a:buClr>
            </a:pPr>
            <a:r>
              <a:rPr lang="tr-TR" dirty="0">
                <a:solidFill>
                  <a:srgbClr val="464653"/>
                </a:solidFill>
              </a:rPr>
              <a:t>İHŞİDÎLER</a:t>
            </a:r>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098" name="Picture 2" descr="http://www.mimdap.org/wp-content/uploads/g-8.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190750" y="2225675"/>
            <a:ext cx="4762500" cy="292417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971600" y="5121317"/>
            <a:ext cx="6696744" cy="1200329"/>
          </a:xfrm>
          <a:prstGeom prst="rect">
            <a:avLst/>
          </a:prstGeom>
        </p:spPr>
        <p:txBody>
          <a:bodyPr wrap="square">
            <a:spAutoFit/>
          </a:bodyPr>
          <a:lstStyle/>
          <a:p>
            <a:r>
              <a:rPr lang="tr-TR" b="1" i="1" dirty="0"/>
              <a:t>Küçük Boyutlu Kuran</a:t>
            </a:r>
            <a:r>
              <a:rPr lang="tr-TR" dirty="0"/>
              <a:t/>
            </a:r>
            <a:br>
              <a:rPr lang="tr-TR" dirty="0"/>
            </a:br>
            <a:r>
              <a:rPr lang="tr-TR" dirty="0"/>
              <a:t>Kuzey Afrika, olasılıkla Fatımiler ya da </a:t>
            </a:r>
            <a:r>
              <a:rPr lang="tr-TR" dirty="0" err="1"/>
              <a:t>Ihşidiler</a:t>
            </a:r>
            <a:r>
              <a:rPr lang="tr-TR" dirty="0"/>
              <a:t> dönemi, 10. yüzyıl </a:t>
            </a:r>
            <a:r>
              <a:rPr lang="tr-TR" dirty="0" err="1"/>
              <a:t>Vellum</a:t>
            </a:r>
            <a:r>
              <a:rPr lang="tr-TR" dirty="0"/>
              <a:t> üzerine kahverengi mürekkep, altın yaldız ve renkli boya daha sonraki döneme ait yaldızlı sahtiyan cilt 10 x 8,2 cm</a:t>
            </a:r>
          </a:p>
        </p:txBody>
      </p:sp>
    </p:spTree>
    <p:extLst>
      <p:ext uri="{BB962C8B-B14F-4D97-AF65-F5344CB8AC3E}">
        <p14:creationId xmlns:p14="http://schemas.microsoft.com/office/powerpoint/2010/main" val="186576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TÜRK VALİLERİNCE KURULAN DEVLETLER</a:t>
            </a:r>
            <a:endParaRPr lang="tr-TR" dirty="0"/>
          </a:p>
        </p:txBody>
      </p:sp>
      <p:sp>
        <p:nvSpPr>
          <p:cNvPr id="3" name="2 İçerik Yer Tutucusu"/>
          <p:cNvSpPr>
            <a:spLocks noGrp="1"/>
          </p:cNvSpPr>
          <p:nvPr>
            <p:ph sz="quarter" idx="1"/>
          </p:nvPr>
        </p:nvSpPr>
        <p:spPr>
          <a:xfrm>
            <a:off x="457200" y="1219200"/>
            <a:ext cx="8229600" cy="5234136"/>
          </a:xfrm>
        </p:spPr>
        <p:txBody>
          <a:bodyPr>
            <a:normAutofit fontScale="77500" lnSpcReduction="20000"/>
          </a:bodyPr>
          <a:lstStyle/>
          <a:p>
            <a:r>
              <a:rPr lang="tr-TR" b="1" dirty="0" smtClean="0"/>
              <a:t>Ünitede Ele Alınan Konular</a:t>
            </a:r>
            <a:endParaRPr lang="tr-TR" dirty="0" smtClean="0"/>
          </a:p>
          <a:p>
            <a:pPr lvl="0"/>
            <a:r>
              <a:rPr lang="tr-TR" sz="1900" dirty="0" smtClean="0"/>
              <a:t>Giriş</a:t>
            </a:r>
          </a:p>
          <a:p>
            <a:pPr lvl="0"/>
            <a:r>
              <a:rPr lang="tr-TR" sz="1900" dirty="0" err="1" smtClean="0"/>
              <a:t>Tolunoğulları</a:t>
            </a:r>
            <a:r>
              <a:rPr lang="tr-TR" sz="1900" dirty="0" smtClean="0"/>
              <a:t> (868-905)</a:t>
            </a:r>
          </a:p>
          <a:p>
            <a:pPr lvl="1"/>
            <a:r>
              <a:rPr lang="tr-TR" sz="1900" dirty="0" err="1" smtClean="0"/>
              <a:t>Tolunoğullarının</a:t>
            </a:r>
            <a:r>
              <a:rPr lang="tr-TR" sz="1900" dirty="0" smtClean="0"/>
              <a:t> Siyasî Tarihi</a:t>
            </a:r>
          </a:p>
          <a:p>
            <a:pPr lvl="1"/>
            <a:r>
              <a:rPr lang="tr-TR" sz="1900" dirty="0" smtClean="0"/>
              <a:t>Devlet İdaresi ve Kurumlar</a:t>
            </a:r>
          </a:p>
          <a:p>
            <a:pPr lvl="1"/>
            <a:r>
              <a:rPr lang="tr-TR" sz="1900" dirty="0" smtClean="0"/>
              <a:t>Ekonomik Durum</a:t>
            </a:r>
          </a:p>
          <a:p>
            <a:pPr lvl="1"/>
            <a:r>
              <a:rPr lang="tr-TR" sz="1900" dirty="0" smtClean="0"/>
              <a:t>İlmî ve Fikrî Gelişme</a:t>
            </a:r>
          </a:p>
          <a:p>
            <a:pPr lvl="0"/>
            <a:r>
              <a:rPr lang="tr-TR" sz="3100" dirty="0" err="1" smtClean="0"/>
              <a:t>Sâcoğulları</a:t>
            </a:r>
            <a:r>
              <a:rPr lang="tr-TR" sz="3100" dirty="0" smtClean="0"/>
              <a:t> (890-929)</a:t>
            </a:r>
          </a:p>
          <a:p>
            <a:pPr lvl="1"/>
            <a:r>
              <a:rPr lang="tr-TR" sz="2800" dirty="0" err="1" smtClean="0"/>
              <a:t>Ebu’s</a:t>
            </a:r>
            <a:r>
              <a:rPr lang="tr-TR" sz="2800" dirty="0" smtClean="0"/>
              <a:t>-</a:t>
            </a:r>
            <a:r>
              <a:rPr lang="tr-TR" sz="2800" dirty="0" err="1" smtClean="0"/>
              <a:t>Sâc</a:t>
            </a:r>
            <a:r>
              <a:rPr lang="tr-TR" sz="2800" dirty="0" smtClean="0"/>
              <a:t> </a:t>
            </a:r>
            <a:r>
              <a:rPr lang="tr-TR" sz="2800" dirty="0" err="1" smtClean="0"/>
              <a:t>Divdâd</a:t>
            </a:r>
            <a:r>
              <a:rPr lang="tr-TR" sz="2800" dirty="0" smtClean="0"/>
              <a:t> b. Yusuf </a:t>
            </a:r>
            <a:r>
              <a:rPr lang="tr-TR" sz="2800" dirty="0" err="1" smtClean="0"/>
              <a:t>Dîvdest</a:t>
            </a:r>
            <a:endParaRPr lang="tr-TR" sz="2800" dirty="0" smtClean="0"/>
          </a:p>
          <a:p>
            <a:pPr lvl="1"/>
            <a:r>
              <a:rPr lang="tr-TR" sz="2800" dirty="0" err="1" smtClean="0"/>
              <a:t>Ebû</a:t>
            </a:r>
            <a:r>
              <a:rPr lang="tr-TR" sz="2800" dirty="0" smtClean="0"/>
              <a:t> </a:t>
            </a:r>
            <a:r>
              <a:rPr lang="tr-TR" sz="2800" dirty="0" err="1" smtClean="0"/>
              <a:t>Ubeydullah</a:t>
            </a:r>
            <a:r>
              <a:rPr lang="tr-TR" sz="2800" dirty="0" smtClean="0"/>
              <a:t> Muhammed El-Afşin (890-901)</a:t>
            </a:r>
          </a:p>
          <a:p>
            <a:pPr lvl="1"/>
            <a:r>
              <a:rPr lang="tr-TR" sz="2800" dirty="0" err="1" smtClean="0"/>
              <a:t>Ebu’l</a:t>
            </a:r>
            <a:r>
              <a:rPr lang="tr-TR" sz="2800" dirty="0" smtClean="0"/>
              <a:t>-</a:t>
            </a:r>
            <a:r>
              <a:rPr lang="tr-TR" sz="2800" dirty="0" err="1" smtClean="0"/>
              <a:t>Kâsım</a:t>
            </a:r>
            <a:r>
              <a:rPr lang="tr-TR" sz="2800" dirty="0" smtClean="0"/>
              <a:t> Yusuf (901-927)</a:t>
            </a:r>
          </a:p>
          <a:p>
            <a:pPr lvl="1"/>
            <a:r>
              <a:rPr lang="tr-TR" sz="2800" dirty="0" err="1" smtClean="0"/>
              <a:t>Ebu’l</a:t>
            </a:r>
            <a:r>
              <a:rPr lang="tr-TR" sz="2800" dirty="0" smtClean="0"/>
              <a:t>-</a:t>
            </a:r>
            <a:r>
              <a:rPr lang="tr-TR" sz="2800" dirty="0" err="1" smtClean="0"/>
              <a:t>Müsâfir</a:t>
            </a:r>
            <a:r>
              <a:rPr lang="tr-TR" sz="2800" dirty="0" smtClean="0"/>
              <a:t> </a:t>
            </a:r>
            <a:r>
              <a:rPr lang="tr-TR" sz="2800" dirty="0" err="1" smtClean="0"/>
              <a:t>Feth</a:t>
            </a:r>
            <a:r>
              <a:rPr lang="tr-TR" sz="2800" dirty="0" smtClean="0"/>
              <a:t> b. Muhammed (928-929) ve </a:t>
            </a:r>
            <a:r>
              <a:rPr lang="tr-TR" sz="2800" dirty="0" err="1" smtClean="0"/>
              <a:t>Sâcoğullarının</a:t>
            </a:r>
            <a:r>
              <a:rPr lang="tr-TR" sz="2800" dirty="0" smtClean="0"/>
              <a:t> Sonu </a:t>
            </a:r>
          </a:p>
          <a:p>
            <a:pPr lvl="0"/>
            <a:r>
              <a:rPr lang="tr-TR" sz="3100" dirty="0" err="1" smtClean="0"/>
              <a:t>İhşîdîler</a:t>
            </a:r>
            <a:r>
              <a:rPr lang="tr-TR" sz="3100" dirty="0" smtClean="0"/>
              <a:t> (935-969)</a:t>
            </a:r>
          </a:p>
          <a:p>
            <a:pPr lvl="1"/>
            <a:r>
              <a:rPr lang="tr-TR" sz="2800" dirty="0" err="1" smtClean="0"/>
              <a:t>İhşîdîlerin</a:t>
            </a:r>
            <a:r>
              <a:rPr lang="tr-TR" sz="2800" dirty="0" smtClean="0"/>
              <a:t> Siyasî Tarihi</a:t>
            </a:r>
          </a:p>
          <a:p>
            <a:pPr lvl="1"/>
            <a:r>
              <a:rPr lang="tr-TR" sz="2800" dirty="0" smtClean="0"/>
              <a:t>Devlet İdaresi, Kurumlar, Ordu, Ekonomik ve Sosyal Yapı</a:t>
            </a:r>
          </a:p>
          <a:p>
            <a:pPr lvl="1"/>
            <a:r>
              <a:rPr lang="tr-TR" sz="2800" dirty="0" smtClean="0"/>
              <a:t>İlmî ve Fikrî Gelişme</a:t>
            </a:r>
            <a:endParaRPr lang="tr-TR"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lgn="ctr"/>
            <a:r>
              <a:rPr lang="tr-TR" dirty="0" smtClean="0"/>
              <a:t>GİRİŞ</a:t>
            </a:r>
            <a:endParaRPr lang="tr-TR" dirty="0"/>
          </a:p>
        </p:txBody>
      </p:sp>
      <p:sp>
        <p:nvSpPr>
          <p:cNvPr id="3" name="2 İçerik Yer Tutucusu"/>
          <p:cNvSpPr>
            <a:spLocks noGrp="1"/>
          </p:cNvSpPr>
          <p:nvPr>
            <p:ph sz="quarter" idx="1"/>
          </p:nvPr>
        </p:nvSpPr>
        <p:spPr/>
        <p:txBody>
          <a:bodyPr>
            <a:normAutofit fontScale="77500" lnSpcReduction="20000"/>
          </a:bodyPr>
          <a:lstStyle/>
          <a:p>
            <a:r>
              <a:rPr lang="tr-TR" dirty="0" smtClean="0"/>
              <a:t>Türklerin İslâmiyet’i kabul etmelerinin gerek Türk Millî Tarihi özeli, gerekse İslâm Tarihi ve nihayet Dünya Tarihi genelinde birçok mühim sonuçlar doğurmuş olduğu bilinmektedir. Bunlar içerisinde bizim açımızdan en önemlilerinden birinin de devletler kurmaları olduğunu vurgulamamız gerekir. Bu gelişme şu şekilde ortaya çıkmıştır. Halife ordularında görev yapan, </a:t>
            </a:r>
            <a:r>
              <a:rPr lang="tr-TR" i="1" dirty="0" err="1" smtClean="0"/>
              <a:t>Sâmarrâ</a:t>
            </a:r>
            <a:r>
              <a:rPr lang="tr-TR" i="1" dirty="0" smtClean="0"/>
              <a:t> Dönemi</a:t>
            </a:r>
            <a:r>
              <a:rPr lang="tr-TR" dirty="0" smtClean="0"/>
              <a:t> (836-892)’</a:t>
            </a:r>
            <a:r>
              <a:rPr lang="tr-TR" dirty="0" err="1" smtClean="0"/>
              <a:t>nde</a:t>
            </a:r>
            <a:r>
              <a:rPr lang="tr-TR" dirty="0" smtClean="0"/>
              <a:t> Abbasî Hilâfeti’ne önemli ölçüde hakim olan Türkler arasından, geniş ülkenin çeşitli yerlerine valiler tayin edilmiş, bu valilerden bir kısmı, görevlerini vekilleri vasıtasıyla yerine getirirken, bir kısmı da tayin oldukları merkezlere bizzat gitmişlerdir. Türklerin hilâfet merkezinde artan güçleri yanında, halifelerin bunlar karşısında zayıflamaları ve geniş ülkeleri içeren Abbasî Devleti içerisinde yeterli otoriteyi kuramamış olmaları, diğer örnekleri yanında, bizzat Türkler tarafından da</a:t>
            </a:r>
            <a:r>
              <a:rPr lang="tr-TR" b="1" dirty="0" smtClean="0"/>
              <a:t> </a:t>
            </a:r>
            <a:r>
              <a:rPr lang="tr-TR" i="1" dirty="0" err="1" smtClean="0"/>
              <a:t>Tolunoğulları</a:t>
            </a:r>
            <a:r>
              <a:rPr lang="tr-TR" dirty="0" smtClean="0"/>
              <a:t>,</a:t>
            </a:r>
            <a:r>
              <a:rPr lang="tr-TR" b="1" dirty="0" smtClean="0"/>
              <a:t> </a:t>
            </a:r>
            <a:r>
              <a:rPr lang="tr-TR" i="1" dirty="0" err="1" smtClean="0"/>
              <a:t>Sâcoğulları</a:t>
            </a:r>
            <a:r>
              <a:rPr lang="tr-TR" dirty="0" smtClean="0"/>
              <a:t>,</a:t>
            </a:r>
            <a:r>
              <a:rPr lang="tr-TR" b="1" dirty="0" smtClean="0"/>
              <a:t> </a:t>
            </a:r>
            <a:r>
              <a:rPr lang="tr-TR" i="1" dirty="0" err="1" smtClean="0"/>
              <a:t>İhşîdîler</a:t>
            </a:r>
            <a:r>
              <a:rPr lang="tr-TR" dirty="0" smtClean="0"/>
              <a:t> gibi kısa süreli bazı </a:t>
            </a:r>
            <a:r>
              <a:rPr lang="tr-TR" dirty="0" err="1" smtClean="0"/>
              <a:t>hanedânların</a:t>
            </a:r>
            <a:r>
              <a:rPr lang="tr-TR" dirty="0" smtClean="0"/>
              <a:t> oluşturulmasına imkân vermiştir. Daha sonra ortaya çıkacak olan önemli Türk-İslâm devletlerini de müjdeleyen, Müslüman Türk valiler tarafından kurulan bu siyasî teşekkülleri, Abbasî Hilâfet merkezi ve halifeleriyle sürdürdükleri ilişki düzeni dolayısıyla, daha uygun bir tanımlama bulununcaya kadar,  </a:t>
            </a:r>
            <a:r>
              <a:rPr lang="tr-TR" i="1" dirty="0" smtClean="0"/>
              <a:t>yarı bağımsız Türk-İslâm devletleri</a:t>
            </a:r>
            <a:r>
              <a:rPr lang="tr-TR" dirty="0" smtClean="0"/>
              <a:t> şeklinde nitelemeyi uygun bulmaktayız.</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SÂCOĞULLARI (890-929)</a:t>
            </a:r>
          </a:p>
        </p:txBody>
      </p:sp>
      <p:sp>
        <p:nvSpPr>
          <p:cNvPr id="4" name="Dikdörtgen 3"/>
          <p:cNvSpPr/>
          <p:nvPr/>
        </p:nvSpPr>
        <p:spPr>
          <a:xfrm>
            <a:off x="107504" y="1124744"/>
            <a:ext cx="5112567" cy="5463034"/>
          </a:xfrm>
          <a:prstGeom prst="rect">
            <a:avLst/>
          </a:prstGeom>
        </p:spPr>
        <p:txBody>
          <a:bodyPr wrap="square">
            <a:spAutoFit/>
          </a:bodyPr>
          <a:lstStyle/>
          <a:p>
            <a:pPr marL="274320" lvl="0" indent="-274320">
              <a:spcBef>
                <a:spcPts val="600"/>
              </a:spcBef>
              <a:buClr>
                <a:srgbClr val="727CA3"/>
              </a:buClr>
              <a:buSzPct val="76000"/>
              <a:buFont typeface="Wingdings 3"/>
              <a:buChar char=""/>
            </a:pPr>
            <a:r>
              <a:rPr lang="tr-TR" sz="2600" b="1" dirty="0">
                <a:solidFill>
                  <a:srgbClr val="333333"/>
                </a:solidFill>
                <a:latin typeface="Verdana" panose="020B0604030504040204" pitchFamily="34" charset="0"/>
                <a:ea typeface="Verdana" panose="020B0604030504040204" pitchFamily="34" charset="0"/>
                <a:cs typeface="Verdana" panose="020B0604030504040204" pitchFamily="34" charset="0"/>
              </a:rPr>
              <a:t>Kurucusu:</a:t>
            </a:r>
            <a:r>
              <a:rPr lang="tr-TR" sz="2600" dirty="0">
                <a:solidFill>
                  <a:srgbClr val="333333"/>
                </a:solidFill>
                <a:latin typeface="Verdana" panose="020B0604030504040204" pitchFamily="34" charset="0"/>
                <a:ea typeface="Verdana" panose="020B0604030504040204" pitchFamily="34" charset="0"/>
                <a:cs typeface="Verdana" panose="020B0604030504040204" pitchFamily="34" charset="0"/>
              </a:rPr>
              <a:t> </a:t>
            </a:r>
            <a:r>
              <a:rPr lang="tr-TR" sz="2800" dirty="0">
                <a:solidFill>
                  <a:srgbClr val="666666"/>
                </a:solidFill>
                <a:latin typeface="arial"/>
              </a:rPr>
              <a:t> </a:t>
            </a:r>
            <a:r>
              <a:rPr lang="tr-TR" sz="2800" dirty="0" smtClean="0">
                <a:solidFill>
                  <a:srgbClr val="666666"/>
                </a:solidFill>
                <a:latin typeface="arial"/>
              </a:rPr>
              <a:t>Muhammed el-Afşin (</a:t>
            </a:r>
            <a:r>
              <a:rPr lang="tr-TR" sz="2800" dirty="0" err="1" smtClean="0">
                <a:solidFill>
                  <a:srgbClr val="666666"/>
                </a:solidFill>
                <a:latin typeface="arial"/>
              </a:rPr>
              <a:t>Ebü's</a:t>
            </a:r>
            <a:r>
              <a:rPr lang="tr-TR" sz="2800" dirty="0" smtClean="0">
                <a:solidFill>
                  <a:srgbClr val="666666"/>
                </a:solidFill>
                <a:latin typeface="arial"/>
              </a:rPr>
              <a:t>-Sac </a:t>
            </a:r>
            <a:r>
              <a:rPr lang="tr-TR" sz="2800" dirty="0" err="1" smtClean="0">
                <a:solidFill>
                  <a:srgbClr val="666666"/>
                </a:solidFill>
                <a:latin typeface="arial"/>
              </a:rPr>
              <a:t>Divdad</a:t>
            </a:r>
            <a:r>
              <a:rPr lang="tr-TR" sz="2800" dirty="0" smtClean="0">
                <a:solidFill>
                  <a:srgbClr val="666666"/>
                </a:solidFill>
                <a:latin typeface="arial"/>
              </a:rPr>
              <a:t> b. </a:t>
            </a:r>
            <a:r>
              <a:rPr lang="tr-TR" sz="2800" dirty="0" err="1" smtClean="0">
                <a:solidFill>
                  <a:srgbClr val="666666"/>
                </a:solidFill>
                <a:latin typeface="arial"/>
              </a:rPr>
              <a:t>Divdest</a:t>
            </a:r>
            <a:r>
              <a:rPr lang="tr-TR" sz="2800" dirty="0" smtClean="0">
                <a:solidFill>
                  <a:srgbClr val="666666"/>
                </a:solidFill>
                <a:latin typeface="arial"/>
              </a:rPr>
              <a:t> (</a:t>
            </a:r>
            <a:r>
              <a:rPr lang="tr-TR" sz="2800" dirty="0" err="1" smtClean="0">
                <a:solidFill>
                  <a:srgbClr val="666666"/>
                </a:solidFill>
                <a:latin typeface="arial"/>
              </a:rPr>
              <a:t>Uşrusana</a:t>
            </a:r>
            <a:r>
              <a:rPr lang="tr-TR" sz="2800" dirty="0" smtClean="0">
                <a:solidFill>
                  <a:srgbClr val="666666"/>
                </a:solidFill>
                <a:latin typeface="arial"/>
              </a:rPr>
              <a:t> kökenli))</a:t>
            </a:r>
            <a:r>
              <a:rPr lang="tr-TR" sz="26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tr-TR" sz="26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tr-TR" sz="26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İsmini nerden alır: </a:t>
            </a:r>
            <a:r>
              <a:rPr lang="tr-TR" sz="26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Ebu’s-Sâc’dan</a:t>
            </a:r>
            <a:r>
              <a:rPr lang="tr-TR" sz="2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alır</a:t>
            </a:r>
            <a:r>
              <a:rPr lang="tr-TR" sz="26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tr-TR" sz="26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tr-TR" sz="2600" b="1" dirty="0">
                <a:solidFill>
                  <a:srgbClr val="333333"/>
                </a:solidFill>
                <a:latin typeface="Verdana" panose="020B0604030504040204" pitchFamily="34" charset="0"/>
                <a:ea typeface="Verdana" panose="020B0604030504040204" pitchFamily="34" charset="0"/>
                <a:cs typeface="Verdana" panose="020B0604030504040204" pitchFamily="34" charset="0"/>
              </a:rPr>
              <a:t>Kurulduğu Yer:</a:t>
            </a:r>
            <a:r>
              <a:rPr lang="tr-TR" sz="2600" dirty="0">
                <a:solidFill>
                  <a:srgbClr val="333333"/>
                </a:solidFill>
                <a:latin typeface="Verdana" panose="020B0604030504040204" pitchFamily="34" charset="0"/>
                <a:ea typeface="Verdana" panose="020B0604030504040204" pitchFamily="34" charset="0"/>
                <a:cs typeface="Verdana" panose="020B0604030504040204" pitchFamily="34" charset="0"/>
              </a:rPr>
              <a:t>  </a:t>
            </a:r>
            <a:r>
              <a:rPr lang="tr-TR" sz="2600" dirty="0" smtClean="0">
                <a:solidFill>
                  <a:srgbClr val="333333"/>
                </a:solidFill>
                <a:latin typeface="Verdana" panose="020B0604030504040204" pitchFamily="34" charset="0"/>
                <a:ea typeface="Verdana" panose="020B0604030504040204" pitchFamily="34" charset="0"/>
                <a:cs typeface="Verdana" panose="020B0604030504040204" pitchFamily="34" charset="0"/>
              </a:rPr>
              <a:t>Azerbaycan ve İran</a:t>
            </a:r>
            <a:r>
              <a:rPr lang="tr-TR" sz="26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tr-TR" sz="26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tr-TR" sz="2600" b="1" dirty="0">
                <a:solidFill>
                  <a:srgbClr val="333333"/>
                </a:solidFill>
                <a:latin typeface="Verdana" panose="020B0604030504040204" pitchFamily="34" charset="0"/>
                <a:ea typeface="Verdana" panose="020B0604030504040204" pitchFamily="34" charset="0"/>
                <a:cs typeface="Verdana" panose="020B0604030504040204" pitchFamily="34" charset="0"/>
              </a:rPr>
              <a:t>Başkenti:</a:t>
            </a:r>
            <a:r>
              <a:rPr lang="tr-TR" sz="2600" dirty="0">
                <a:solidFill>
                  <a:srgbClr val="333333"/>
                </a:solidFill>
                <a:latin typeface="Verdana" panose="020B0604030504040204" pitchFamily="34" charset="0"/>
                <a:ea typeface="Verdana" panose="020B0604030504040204" pitchFamily="34" charset="0"/>
                <a:cs typeface="Verdana" panose="020B0604030504040204" pitchFamily="34" charset="0"/>
              </a:rPr>
              <a:t> </a:t>
            </a:r>
            <a:r>
              <a:rPr lang="tr-TR" sz="2600" dirty="0" err="1" smtClean="0">
                <a:solidFill>
                  <a:srgbClr val="333333"/>
                </a:solidFill>
                <a:latin typeface="Verdana" panose="020B0604030504040204" pitchFamily="34" charset="0"/>
                <a:ea typeface="Verdana" panose="020B0604030504040204" pitchFamily="34" charset="0"/>
                <a:cs typeface="Verdana" panose="020B0604030504040204" pitchFamily="34" charset="0"/>
              </a:rPr>
              <a:t>Meraga</a:t>
            </a:r>
            <a:r>
              <a:rPr lang="tr-TR" sz="2600" dirty="0" smtClean="0">
                <a:solidFill>
                  <a:srgbClr val="333333"/>
                </a:solidFill>
                <a:latin typeface="Verdana" panose="020B0604030504040204" pitchFamily="34" charset="0"/>
                <a:ea typeface="Verdana" panose="020B0604030504040204" pitchFamily="34" charset="0"/>
                <a:cs typeface="Verdana" panose="020B0604030504040204" pitchFamily="34" charset="0"/>
              </a:rPr>
              <a:t>, Erdebil</a:t>
            </a:r>
          </a:p>
          <a:p>
            <a:pPr marL="274320" lvl="0" indent="-274320">
              <a:spcBef>
                <a:spcPts val="600"/>
              </a:spcBef>
              <a:buClr>
                <a:srgbClr val="727CA3"/>
              </a:buClr>
              <a:buSzPct val="76000"/>
              <a:buFont typeface="Wingdings 3"/>
              <a:buChar char=""/>
            </a:pPr>
            <a:r>
              <a:rPr lang="tr-TR" sz="2600" b="1" dirty="0" smtClean="0">
                <a:solidFill>
                  <a:srgbClr val="333333"/>
                </a:solidFill>
                <a:latin typeface="Verdana" panose="020B0604030504040204" pitchFamily="34" charset="0"/>
                <a:ea typeface="Verdana" panose="020B0604030504040204" pitchFamily="34" charset="0"/>
                <a:cs typeface="Verdana" panose="020B0604030504040204" pitchFamily="34" charset="0"/>
              </a:rPr>
              <a:t>Hakimiyet </a:t>
            </a:r>
            <a:r>
              <a:rPr lang="tr-TR" sz="2600" b="1" dirty="0">
                <a:solidFill>
                  <a:srgbClr val="333333"/>
                </a:solidFill>
                <a:latin typeface="Verdana" panose="020B0604030504040204" pitchFamily="34" charset="0"/>
                <a:ea typeface="Verdana" panose="020B0604030504040204" pitchFamily="34" charset="0"/>
                <a:cs typeface="Verdana" panose="020B0604030504040204" pitchFamily="34" charset="0"/>
              </a:rPr>
              <a:t>Alanı:</a:t>
            </a:r>
            <a:r>
              <a:rPr lang="tr-TR" sz="2600" dirty="0">
                <a:solidFill>
                  <a:srgbClr val="333333"/>
                </a:solidFill>
                <a:latin typeface="Verdana" panose="020B0604030504040204" pitchFamily="34" charset="0"/>
                <a:ea typeface="Verdana" panose="020B0604030504040204" pitchFamily="34" charset="0"/>
                <a:cs typeface="Verdana" panose="020B0604030504040204" pitchFamily="34" charset="0"/>
              </a:rPr>
              <a:t> </a:t>
            </a:r>
            <a:r>
              <a:rPr lang="tr-TR" sz="2600" dirty="0" smtClean="0">
                <a:solidFill>
                  <a:srgbClr val="333333"/>
                </a:solidFill>
                <a:latin typeface="Verdana" panose="020B0604030504040204" pitchFamily="34" charset="0"/>
                <a:ea typeface="Verdana" panose="020B0604030504040204" pitchFamily="34" charset="0"/>
                <a:cs typeface="Verdana" panose="020B0604030504040204" pitchFamily="34" charset="0"/>
              </a:rPr>
              <a:t>Azerbaycan ve İran</a:t>
            </a:r>
            <a:r>
              <a:rPr lang="tr-TR" sz="26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tr-TR" sz="26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tr-TR" sz="2600" b="1" dirty="0">
                <a:solidFill>
                  <a:srgbClr val="333333"/>
                </a:solidFill>
                <a:latin typeface="Verdana" panose="020B0604030504040204" pitchFamily="34" charset="0"/>
                <a:ea typeface="Verdana" panose="020B0604030504040204" pitchFamily="34" charset="0"/>
                <a:cs typeface="Verdana" panose="020B0604030504040204" pitchFamily="34" charset="0"/>
              </a:rPr>
              <a:t>Etnik Yapısı:</a:t>
            </a:r>
            <a:r>
              <a:rPr lang="tr-TR" sz="2600" dirty="0">
                <a:solidFill>
                  <a:srgbClr val="333333"/>
                </a:solidFill>
                <a:latin typeface="Verdana" panose="020B0604030504040204" pitchFamily="34" charset="0"/>
                <a:ea typeface="Verdana" panose="020B0604030504040204" pitchFamily="34" charset="0"/>
                <a:cs typeface="Verdana" panose="020B0604030504040204" pitchFamily="34" charset="0"/>
              </a:rPr>
              <a:t> Yönetenler Türk, yönetilenler </a:t>
            </a:r>
            <a:r>
              <a:rPr lang="tr-TR" sz="2600" dirty="0" smtClean="0">
                <a:solidFill>
                  <a:srgbClr val="333333"/>
                </a:solidFill>
                <a:latin typeface="Verdana" panose="020B0604030504040204" pitchFamily="34" charset="0"/>
                <a:ea typeface="Verdana" panose="020B0604030504040204" pitchFamily="34" charset="0"/>
                <a:cs typeface="Verdana" panose="020B0604030504040204" pitchFamily="34" charset="0"/>
              </a:rPr>
              <a:t>çoğunlukla Ermeni, </a:t>
            </a:r>
            <a:r>
              <a:rPr lang="tr-TR" sz="2600" dirty="0" err="1" smtClean="0">
                <a:solidFill>
                  <a:srgbClr val="333333"/>
                </a:solidFill>
                <a:latin typeface="Verdana" panose="020B0604030504040204" pitchFamily="34" charset="0"/>
                <a:ea typeface="Verdana" panose="020B0604030504040204" pitchFamily="34" charset="0"/>
                <a:cs typeface="Verdana" panose="020B0604030504040204" pitchFamily="34" charset="0"/>
              </a:rPr>
              <a:t>Safevi</a:t>
            </a:r>
            <a:r>
              <a:rPr lang="tr-TR" sz="2600" dirty="0" smtClean="0">
                <a:solidFill>
                  <a:srgbClr val="333333"/>
                </a:solidFill>
                <a:latin typeface="Verdana" panose="020B0604030504040204" pitchFamily="34" charset="0"/>
                <a:ea typeface="Verdana" panose="020B0604030504040204" pitchFamily="34" charset="0"/>
                <a:cs typeface="Verdana" panose="020B0604030504040204" pitchFamily="34" charset="0"/>
              </a:rPr>
              <a:t>.</a:t>
            </a:r>
            <a:endParaRPr lang="tr-TR" sz="26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340768"/>
            <a:ext cx="3810000" cy="46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682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Menşei, Kuruluşu ve Siyasî Tarihi:</a:t>
            </a:r>
          </a:p>
        </p:txBody>
      </p:sp>
      <p:sp>
        <p:nvSpPr>
          <p:cNvPr id="3" name="İçerik Yer Tutucusu 2"/>
          <p:cNvSpPr>
            <a:spLocks noGrp="1"/>
          </p:cNvSpPr>
          <p:nvPr>
            <p:ph sz="quarter" idx="1"/>
          </p:nvPr>
        </p:nvSpPr>
        <p:spPr>
          <a:xfrm>
            <a:off x="179512" y="1196752"/>
            <a:ext cx="8784976" cy="4937760"/>
          </a:xfrm>
        </p:spPr>
        <p:txBody>
          <a:bodyPr>
            <a:noAutofit/>
          </a:bodyPr>
          <a:lstStyle/>
          <a:p>
            <a:pPr marL="0" indent="0">
              <a:buNone/>
            </a:pPr>
            <a:r>
              <a:rPr lang="tr-TR" sz="1600" dirty="0" err="1" smtClean="0">
                <a:latin typeface="Georgia"/>
              </a:rPr>
              <a:t>Ebû</a:t>
            </a:r>
            <a:r>
              <a:rPr lang="tr-TR" sz="1600" dirty="0" smtClean="0">
                <a:latin typeface="Georgia"/>
              </a:rPr>
              <a:t> </a:t>
            </a:r>
            <a:r>
              <a:rPr lang="tr-TR" sz="1600" dirty="0">
                <a:latin typeface="Georgia"/>
              </a:rPr>
              <a:t>Ubeydullah Muhammed el-Afşin tarafından Azerbaycan’da kurulan ve </a:t>
            </a:r>
            <a:r>
              <a:rPr lang="tr-TR" sz="1600" dirty="0" err="1">
                <a:latin typeface="Georgia"/>
              </a:rPr>
              <a:t>Sâciler</a:t>
            </a:r>
            <a:r>
              <a:rPr lang="tr-TR" sz="1600" dirty="0">
                <a:latin typeface="Georgia"/>
              </a:rPr>
              <a:t> de denilen </a:t>
            </a:r>
            <a:r>
              <a:rPr lang="tr-TR" sz="1600" dirty="0" err="1">
                <a:latin typeface="Georgia"/>
              </a:rPr>
              <a:t>Sâcoğulları</a:t>
            </a:r>
            <a:r>
              <a:rPr lang="tr-TR" sz="1600" dirty="0">
                <a:latin typeface="Georgia"/>
              </a:rPr>
              <a:t>, özellik ve karakter olarak </a:t>
            </a:r>
            <a:r>
              <a:rPr lang="tr-TR" sz="1600" dirty="0" err="1">
                <a:latin typeface="Georgia"/>
              </a:rPr>
              <a:t>Tolunoğulları’na</a:t>
            </a:r>
            <a:r>
              <a:rPr lang="tr-TR" sz="1600" dirty="0">
                <a:latin typeface="Georgia"/>
              </a:rPr>
              <a:t> benzemektedir.</a:t>
            </a:r>
            <a:r>
              <a:rPr lang="tr-TR" sz="1600" dirty="0"/>
              <a:t/>
            </a:r>
            <a:br>
              <a:rPr lang="tr-TR" sz="1600" dirty="0"/>
            </a:br>
            <a:r>
              <a:rPr lang="tr-TR" sz="1600" dirty="0"/>
              <a:t/>
            </a:r>
            <a:br>
              <a:rPr lang="tr-TR" sz="1600" dirty="0"/>
            </a:br>
            <a:r>
              <a:rPr lang="tr-TR" sz="1600" dirty="0">
                <a:latin typeface="Georgia"/>
              </a:rPr>
              <a:t>Halifeliğin Abbasilere geçmesinden sonra devlet hizmetinde görülen isimlerden bir tanesi de, Muhammed el-Afşin’in babası </a:t>
            </a:r>
            <a:r>
              <a:rPr lang="tr-TR" sz="1600" b="1" dirty="0" err="1">
                <a:latin typeface="Georgia"/>
              </a:rPr>
              <a:t>Ebu’s-Sâc</a:t>
            </a:r>
            <a:r>
              <a:rPr lang="tr-TR" sz="1600" b="1" dirty="0">
                <a:latin typeface="Georgia"/>
              </a:rPr>
              <a:t> </a:t>
            </a:r>
            <a:r>
              <a:rPr lang="tr-TR" sz="1600" b="1" dirty="0" err="1">
                <a:latin typeface="Georgia"/>
              </a:rPr>
              <a:t>Divdâd</a:t>
            </a:r>
            <a:r>
              <a:rPr lang="tr-TR" sz="1600" b="1" dirty="0">
                <a:latin typeface="Georgia"/>
              </a:rPr>
              <a:t> b. Yusuf b. </a:t>
            </a:r>
            <a:r>
              <a:rPr lang="tr-TR" sz="1600" b="1" dirty="0" err="1">
                <a:latin typeface="Georgia"/>
              </a:rPr>
              <a:t>Divdest</a:t>
            </a:r>
            <a:r>
              <a:rPr lang="tr-TR" sz="1600" b="1" dirty="0">
                <a:latin typeface="Georgia"/>
              </a:rPr>
              <a:t> </a:t>
            </a:r>
            <a:r>
              <a:rPr lang="tr-TR" sz="1600" dirty="0">
                <a:latin typeface="Georgia"/>
              </a:rPr>
              <a:t>‘</a:t>
            </a:r>
            <a:r>
              <a:rPr lang="tr-TR" sz="1600" dirty="0" err="1">
                <a:latin typeface="Georgia"/>
              </a:rPr>
              <a:t>dir</a:t>
            </a:r>
            <a:r>
              <a:rPr lang="tr-TR" sz="1600" dirty="0">
                <a:latin typeface="Georgia"/>
              </a:rPr>
              <a:t>. </a:t>
            </a:r>
            <a:r>
              <a:rPr lang="tr-TR" sz="1600" dirty="0" err="1">
                <a:latin typeface="Georgia"/>
              </a:rPr>
              <a:t>Uşrusana</a:t>
            </a:r>
            <a:r>
              <a:rPr lang="tr-TR" sz="1600" dirty="0">
                <a:latin typeface="Georgia"/>
              </a:rPr>
              <a:t> asıllı olan </a:t>
            </a:r>
            <a:r>
              <a:rPr lang="tr-TR" sz="1600" dirty="0" err="1">
                <a:latin typeface="Georgia"/>
              </a:rPr>
              <a:t>Ebu’s-Sâc</a:t>
            </a:r>
            <a:r>
              <a:rPr lang="tr-TR" sz="1600" dirty="0">
                <a:latin typeface="Georgia"/>
              </a:rPr>
              <a:t>, muhtemelen Halife </a:t>
            </a:r>
            <a:r>
              <a:rPr lang="tr-TR" sz="1600" dirty="0" err="1">
                <a:latin typeface="Georgia"/>
              </a:rPr>
              <a:t>Me’mun</a:t>
            </a:r>
            <a:r>
              <a:rPr lang="tr-TR" sz="1600" dirty="0">
                <a:latin typeface="Georgia"/>
              </a:rPr>
              <a:t> döneminde 207/822′de </a:t>
            </a:r>
            <a:r>
              <a:rPr lang="tr-TR" sz="1600" dirty="0" err="1">
                <a:latin typeface="Georgia"/>
              </a:rPr>
              <a:t>Uşrusana’nın</a:t>
            </a:r>
            <a:r>
              <a:rPr lang="tr-TR" sz="1600" dirty="0">
                <a:latin typeface="Georgia"/>
              </a:rPr>
              <a:t> fethinden sonra ülkesinden ayrılmıştır. </a:t>
            </a:r>
            <a:r>
              <a:rPr lang="tr-TR" sz="1600" dirty="0" err="1">
                <a:latin typeface="Georgia"/>
              </a:rPr>
              <a:t>Mu’tasım</a:t>
            </a:r>
            <a:r>
              <a:rPr lang="tr-TR" sz="1600" dirty="0">
                <a:latin typeface="Georgia"/>
              </a:rPr>
              <a:t> döneminde 222/837′de </a:t>
            </a:r>
            <a:r>
              <a:rPr lang="tr-TR" sz="1600" dirty="0" err="1">
                <a:latin typeface="Georgia"/>
              </a:rPr>
              <a:t>Bâbek</a:t>
            </a:r>
            <a:r>
              <a:rPr lang="tr-TR" sz="1600" dirty="0">
                <a:latin typeface="Georgia"/>
              </a:rPr>
              <a:t> isyanını bastırmakla gönderilen orduda, küçük bir birliğin komutanı olarak görev almıştır. </a:t>
            </a:r>
            <a:r>
              <a:rPr lang="tr-TR" sz="1600" dirty="0"/>
              <a:t/>
            </a:r>
            <a:br>
              <a:rPr lang="tr-TR" sz="1600" dirty="0"/>
            </a:br>
            <a:r>
              <a:rPr lang="tr-TR" sz="1600" dirty="0"/>
              <a:t/>
            </a:r>
            <a:br>
              <a:rPr lang="tr-TR" sz="1600" dirty="0"/>
            </a:br>
            <a:r>
              <a:rPr lang="tr-TR" sz="1600" dirty="0">
                <a:latin typeface="Georgia"/>
              </a:rPr>
              <a:t>Mütevekkil döneminde ise, 242/856′da, </a:t>
            </a:r>
            <a:r>
              <a:rPr lang="tr-TR" sz="1600" dirty="0" err="1">
                <a:latin typeface="Georgia"/>
              </a:rPr>
              <a:t>Tarîku</a:t>
            </a:r>
            <a:r>
              <a:rPr lang="tr-TR" sz="1600" dirty="0">
                <a:latin typeface="Georgia"/>
              </a:rPr>
              <a:t> Mekke valiliğine tayin edilmiştir. Bu valilik, Irak ile Mekke arasındaki hac yolunun güvenliğini sağlamaktan sorumlu idi. Askerî ve idarî alanlarda değişik görevler üstlenerek 40 yıl kadar hizmet eden </a:t>
            </a:r>
            <a:r>
              <a:rPr lang="tr-TR" sz="1600" dirty="0" err="1">
                <a:latin typeface="Georgia"/>
              </a:rPr>
              <a:t>Ebu’s-Sâc</a:t>
            </a:r>
            <a:r>
              <a:rPr lang="tr-TR" sz="1600" dirty="0">
                <a:latin typeface="Georgia"/>
              </a:rPr>
              <a:t>, 266/879′da </a:t>
            </a:r>
            <a:r>
              <a:rPr lang="tr-TR" sz="1600" dirty="0" err="1">
                <a:latin typeface="Georgia"/>
              </a:rPr>
              <a:t>Cundişâpur’da</a:t>
            </a:r>
            <a:r>
              <a:rPr lang="tr-TR" sz="1600" dirty="0">
                <a:latin typeface="Georgia"/>
              </a:rPr>
              <a:t> vefat etmiştir.</a:t>
            </a:r>
            <a:r>
              <a:rPr lang="tr-TR" sz="1600" dirty="0"/>
              <a:t/>
            </a:r>
            <a:br>
              <a:rPr lang="tr-TR" sz="1600" dirty="0"/>
            </a:br>
            <a:r>
              <a:rPr lang="tr-TR" sz="1600" dirty="0"/>
              <a:t/>
            </a:r>
            <a:br>
              <a:rPr lang="tr-TR" sz="1600" dirty="0"/>
            </a:br>
            <a:r>
              <a:rPr lang="tr-TR" sz="1600" dirty="0" err="1">
                <a:latin typeface="Georgia"/>
              </a:rPr>
              <a:t>Ebu’s-Sâc’ın</a:t>
            </a:r>
            <a:r>
              <a:rPr lang="tr-TR" sz="1600" dirty="0">
                <a:latin typeface="Georgia"/>
              </a:rPr>
              <a:t> iki oğlundan birisi olan </a:t>
            </a:r>
            <a:r>
              <a:rPr lang="tr-TR" sz="1600" b="1" dirty="0" err="1">
                <a:latin typeface="Georgia"/>
              </a:rPr>
              <a:t>Ebû</a:t>
            </a:r>
            <a:r>
              <a:rPr lang="tr-TR" sz="1600" b="1" dirty="0">
                <a:latin typeface="Georgia"/>
              </a:rPr>
              <a:t> Ubeydullah Muhammed </a:t>
            </a:r>
            <a:r>
              <a:rPr lang="tr-TR" sz="1600" b="1" dirty="0" smtClean="0">
                <a:latin typeface="Georgia"/>
              </a:rPr>
              <a:t>el-Afşin</a:t>
            </a:r>
            <a:r>
              <a:rPr lang="tr-TR" sz="1600" dirty="0" smtClean="0">
                <a:latin typeface="Georgia"/>
              </a:rPr>
              <a:t>, </a:t>
            </a:r>
            <a:r>
              <a:rPr lang="tr-TR" sz="1600" dirty="0" err="1">
                <a:latin typeface="Georgia"/>
              </a:rPr>
              <a:t>Samerrâ’da</a:t>
            </a:r>
            <a:r>
              <a:rPr lang="tr-TR" sz="1600" dirty="0">
                <a:latin typeface="Georgia"/>
              </a:rPr>
              <a:t> doğmuş ve bazı devlet hizmetlerinde bulunmuştur. Babasının uzun süre devlet kademelerinde görev yapmış olması sebebiyle, az da olsa tecrübe sahibi olduğu söylenebilir. </a:t>
            </a:r>
            <a:r>
              <a:rPr lang="tr-TR" sz="1600" dirty="0"/>
              <a:t/>
            </a:r>
            <a:br>
              <a:rPr lang="tr-TR" sz="1600" dirty="0"/>
            </a:br>
            <a:r>
              <a:rPr lang="tr-TR" sz="1600" dirty="0"/>
              <a:t/>
            </a:r>
            <a:br>
              <a:rPr lang="tr-TR" sz="1600" dirty="0"/>
            </a:br>
            <a:r>
              <a:rPr lang="tr-TR" sz="1600" dirty="0">
                <a:latin typeface="Georgia"/>
              </a:rPr>
              <a:t>Babasının ölümünden sonra da 266/880′de </a:t>
            </a:r>
            <a:r>
              <a:rPr lang="tr-TR" sz="1600" dirty="0" err="1">
                <a:latin typeface="Georgia"/>
              </a:rPr>
              <a:t>Tarîku</a:t>
            </a:r>
            <a:r>
              <a:rPr lang="tr-TR" sz="1600" dirty="0">
                <a:latin typeface="Georgia"/>
              </a:rPr>
              <a:t> Mekke ve </a:t>
            </a:r>
            <a:r>
              <a:rPr lang="tr-TR" sz="1600" dirty="0" err="1">
                <a:latin typeface="Georgia"/>
              </a:rPr>
              <a:t>Harameyn</a:t>
            </a:r>
            <a:r>
              <a:rPr lang="tr-TR" sz="1600" dirty="0">
                <a:latin typeface="Georgia"/>
              </a:rPr>
              <a:t> valisi olarak tayin edilmiştir. 276/890 yılına kadar, Abbasilerin hizmetinde çeşitli iç karışıklıkların ortadan kaldırılmasında görev üstlenen Muhammed el-Afşin’i, bir anlamda bu başarıların karşılığında Halife </a:t>
            </a:r>
            <a:r>
              <a:rPr lang="tr-TR" sz="1600" b="1" dirty="0">
                <a:latin typeface="Georgia"/>
              </a:rPr>
              <a:t>Muvaffak</a:t>
            </a:r>
            <a:r>
              <a:rPr lang="tr-TR" sz="1600" dirty="0">
                <a:latin typeface="Georgia"/>
              </a:rPr>
              <a:t>, </a:t>
            </a:r>
            <a:r>
              <a:rPr lang="tr-TR" sz="1600" b="1" dirty="0">
                <a:latin typeface="Georgia"/>
              </a:rPr>
              <a:t>Azerbaycan</a:t>
            </a:r>
            <a:r>
              <a:rPr lang="tr-TR" sz="1600" dirty="0">
                <a:latin typeface="Georgia"/>
              </a:rPr>
              <a:t> valiliğine tayin etmiştir. </a:t>
            </a:r>
            <a:r>
              <a:rPr lang="tr-TR" sz="1600" b="1" dirty="0">
                <a:latin typeface="Georgia"/>
              </a:rPr>
              <a:t>276/890</a:t>
            </a:r>
            <a:r>
              <a:rPr lang="tr-TR" sz="1600" dirty="0">
                <a:latin typeface="Georgia"/>
              </a:rPr>
              <a:t> yılında gerçekleşen bu tayin, </a:t>
            </a:r>
            <a:r>
              <a:rPr lang="tr-TR" sz="1600" dirty="0" err="1">
                <a:latin typeface="Georgia"/>
              </a:rPr>
              <a:t>Sâcoğulları</a:t>
            </a:r>
            <a:r>
              <a:rPr lang="tr-TR" sz="1600" dirty="0">
                <a:latin typeface="Georgia"/>
              </a:rPr>
              <a:t> devletinin kurulmasıyla sonuçlanmıştır.</a:t>
            </a:r>
            <a:r>
              <a:rPr lang="tr-TR" sz="1600" dirty="0"/>
              <a:t/>
            </a:r>
            <a:br>
              <a:rPr lang="tr-TR" sz="1600" dirty="0"/>
            </a:br>
            <a:r>
              <a:rPr lang="tr-TR" sz="1600" dirty="0"/>
              <a:t/>
            </a:r>
            <a:br>
              <a:rPr lang="tr-TR" sz="1600" dirty="0"/>
            </a:br>
            <a:r>
              <a:rPr lang="tr-TR" sz="1600" dirty="0"/>
              <a:t/>
            </a:r>
            <a:br>
              <a:rPr lang="tr-TR" sz="1600" dirty="0"/>
            </a:br>
            <a:r>
              <a:rPr lang="tr-TR" sz="1600" dirty="0"/>
              <a:t/>
            </a:r>
            <a:br>
              <a:rPr lang="tr-TR" sz="1600" dirty="0"/>
            </a:br>
            <a:endParaRPr lang="tr-TR" sz="1600" dirty="0"/>
          </a:p>
        </p:txBody>
      </p:sp>
    </p:spTree>
    <p:extLst>
      <p:ext uri="{BB962C8B-B14F-4D97-AF65-F5344CB8AC3E}">
        <p14:creationId xmlns:p14="http://schemas.microsoft.com/office/powerpoint/2010/main" val="1148182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Sâcoğulları</a:t>
            </a:r>
            <a:r>
              <a:rPr lang="tr-TR" dirty="0"/>
              <a:t> Dönemi Kültür ve Medeniyeti:</a:t>
            </a:r>
          </a:p>
        </p:txBody>
      </p:sp>
      <p:sp>
        <p:nvSpPr>
          <p:cNvPr id="3" name="İçerik Yer Tutucusu 2"/>
          <p:cNvSpPr>
            <a:spLocks noGrp="1"/>
          </p:cNvSpPr>
          <p:nvPr>
            <p:ph sz="quarter" idx="1"/>
          </p:nvPr>
        </p:nvSpPr>
        <p:spPr>
          <a:xfrm>
            <a:off x="179512" y="1196752"/>
            <a:ext cx="8604448" cy="4937760"/>
          </a:xfrm>
        </p:spPr>
        <p:txBody>
          <a:bodyPr>
            <a:noAutofit/>
          </a:bodyPr>
          <a:lstStyle/>
          <a:p>
            <a:r>
              <a:rPr lang="tr-TR" sz="1800" dirty="0" err="1"/>
              <a:t>Saciler</a:t>
            </a:r>
            <a:r>
              <a:rPr lang="tr-TR" sz="1800" dirty="0"/>
              <a:t>, İslam devlet hudutları içinde kurulan, fakat iç ve dış siyasetlerinde tamamen müstakil hareket edebilen ilk Türk hanedanlarındandır. Bölgedeki Ermenilere ve Abbasilerin merkezine yakın sapık </a:t>
            </a:r>
            <a:r>
              <a:rPr lang="tr-TR" sz="1800" dirty="0" err="1"/>
              <a:t>Karmatilere</a:t>
            </a:r>
            <a:r>
              <a:rPr lang="tr-TR" sz="1800" dirty="0"/>
              <a:t> karşı, Halifeliğe askeri bakımdan yardımcı oldular. </a:t>
            </a:r>
            <a:r>
              <a:rPr lang="tr-TR" sz="1800" dirty="0" err="1"/>
              <a:t>azerbaycan'da</a:t>
            </a:r>
            <a:r>
              <a:rPr lang="tr-TR" sz="1800" dirty="0"/>
              <a:t> Türk nüfusunu bulundurma ve bölgenin Türkleşmesinde hizmetleri geçti. </a:t>
            </a:r>
            <a:r>
              <a:rPr lang="tr-TR" sz="1800" dirty="0" err="1"/>
              <a:t>Sacilerin</a:t>
            </a:r>
            <a:r>
              <a:rPr lang="tr-TR" sz="1800" dirty="0"/>
              <a:t> merkezi önceleri </a:t>
            </a:r>
            <a:r>
              <a:rPr lang="tr-TR" sz="1800" dirty="0" err="1"/>
              <a:t>Meraga</a:t>
            </a:r>
            <a:r>
              <a:rPr lang="tr-TR" sz="1800" dirty="0"/>
              <a:t> olduğu halde, sonradan Erdebil oldu. </a:t>
            </a:r>
            <a:r>
              <a:rPr lang="tr-TR" sz="1800" dirty="0" err="1"/>
              <a:t>azerbaycan'ın</a:t>
            </a:r>
            <a:r>
              <a:rPr lang="tr-TR" sz="1800" dirty="0"/>
              <a:t> iktisadi hayatını geliştirip, altın sikke bastırdılar.</a:t>
            </a:r>
          </a:p>
          <a:p>
            <a:r>
              <a:rPr lang="tr-TR" sz="1800" dirty="0" smtClean="0">
                <a:latin typeface="Georgia"/>
              </a:rPr>
              <a:t>Dönem </a:t>
            </a:r>
            <a:r>
              <a:rPr lang="tr-TR" sz="1800" dirty="0">
                <a:latin typeface="Georgia"/>
              </a:rPr>
              <a:t>olarak Mısır’da hüküm süren </a:t>
            </a:r>
            <a:r>
              <a:rPr lang="tr-TR" sz="1800" dirty="0" err="1">
                <a:latin typeface="Georgia"/>
              </a:rPr>
              <a:t>Tolunoğulları</a:t>
            </a:r>
            <a:r>
              <a:rPr lang="tr-TR" sz="1800" dirty="0">
                <a:latin typeface="Georgia"/>
              </a:rPr>
              <a:t> ile </a:t>
            </a:r>
            <a:r>
              <a:rPr lang="tr-TR" sz="1800" dirty="0" err="1">
                <a:latin typeface="Georgia"/>
              </a:rPr>
              <a:t>İhşîdîler</a:t>
            </a:r>
            <a:r>
              <a:rPr lang="tr-TR" sz="1800" dirty="0">
                <a:latin typeface="Georgia"/>
              </a:rPr>
              <a:t> arasında yer alan bir Müslüman-Türk devleti olan </a:t>
            </a:r>
            <a:r>
              <a:rPr lang="tr-TR" sz="1800" dirty="0" err="1">
                <a:latin typeface="Georgia"/>
              </a:rPr>
              <a:t>Sâcoğulları’nın</a:t>
            </a:r>
            <a:r>
              <a:rPr lang="tr-TR" sz="1800" dirty="0">
                <a:latin typeface="Georgia"/>
              </a:rPr>
              <a:t> siyasî, askerî, kültür ve medeniyet tarihi açısından büyük bir hakimiyet ve faaliyet gösterdiklerini söylemek mümkün değildir. Ancak iktisadî açıdan bölgelerinde bir canlılık olduğu, </a:t>
            </a:r>
            <a:r>
              <a:rPr lang="tr-TR" sz="1800" dirty="0" err="1">
                <a:latin typeface="Georgia"/>
              </a:rPr>
              <a:t>hanedân</a:t>
            </a:r>
            <a:r>
              <a:rPr lang="tr-TR" sz="1800" dirty="0">
                <a:latin typeface="Georgia"/>
              </a:rPr>
              <a:t> mensuplarının kendi adlarına bastırdıkları altın sikkelerden anlaşılmaktadır.</a:t>
            </a:r>
            <a:r>
              <a:rPr lang="tr-TR" sz="1800" dirty="0"/>
              <a:t/>
            </a:r>
            <a:br>
              <a:rPr lang="tr-TR" sz="1800" dirty="0"/>
            </a:br>
            <a:r>
              <a:rPr lang="tr-TR" sz="1800" dirty="0"/>
              <a:t/>
            </a:r>
            <a:br>
              <a:rPr lang="tr-TR" sz="1800" dirty="0"/>
            </a:br>
            <a:r>
              <a:rPr lang="tr-TR" sz="1800" dirty="0">
                <a:latin typeface="Georgia"/>
              </a:rPr>
              <a:t>Muhammed el-Afşin zamanında devlet merkezinin </a:t>
            </a:r>
            <a:r>
              <a:rPr lang="tr-TR" sz="1800" dirty="0" err="1">
                <a:latin typeface="Georgia"/>
              </a:rPr>
              <a:t>Merağa</a:t>
            </a:r>
            <a:r>
              <a:rPr lang="tr-TR" sz="1800" dirty="0">
                <a:latin typeface="Georgia"/>
              </a:rPr>
              <a:t> olmasına karşılık, Yusuf döneminde Erdebil devlet merkezi durumundaydı. Türk tarihi ve Azerbaycan bölgesinin </a:t>
            </a:r>
            <a:r>
              <a:rPr lang="tr-TR" sz="1800" dirty="0" err="1">
                <a:latin typeface="Georgia"/>
              </a:rPr>
              <a:t>İslâmlaşması</a:t>
            </a:r>
            <a:r>
              <a:rPr lang="tr-TR" sz="1800" dirty="0">
                <a:latin typeface="Georgia"/>
              </a:rPr>
              <a:t> yanında özellikle Türkleşmesi açısından </a:t>
            </a:r>
            <a:r>
              <a:rPr lang="tr-TR" sz="1800" dirty="0" err="1">
                <a:latin typeface="Georgia"/>
              </a:rPr>
              <a:t>Sâcoğulları’nın</a:t>
            </a:r>
            <a:r>
              <a:rPr lang="tr-TR" sz="1800" dirty="0">
                <a:latin typeface="Georgia"/>
              </a:rPr>
              <a:t> önemli rol oynadıkları bilinmektedir. Ancak bu konuda ne kadar rol oynadıklarını tespit etmek zordur.</a:t>
            </a:r>
            <a:endParaRPr lang="tr-TR" sz="1800" dirty="0"/>
          </a:p>
        </p:txBody>
      </p:sp>
    </p:spTree>
    <p:extLst>
      <p:ext uri="{BB962C8B-B14F-4D97-AF65-F5344CB8AC3E}">
        <p14:creationId xmlns:p14="http://schemas.microsoft.com/office/powerpoint/2010/main" val="2400036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solidFill>
                  <a:srgbClr val="464653"/>
                </a:solidFill>
              </a:rPr>
              <a:t>İHŞÎDÎLER (935-969)</a:t>
            </a:r>
            <a:endParaRPr lang="tr-TR" dirty="0"/>
          </a:p>
        </p:txBody>
      </p:sp>
      <p:sp>
        <p:nvSpPr>
          <p:cNvPr id="3" name="İçerik Yer Tutucusu 2"/>
          <p:cNvSpPr>
            <a:spLocks noGrp="1"/>
          </p:cNvSpPr>
          <p:nvPr>
            <p:ph sz="quarter" idx="1"/>
          </p:nvPr>
        </p:nvSpPr>
        <p:spPr/>
        <p:txBody>
          <a:bodyPr/>
          <a:lstStyle/>
          <a:p>
            <a:r>
              <a:rPr lang="tr-TR" b="1" dirty="0">
                <a:solidFill>
                  <a:srgbClr val="333333"/>
                </a:solidFill>
                <a:latin typeface="Verdana"/>
              </a:rPr>
              <a:t>Kurucusu:</a:t>
            </a:r>
            <a:r>
              <a:rPr lang="tr-TR" dirty="0">
                <a:solidFill>
                  <a:srgbClr val="333333"/>
                </a:solidFill>
                <a:latin typeface="Verdana"/>
              </a:rPr>
              <a:t> Muhammed bin </a:t>
            </a:r>
            <a:r>
              <a:rPr lang="tr-TR" dirty="0" err="1">
                <a:solidFill>
                  <a:srgbClr val="333333"/>
                </a:solidFill>
                <a:latin typeface="Verdana"/>
              </a:rPr>
              <a:t>Toğaç</a:t>
            </a:r>
            <a:r>
              <a:rPr lang="tr-TR" dirty="0">
                <a:solidFill>
                  <a:srgbClr val="333333"/>
                </a:solidFill>
                <a:latin typeface="Verdana"/>
              </a:rPr>
              <a:t> (</a:t>
            </a:r>
            <a:r>
              <a:rPr lang="tr-TR" dirty="0" err="1">
                <a:solidFill>
                  <a:srgbClr val="333333"/>
                </a:solidFill>
                <a:latin typeface="Verdana"/>
              </a:rPr>
              <a:t>Ferganalı</a:t>
            </a:r>
            <a:r>
              <a:rPr lang="tr-TR" dirty="0">
                <a:solidFill>
                  <a:srgbClr val="333333"/>
                </a:solidFill>
                <a:latin typeface="Verdana"/>
              </a:rPr>
              <a:t> Muhammed)</a:t>
            </a:r>
            <a:r>
              <a:rPr lang="tr-TR" dirty="0"/>
              <a:t/>
            </a:r>
            <a:br>
              <a:rPr lang="tr-TR" dirty="0"/>
            </a:br>
            <a:r>
              <a:rPr lang="tr-TR" b="1" dirty="0">
                <a:solidFill>
                  <a:srgbClr val="333333"/>
                </a:solidFill>
                <a:latin typeface="Verdana"/>
              </a:rPr>
              <a:t>Akşit (</a:t>
            </a:r>
            <a:r>
              <a:rPr lang="tr-TR" b="1" dirty="0" err="1">
                <a:solidFill>
                  <a:srgbClr val="333333"/>
                </a:solidFill>
                <a:latin typeface="Verdana"/>
              </a:rPr>
              <a:t>İhşid</a:t>
            </a:r>
            <a:r>
              <a:rPr lang="tr-TR" b="1" dirty="0">
                <a:solidFill>
                  <a:srgbClr val="333333"/>
                </a:solidFill>
                <a:latin typeface="Verdana"/>
              </a:rPr>
              <a:t>) ne demek:</a:t>
            </a:r>
            <a:r>
              <a:rPr lang="tr-TR" dirty="0">
                <a:solidFill>
                  <a:srgbClr val="333333"/>
                </a:solidFill>
                <a:latin typeface="Verdana"/>
              </a:rPr>
              <a:t> </a:t>
            </a:r>
            <a:r>
              <a:rPr lang="tr-TR" dirty="0" smtClean="0">
                <a:solidFill>
                  <a:srgbClr val="333333"/>
                </a:solidFill>
                <a:latin typeface="Verdana"/>
              </a:rPr>
              <a:t>Parlak ve zeki demek. </a:t>
            </a:r>
            <a:r>
              <a:rPr lang="tr-TR" dirty="0" err="1" smtClean="0">
                <a:solidFill>
                  <a:srgbClr val="333333"/>
                </a:solidFill>
                <a:latin typeface="Verdana"/>
              </a:rPr>
              <a:t>Fergana</a:t>
            </a:r>
            <a:r>
              <a:rPr lang="tr-TR" dirty="0" smtClean="0">
                <a:solidFill>
                  <a:srgbClr val="333333"/>
                </a:solidFill>
                <a:latin typeface="Verdana"/>
              </a:rPr>
              <a:t> </a:t>
            </a:r>
            <a:r>
              <a:rPr lang="tr-TR" dirty="0">
                <a:solidFill>
                  <a:srgbClr val="333333"/>
                </a:solidFill>
                <a:latin typeface="Verdana"/>
              </a:rPr>
              <a:t>hükümdarlarının kullandığı </a:t>
            </a:r>
            <a:r>
              <a:rPr lang="tr-TR" dirty="0" err="1">
                <a:solidFill>
                  <a:srgbClr val="333333"/>
                </a:solidFill>
                <a:latin typeface="Verdana"/>
              </a:rPr>
              <a:t>ünvan</a:t>
            </a:r>
            <a:r>
              <a:rPr lang="tr-TR" dirty="0">
                <a:solidFill>
                  <a:srgbClr val="333333"/>
                </a:solidFill>
                <a:latin typeface="Verdana"/>
              </a:rPr>
              <a:t>. </a:t>
            </a:r>
            <a:r>
              <a:rPr lang="tr-TR" dirty="0" err="1" smtClean="0">
                <a:solidFill>
                  <a:srgbClr val="333333"/>
                </a:solidFill>
                <a:latin typeface="Verdana"/>
              </a:rPr>
              <a:t>Melikü’l-Mülûk</a:t>
            </a:r>
            <a:r>
              <a:rPr lang="tr-TR" dirty="0" smtClean="0">
                <a:solidFill>
                  <a:srgbClr val="333333"/>
                </a:solidFill>
                <a:latin typeface="Verdana"/>
              </a:rPr>
              <a:t> anlamında. Muhammed </a:t>
            </a:r>
            <a:r>
              <a:rPr lang="tr-TR" dirty="0">
                <a:solidFill>
                  <a:srgbClr val="333333"/>
                </a:solidFill>
                <a:latin typeface="Verdana"/>
              </a:rPr>
              <a:t>bin </a:t>
            </a:r>
            <a:r>
              <a:rPr lang="tr-TR" dirty="0" err="1">
                <a:solidFill>
                  <a:srgbClr val="333333"/>
                </a:solidFill>
                <a:latin typeface="Verdana"/>
              </a:rPr>
              <a:t>Toğaç'a</a:t>
            </a:r>
            <a:r>
              <a:rPr lang="tr-TR" dirty="0">
                <a:solidFill>
                  <a:srgbClr val="333333"/>
                </a:solidFill>
                <a:latin typeface="Verdana"/>
              </a:rPr>
              <a:t> Abbasi Halifesi Er-Razi Billah tarafından verilmiştir.</a:t>
            </a:r>
            <a:r>
              <a:rPr lang="tr-TR" dirty="0"/>
              <a:t/>
            </a:r>
            <a:br>
              <a:rPr lang="tr-TR" dirty="0"/>
            </a:br>
            <a:r>
              <a:rPr lang="tr-TR" b="1" dirty="0">
                <a:solidFill>
                  <a:srgbClr val="333333"/>
                </a:solidFill>
                <a:latin typeface="Verdana"/>
              </a:rPr>
              <a:t>Kurulduğu Yer:</a:t>
            </a:r>
            <a:r>
              <a:rPr lang="tr-TR" dirty="0">
                <a:solidFill>
                  <a:srgbClr val="333333"/>
                </a:solidFill>
                <a:latin typeface="Verdana"/>
              </a:rPr>
              <a:t> Mısır</a:t>
            </a:r>
            <a:r>
              <a:rPr lang="tr-TR" dirty="0"/>
              <a:t/>
            </a:r>
            <a:br>
              <a:rPr lang="tr-TR" dirty="0"/>
            </a:br>
            <a:r>
              <a:rPr lang="tr-TR" b="1" dirty="0">
                <a:solidFill>
                  <a:srgbClr val="333333"/>
                </a:solidFill>
                <a:latin typeface="Verdana"/>
              </a:rPr>
              <a:t>Başkenti:</a:t>
            </a:r>
            <a:r>
              <a:rPr lang="tr-TR" dirty="0">
                <a:solidFill>
                  <a:srgbClr val="333333"/>
                </a:solidFill>
                <a:latin typeface="Verdana"/>
              </a:rPr>
              <a:t> </a:t>
            </a:r>
            <a:r>
              <a:rPr lang="tr-TR" dirty="0" err="1" smtClean="0">
                <a:solidFill>
                  <a:srgbClr val="333333"/>
                </a:solidFill>
                <a:latin typeface="Verdana"/>
              </a:rPr>
              <a:t>Fustat</a:t>
            </a:r>
            <a:r>
              <a:rPr lang="tr-TR" dirty="0" smtClean="0">
                <a:solidFill>
                  <a:srgbClr val="333333"/>
                </a:solidFill>
                <a:latin typeface="Verdana"/>
              </a:rPr>
              <a:t>, el-Asker, (</a:t>
            </a:r>
            <a:r>
              <a:rPr lang="tr-TR" dirty="0">
                <a:solidFill>
                  <a:srgbClr val="333333"/>
                </a:solidFill>
                <a:latin typeface="Verdana"/>
              </a:rPr>
              <a:t>El Kata-i)</a:t>
            </a:r>
            <a:r>
              <a:rPr lang="tr-TR" dirty="0"/>
              <a:t/>
            </a:r>
            <a:br>
              <a:rPr lang="tr-TR" dirty="0"/>
            </a:br>
            <a:r>
              <a:rPr lang="tr-TR" b="1" dirty="0">
                <a:solidFill>
                  <a:srgbClr val="333333"/>
                </a:solidFill>
                <a:latin typeface="Verdana"/>
              </a:rPr>
              <a:t>Hakimiyet Alanı:</a:t>
            </a:r>
            <a:r>
              <a:rPr lang="tr-TR" dirty="0">
                <a:solidFill>
                  <a:srgbClr val="333333"/>
                </a:solidFill>
                <a:latin typeface="Verdana"/>
              </a:rPr>
              <a:t> Mısır, Filistin, Hicaz</a:t>
            </a:r>
            <a:r>
              <a:rPr lang="tr-TR" dirty="0"/>
              <a:t/>
            </a:r>
            <a:br>
              <a:rPr lang="tr-TR" dirty="0"/>
            </a:br>
            <a:r>
              <a:rPr lang="tr-TR" b="1" dirty="0">
                <a:solidFill>
                  <a:srgbClr val="333333"/>
                </a:solidFill>
                <a:latin typeface="Verdana"/>
              </a:rPr>
              <a:t>Etnik Yapısı:</a:t>
            </a:r>
            <a:r>
              <a:rPr lang="tr-TR" dirty="0">
                <a:solidFill>
                  <a:srgbClr val="333333"/>
                </a:solidFill>
                <a:latin typeface="Verdana"/>
              </a:rPr>
              <a:t> Yönetenler Türk, yönetilenler Arap</a:t>
            </a:r>
            <a:endParaRPr lang="tr-TR" dirty="0"/>
          </a:p>
        </p:txBody>
      </p:sp>
    </p:spTree>
    <p:extLst>
      <p:ext uri="{BB962C8B-B14F-4D97-AF65-F5344CB8AC3E}">
        <p14:creationId xmlns:p14="http://schemas.microsoft.com/office/powerpoint/2010/main" val="3687554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lgn="ctr"/>
            <a:r>
              <a:rPr lang="tr-TR" dirty="0" smtClean="0"/>
              <a:t>İHŞÎDÎLER (935-969)</a:t>
            </a:r>
            <a:endParaRPr lang="tr-TR" dirty="0"/>
          </a:p>
        </p:txBody>
      </p:sp>
      <p:sp>
        <p:nvSpPr>
          <p:cNvPr id="3" name="2 İçerik Yer Tutucusu"/>
          <p:cNvSpPr>
            <a:spLocks noGrp="1"/>
          </p:cNvSpPr>
          <p:nvPr>
            <p:ph sz="quarter" idx="1"/>
          </p:nvPr>
        </p:nvSpPr>
        <p:spPr/>
        <p:txBody>
          <a:bodyPr/>
          <a:lstStyle/>
          <a:p>
            <a:r>
              <a:rPr lang="tr-TR" dirty="0" smtClean="0"/>
              <a:t>Abbasîler döneminde hilâfet toprakları üzerinde tayin edildikleri bölgelerde Türk valilerince kurulan Türk-İslâm devletlerinden kronolojik sıraya göre üçüncüsü Muhammed b. </a:t>
            </a:r>
            <a:r>
              <a:rPr lang="tr-TR" dirty="0" err="1" smtClean="0"/>
              <a:t>Toğaç</a:t>
            </a:r>
            <a:r>
              <a:rPr lang="tr-TR" dirty="0" smtClean="0"/>
              <a:t>/</a:t>
            </a:r>
            <a:r>
              <a:rPr lang="tr-TR" dirty="0" err="1" smtClean="0"/>
              <a:t>Tuğaç</a:t>
            </a:r>
            <a:r>
              <a:rPr lang="tr-TR" dirty="0" smtClean="0"/>
              <a:t> tarafından Mısır merkez olmak üzere kurulmuş olan </a:t>
            </a:r>
            <a:r>
              <a:rPr lang="tr-TR" b="1" dirty="0" err="1" smtClean="0"/>
              <a:t>İhşîdîler</a:t>
            </a:r>
            <a:r>
              <a:rPr lang="tr-TR" dirty="0" smtClean="0"/>
              <a:t> Devleti (935-969)’</a:t>
            </a:r>
            <a:r>
              <a:rPr lang="tr-TR" dirty="0" err="1" smtClean="0"/>
              <a:t>dir</a:t>
            </a:r>
            <a:r>
              <a:rPr lang="tr-TR" dirty="0" smtClean="0"/>
              <a:t>. Kurucusundan sonra iki oğlu, </a:t>
            </a:r>
            <a:r>
              <a:rPr lang="tr-TR" dirty="0" err="1" smtClean="0"/>
              <a:t>Ebu’l</a:t>
            </a:r>
            <a:r>
              <a:rPr lang="tr-TR" dirty="0" smtClean="0"/>
              <a:t>-</a:t>
            </a:r>
            <a:r>
              <a:rPr lang="tr-TR" dirty="0" err="1" smtClean="0"/>
              <a:t>Kâsım</a:t>
            </a:r>
            <a:r>
              <a:rPr lang="tr-TR" dirty="0" smtClean="0"/>
              <a:t> </a:t>
            </a:r>
            <a:r>
              <a:rPr lang="tr-TR" dirty="0" err="1" smtClean="0"/>
              <a:t>Unûcur</a:t>
            </a:r>
            <a:r>
              <a:rPr lang="tr-TR" dirty="0" smtClean="0"/>
              <a:t> ve </a:t>
            </a:r>
            <a:r>
              <a:rPr lang="tr-TR" dirty="0" err="1" smtClean="0"/>
              <a:t>Ebu’l</a:t>
            </a:r>
            <a:r>
              <a:rPr lang="tr-TR" dirty="0" smtClean="0"/>
              <a:t>-Hasan Ali ile torunu </a:t>
            </a:r>
            <a:r>
              <a:rPr lang="tr-TR" dirty="0" err="1" smtClean="0"/>
              <a:t>Ebu’l</a:t>
            </a:r>
            <a:r>
              <a:rPr lang="tr-TR" dirty="0" smtClean="0"/>
              <a:t>-</a:t>
            </a:r>
            <a:r>
              <a:rPr lang="tr-TR" dirty="0" err="1" smtClean="0"/>
              <a:t>Fevâris</a:t>
            </a:r>
            <a:r>
              <a:rPr lang="tr-TR" dirty="0" smtClean="0"/>
              <a:t> </a:t>
            </a:r>
            <a:r>
              <a:rPr lang="tr-TR" dirty="0" err="1" smtClean="0"/>
              <a:t>Ahmed’in</a:t>
            </a:r>
            <a:r>
              <a:rPr lang="tr-TR" dirty="0" smtClean="0"/>
              <a:t> başa geçtiği bu devlette, sayılanların ilk ikisi döneminde yani toplam 20 senelik bir sürede gerçek hâkimiyet azat edilmiş bir köle olan </a:t>
            </a:r>
            <a:r>
              <a:rPr lang="tr-TR" dirty="0" err="1" smtClean="0"/>
              <a:t>Ebu’l</a:t>
            </a:r>
            <a:r>
              <a:rPr lang="tr-TR" dirty="0" smtClean="0"/>
              <a:t>-Misk Kâfur’un elinde olmuştur. Nitekim </a:t>
            </a:r>
            <a:r>
              <a:rPr lang="tr-TR" dirty="0" err="1" smtClean="0"/>
              <a:t>Ebu’l</a:t>
            </a:r>
            <a:r>
              <a:rPr lang="tr-TR" dirty="0" smtClean="0"/>
              <a:t>-Misk Kâfur takip eden iki senede de Mısır’ı doğrudan kendi adına yönetmiştir. </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lgn="ctr"/>
            <a:r>
              <a:rPr lang="tr-TR" dirty="0" smtClean="0"/>
              <a:t>İHŞÎDÎLER (935-969)</a:t>
            </a:r>
            <a:endParaRPr lang="tr-TR" dirty="0"/>
          </a:p>
        </p:txBody>
      </p:sp>
      <p:pic>
        <p:nvPicPr>
          <p:cNvPr id="1026" name="Picture 2" descr="http://www.tarihportali.org/dosya/image/hitlerge5.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15616" y="1219200"/>
            <a:ext cx="6984776" cy="501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1883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1671</TotalTime>
  <Words>538</Words>
  <Application>Microsoft Office PowerPoint</Application>
  <PresentationFormat>Ekran Gösterisi (4:3)</PresentationFormat>
  <Paragraphs>36</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Kaynak</vt:lpstr>
      <vt:lpstr>TÜRK VALİLERİNCE KURULAN DEVLETLER  </vt:lpstr>
      <vt:lpstr>TÜRK VALİLERİNCE KURULAN DEVLETLER</vt:lpstr>
      <vt:lpstr>GİRİŞ</vt:lpstr>
      <vt:lpstr>SÂCOĞULLARI (890-929)</vt:lpstr>
      <vt:lpstr>Menşei, Kuruluşu ve Siyasî Tarihi:</vt:lpstr>
      <vt:lpstr>Sâcoğulları Dönemi Kültür ve Medeniyeti:</vt:lpstr>
      <vt:lpstr>İHŞÎDÎLER (935-969)</vt:lpstr>
      <vt:lpstr>İHŞÎDÎLER (935-969)</vt:lpstr>
      <vt:lpstr>İHŞÎDÎLER (935-969)</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 VALİLERİNCE KURULAN DEVLETLER  </dc:title>
  <dc:creator>halide</dc:creator>
  <cp:lastModifiedBy>user</cp:lastModifiedBy>
  <cp:revision>32</cp:revision>
  <dcterms:created xsi:type="dcterms:W3CDTF">2012-09-26T08:18:38Z</dcterms:created>
  <dcterms:modified xsi:type="dcterms:W3CDTF">2018-02-05T15:44:43Z</dcterms:modified>
</cp:coreProperties>
</file>