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Devir borcu doğuran sözleşmeler</a:t>
            </a:r>
          </a:p>
          <a:p>
            <a:r>
              <a:rPr lang="tr-TR" dirty="0"/>
              <a:t>	</a:t>
            </a:r>
            <a:r>
              <a:rPr lang="tr-TR" dirty="0" smtClean="0"/>
              <a:t>satış sözleşmesi - V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Taşınmaz satış vaadi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2371"/>
          </a:xfrm>
        </p:spPr>
        <p:txBody>
          <a:bodyPr>
            <a:normAutofit/>
          </a:bodyPr>
          <a:lstStyle/>
          <a:p>
            <a:r>
              <a:rPr lang="en-US" dirty="0" err="1" smtClean="0"/>
              <a:t>Taşınmaz</a:t>
            </a:r>
            <a:r>
              <a:rPr lang="en-US" dirty="0" smtClean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vaadi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taşınmazın</a:t>
            </a:r>
            <a:r>
              <a:rPr lang="en-US" dirty="0"/>
              <a:t> </a:t>
            </a:r>
            <a:r>
              <a:rPr lang="en-US" dirty="0" err="1"/>
              <a:t>ileride</a:t>
            </a:r>
            <a:r>
              <a:rPr lang="en-US" dirty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/>
              <a:t>şartlarla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satılması</a:t>
            </a:r>
            <a:r>
              <a:rPr lang="en-US" dirty="0"/>
              <a:t> </a:t>
            </a:r>
            <a:r>
              <a:rPr lang="en-US" dirty="0" err="1"/>
              <a:t>borcunu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önsözleşmedir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err="1" smtClean="0"/>
              <a:t>Taş</a:t>
            </a:r>
            <a:r>
              <a:rPr lang="tr-TR" dirty="0" smtClean="0"/>
              <a:t>ı</a:t>
            </a:r>
            <a:r>
              <a:rPr lang="en-US" dirty="0" err="1" smtClean="0"/>
              <a:t>nmaz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vaadi</a:t>
            </a:r>
            <a:r>
              <a:rPr lang="en-US" dirty="0" smtClean="0"/>
              <a:t> </a:t>
            </a:r>
            <a:r>
              <a:rPr lang="en-US" dirty="0" err="1" smtClean="0"/>
              <a:t>sözleşmesinin</a:t>
            </a:r>
            <a:r>
              <a:rPr lang="en-US" dirty="0" smtClean="0"/>
              <a:t> </a:t>
            </a:r>
            <a:r>
              <a:rPr lang="en-US" dirty="0" err="1" smtClean="0"/>
              <a:t>türleri</a:t>
            </a:r>
            <a:endParaRPr lang="tr-TR" dirty="0" smtClean="0"/>
          </a:p>
          <a:p>
            <a:pPr lvl="1"/>
            <a:r>
              <a:rPr lang="tr-TR" dirty="0" smtClean="0"/>
              <a:t>Tek taraflı</a:t>
            </a:r>
          </a:p>
          <a:p>
            <a:pPr lvl="1"/>
            <a:r>
              <a:rPr lang="tr-TR" dirty="0" smtClean="0"/>
              <a:t>İki taraflı</a:t>
            </a:r>
          </a:p>
          <a:p>
            <a:r>
              <a:rPr lang="en-US" dirty="0" err="1" smtClean="0"/>
              <a:t>Taş</a:t>
            </a:r>
            <a:r>
              <a:rPr lang="tr-TR" dirty="0" smtClean="0"/>
              <a:t>ı</a:t>
            </a:r>
            <a:r>
              <a:rPr lang="en-US" dirty="0" err="1" smtClean="0"/>
              <a:t>nmaz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vaadi</a:t>
            </a:r>
            <a:r>
              <a:rPr lang="en-US" dirty="0" smtClean="0"/>
              <a:t> </a:t>
            </a:r>
            <a:r>
              <a:rPr lang="en-US" dirty="0" err="1" smtClean="0"/>
              <a:t>sözleşmesinden</a:t>
            </a:r>
            <a:r>
              <a:rPr lang="en-US" dirty="0" smtClean="0"/>
              <a:t> </a:t>
            </a:r>
            <a:r>
              <a:rPr lang="en-US" dirty="0" err="1" smtClean="0"/>
              <a:t>doğan</a:t>
            </a:r>
            <a:r>
              <a:rPr lang="en-US" dirty="0" smtClean="0"/>
              <a:t> </a:t>
            </a:r>
            <a:r>
              <a:rPr lang="en-US" dirty="0" err="1" smtClean="0"/>
              <a:t>hakk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niteliği</a:t>
            </a:r>
            <a:r>
              <a:rPr lang="tr-TR" dirty="0" smtClean="0"/>
              <a:t>: sözleşmeden doğan alacak hakkı</a:t>
            </a:r>
          </a:p>
          <a:p>
            <a:pPr lvl="1"/>
            <a:r>
              <a:rPr lang="tr-TR" dirty="0" smtClean="0"/>
              <a:t>Tapuya şerh verilirse: eşyaya bağlı alacak hakkı</a:t>
            </a:r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466FE0-3649-514B-A96E-916D1185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Taşınmaz satış vaadi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A03F5-B1F4-2A4F-BCDB-2AC5BA9FF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/>
              <a:t>şekl</a:t>
            </a:r>
            <a:r>
              <a:rPr lang="tr-TR" dirty="0" smtClean="0"/>
              <a:t>i</a:t>
            </a:r>
          </a:p>
          <a:p>
            <a:pPr lvl="1"/>
            <a:r>
              <a:rPr lang="tr-TR" dirty="0" smtClean="0"/>
              <a:t>Resmî </a:t>
            </a:r>
            <a:r>
              <a:rPr lang="tr-TR" dirty="0"/>
              <a:t>şekil </a:t>
            </a:r>
          </a:p>
          <a:p>
            <a:pPr lvl="1"/>
            <a:r>
              <a:rPr lang="tr-TR" dirty="0" smtClean="0"/>
              <a:t>İlgili makam: Noter</a:t>
            </a:r>
          </a:p>
          <a:p>
            <a:r>
              <a:rPr lang="en-US" dirty="0" err="1" smtClean="0"/>
              <a:t>Taş</a:t>
            </a:r>
            <a:r>
              <a:rPr lang="tr-TR" dirty="0"/>
              <a:t>ı</a:t>
            </a:r>
            <a:r>
              <a:rPr lang="en-US" dirty="0" err="1"/>
              <a:t>nmaz</a:t>
            </a:r>
            <a:r>
              <a:rPr lang="en-US" dirty="0"/>
              <a:t> sat</a:t>
            </a:r>
            <a:r>
              <a:rPr lang="tr-TR" dirty="0"/>
              <a:t>ı</a:t>
            </a:r>
            <a:r>
              <a:rPr lang="en-US" dirty="0"/>
              <a:t>ş </a:t>
            </a:r>
            <a:r>
              <a:rPr lang="en-US" dirty="0" err="1"/>
              <a:t>vaadi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sonuçlar</a:t>
            </a:r>
            <a:r>
              <a:rPr lang="tr-TR" dirty="0"/>
              <a:t>ı</a:t>
            </a:r>
            <a:r>
              <a:rPr lang="en-US" dirty="0"/>
              <a:t> </a:t>
            </a:r>
            <a:endParaRPr lang="tr-TR" dirty="0"/>
          </a:p>
          <a:p>
            <a:pPr lvl="1"/>
            <a:r>
              <a:rPr lang="en-US" dirty="0" err="1"/>
              <a:t>Taraflar</a:t>
            </a:r>
            <a:r>
              <a:rPr lang="en-US" dirty="0"/>
              <a:t> </a:t>
            </a:r>
            <a:r>
              <a:rPr lang="en-US" dirty="0" err="1" smtClean="0"/>
              <a:t>arasında</a:t>
            </a:r>
            <a:endParaRPr lang="tr-TR" dirty="0"/>
          </a:p>
          <a:p>
            <a:pPr lvl="1"/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kişilere</a:t>
            </a:r>
            <a:r>
              <a:rPr lang="en-US" dirty="0"/>
              <a:t> </a:t>
            </a:r>
            <a:r>
              <a:rPr lang="en-US" dirty="0" err="1" smtClean="0"/>
              <a:t>karşı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894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ADC04-3746-B240-863C-D8BB8479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ÖNALIM, ALIM, GERİ ALIM SÖZLEŞMELERİ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05BC67-F519-104E-BD93-E64B9FE72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Sözleşmeden</a:t>
            </a:r>
            <a:r>
              <a:rPr lang="en-US" dirty="0" smtClean="0"/>
              <a:t> </a:t>
            </a:r>
            <a:r>
              <a:rPr lang="en-US" dirty="0" err="1" smtClean="0"/>
              <a:t>Doğan</a:t>
            </a:r>
            <a:r>
              <a:rPr lang="en-US" dirty="0" smtClean="0"/>
              <a:t> </a:t>
            </a:r>
            <a:r>
              <a:rPr lang="en-US" dirty="0" err="1" smtClean="0"/>
              <a:t>Önal</a:t>
            </a:r>
            <a:r>
              <a:rPr lang="tr-TR" dirty="0" smtClean="0"/>
              <a:t>ı</a:t>
            </a:r>
            <a:r>
              <a:rPr lang="en-US" dirty="0" smtClean="0"/>
              <a:t>m </a:t>
            </a:r>
            <a:r>
              <a:rPr lang="en-US" dirty="0" err="1" smtClean="0"/>
              <a:t>Hakk</a:t>
            </a:r>
            <a:r>
              <a:rPr lang="tr-TR" dirty="0" smtClean="0"/>
              <a:t>ı</a:t>
            </a:r>
            <a:r>
              <a:rPr lang="en-US" dirty="0" smtClean="0"/>
              <a:t> (</a:t>
            </a:r>
            <a:r>
              <a:rPr lang="en-US" dirty="0" err="1" smtClean="0"/>
              <a:t>Önal</a:t>
            </a:r>
            <a:r>
              <a:rPr lang="tr-TR" dirty="0" smtClean="0"/>
              <a:t>ı</a:t>
            </a:r>
            <a:r>
              <a:rPr lang="en-US" dirty="0" smtClean="0"/>
              <a:t>m </a:t>
            </a:r>
            <a:r>
              <a:rPr lang="en-US" dirty="0" err="1" smtClean="0"/>
              <a:t>Sözleşmesi</a:t>
            </a:r>
            <a:r>
              <a:rPr lang="en-US" dirty="0" smtClean="0"/>
              <a:t>)</a:t>
            </a:r>
            <a:endParaRPr lang="tr-TR" dirty="0" smtClean="0"/>
          </a:p>
          <a:p>
            <a:pPr lvl="1"/>
            <a:r>
              <a:rPr lang="tr-TR" dirty="0" err="1"/>
              <a:t>Ö</a:t>
            </a:r>
            <a:r>
              <a:rPr lang="en-US" dirty="0" err="1" smtClean="0"/>
              <a:t>nalım</a:t>
            </a:r>
            <a:r>
              <a:rPr lang="en-US" dirty="0" smtClean="0"/>
              <a:t> </a:t>
            </a:r>
            <a:r>
              <a:rPr lang="en-US" dirty="0" err="1"/>
              <a:t>borçlusu</a:t>
            </a:r>
            <a:r>
              <a:rPr lang="en-US" dirty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sahibine</a:t>
            </a:r>
            <a:r>
              <a:rPr lang="en-US" dirty="0"/>
              <a:t> </a:t>
            </a:r>
            <a:r>
              <a:rPr lang="en-US" dirty="0" err="1"/>
              <a:t>hukukî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işlemle</a:t>
            </a:r>
            <a:r>
              <a:rPr lang="en-US" dirty="0"/>
              <a:t> </a:t>
            </a:r>
            <a:r>
              <a:rPr lang="en-US" dirty="0" err="1" smtClean="0"/>
              <a:t>veril</a:t>
            </a:r>
            <a:r>
              <a:rPr lang="tr-TR" dirty="0" smtClean="0"/>
              <a:t>en, </a:t>
            </a:r>
            <a:r>
              <a:rPr lang="en-US" dirty="0" err="1" smtClean="0"/>
              <a:t>önalım</a:t>
            </a:r>
            <a:r>
              <a:rPr lang="en-US" dirty="0" smtClean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 smtClean="0"/>
              <a:t>sahibi</a:t>
            </a:r>
            <a:r>
              <a:rPr lang="tr-TR" dirty="0" err="1" smtClean="0"/>
              <a:t>nin</a:t>
            </a:r>
            <a:r>
              <a:rPr lang="tr-TR" dirty="0" smtClean="0"/>
              <a:t> </a:t>
            </a:r>
            <a:r>
              <a:rPr lang="en-US" dirty="0" err="1" smtClean="0"/>
              <a:t>önalım</a:t>
            </a:r>
            <a:r>
              <a:rPr lang="en-US" dirty="0" smtClean="0"/>
              <a:t> </a:t>
            </a:r>
            <a:r>
              <a:rPr lang="en-US" dirty="0" err="1"/>
              <a:t>borçlusunun</a:t>
            </a:r>
            <a:r>
              <a:rPr lang="en-US" dirty="0"/>
              <a:t> </a:t>
            </a:r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malı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satması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mahkemeden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malın</a:t>
            </a:r>
            <a:r>
              <a:rPr lang="en-US" dirty="0"/>
              <a:t> </a:t>
            </a:r>
            <a:r>
              <a:rPr lang="en-US" dirty="0" err="1" smtClean="0"/>
              <a:t>mülkiyetinin</a:t>
            </a:r>
            <a:r>
              <a:rPr lang="en-US" dirty="0" smtClean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 smtClean="0"/>
              <a:t>devredilmesin</a:t>
            </a:r>
            <a:r>
              <a:rPr lang="tr-TR" dirty="0" smtClean="0"/>
              <a:t>i isteyebildiği yetkidir.</a:t>
            </a:r>
          </a:p>
          <a:p>
            <a:pPr lvl="1"/>
            <a:r>
              <a:rPr lang="tr-TR" dirty="0" smtClean="0"/>
              <a:t>Çeşitleri</a:t>
            </a:r>
            <a:endParaRPr lang="en-US" dirty="0"/>
          </a:p>
          <a:p>
            <a:pPr lvl="2"/>
            <a:r>
              <a:rPr lang="tr-TR" dirty="0" smtClean="0"/>
              <a:t>O</a:t>
            </a:r>
            <a:r>
              <a:rPr lang="en-US" dirty="0" err="1" smtClean="0"/>
              <a:t>lağan</a:t>
            </a:r>
            <a:r>
              <a:rPr lang="en-US" dirty="0" smtClean="0"/>
              <a:t> </a:t>
            </a:r>
            <a:r>
              <a:rPr lang="en-US" dirty="0" err="1"/>
              <a:t>önalım</a:t>
            </a:r>
            <a:r>
              <a:rPr lang="en-US" dirty="0"/>
              <a:t> (</a:t>
            </a:r>
            <a:r>
              <a:rPr lang="en-US" dirty="0" err="1"/>
              <a:t>sınırsız</a:t>
            </a:r>
            <a:r>
              <a:rPr lang="en-US" dirty="0"/>
              <a:t> </a:t>
            </a:r>
            <a:r>
              <a:rPr lang="en-US" dirty="0" err="1"/>
              <a:t>önalım</a:t>
            </a:r>
            <a:r>
              <a:rPr lang="en-US" dirty="0"/>
              <a:t>) </a:t>
            </a:r>
            <a:r>
              <a:rPr lang="en-US" dirty="0" err="1" smtClean="0"/>
              <a:t>hakkı</a:t>
            </a:r>
            <a:endParaRPr lang="tr-TR" dirty="0"/>
          </a:p>
          <a:p>
            <a:pPr lvl="2"/>
            <a:r>
              <a:rPr lang="tr-TR" dirty="0" smtClean="0"/>
              <a:t>N</a:t>
            </a:r>
            <a:r>
              <a:rPr lang="en-US" dirty="0" err="1" smtClean="0"/>
              <a:t>itelikli</a:t>
            </a:r>
            <a:r>
              <a:rPr lang="en-US" dirty="0" smtClean="0"/>
              <a:t> </a:t>
            </a:r>
            <a:r>
              <a:rPr lang="en-US" dirty="0" err="1"/>
              <a:t>önalım</a:t>
            </a:r>
            <a:r>
              <a:rPr lang="en-US" dirty="0"/>
              <a:t> (</a:t>
            </a:r>
            <a:r>
              <a:rPr lang="en-US" dirty="0" err="1"/>
              <a:t>sınırlı</a:t>
            </a:r>
            <a:r>
              <a:rPr lang="en-US" dirty="0"/>
              <a:t> </a:t>
            </a:r>
            <a:r>
              <a:rPr lang="en-US" dirty="0" err="1"/>
              <a:t>önalım</a:t>
            </a:r>
            <a:r>
              <a:rPr lang="en-US" dirty="0"/>
              <a:t>) </a:t>
            </a:r>
            <a:r>
              <a:rPr lang="en-US" dirty="0" err="1"/>
              <a:t>hakkı</a:t>
            </a:r>
            <a:endParaRPr lang="en-US" dirty="0"/>
          </a:p>
          <a:p>
            <a:pPr lvl="1"/>
            <a:r>
              <a:rPr lang="tr-TR" dirty="0" smtClean="0"/>
              <a:t>Hukuki niteliği</a:t>
            </a:r>
          </a:p>
          <a:p>
            <a:pPr lvl="2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2479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90A15C-E967-D246-A1F0-348C3DB7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Sözleşmeden Doğan Önalım Hakkı (Önalım Sözleşmesi)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334B4D-DB80-7143-8033-E678C433F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tâbi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 smtClean="0"/>
              <a:t>şekil</a:t>
            </a:r>
            <a:endParaRPr lang="tr-TR" dirty="0"/>
          </a:p>
          <a:p>
            <a:pPr lvl="1"/>
            <a:r>
              <a:rPr lang="tr-TR" dirty="0" smtClean="0"/>
              <a:t>Sağlararası tasarrufta: yazılı şekil</a:t>
            </a:r>
          </a:p>
          <a:p>
            <a:pPr lvl="1"/>
            <a:r>
              <a:rPr lang="tr-TR" dirty="0" smtClean="0"/>
              <a:t>Ölüme bağlı tasarrufta: vasiyetname veya miras sözleşmesi</a:t>
            </a:r>
          </a:p>
          <a:p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/>
              <a:t>tapu</a:t>
            </a:r>
            <a:r>
              <a:rPr lang="en-US" dirty="0"/>
              <a:t> </a:t>
            </a:r>
            <a:r>
              <a:rPr lang="en-US" dirty="0" err="1"/>
              <a:t>kütüğüne</a:t>
            </a:r>
            <a:r>
              <a:rPr lang="en-US" dirty="0"/>
              <a:t> </a:t>
            </a:r>
            <a:r>
              <a:rPr lang="en-US" dirty="0" err="1" smtClean="0"/>
              <a:t>şerhi</a:t>
            </a:r>
            <a:endParaRPr lang="tr-TR" dirty="0"/>
          </a:p>
          <a:p>
            <a:pPr lvl="1"/>
            <a:r>
              <a:rPr lang="en-US" dirty="0" err="1"/>
              <a:t>Şerhin</a:t>
            </a:r>
            <a:r>
              <a:rPr lang="en-US" dirty="0"/>
              <a:t> </a:t>
            </a:r>
            <a:r>
              <a:rPr lang="en-US" dirty="0" err="1"/>
              <a:t>etki</a:t>
            </a:r>
            <a:r>
              <a:rPr lang="en-US" dirty="0"/>
              <a:t> </a:t>
            </a:r>
            <a:r>
              <a:rPr lang="en-US" dirty="0" err="1" smtClean="0"/>
              <a:t>süresi</a:t>
            </a:r>
            <a:endParaRPr lang="tr-TR" dirty="0" smtClean="0"/>
          </a:p>
          <a:p>
            <a:pPr lvl="1"/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/>
              <a:t>tapu</a:t>
            </a:r>
            <a:r>
              <a:rPr lang="en-US" dirty="0"/>
              <a:t> </a:t>
            </a:r>
            <a:r>
              <a:rPr lang="en-US" dirty="0" err="1"/>
              <a:t>kütüğüne</a:t>
            </a:r>
            <a:r>
              <a:rPr lang="en-US" dirty="0"/>
              <a:t> </a:t>
            </a:r>
            <a:r>
              <a:rPr lang="en-US" dirty="0" err="1"/>
              <a:t>şerhedilmesinin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sonuçları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12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ABFF69-FE40-3D47-BF45-AA06D17B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Sözleşmeden Doğan Önalım Hakkı (Önalım Sözleşmesi)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31409-3516-9F4E-9B87-B1DC51E7E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 smtClean="0"/>
              <a:t>önalı</a:t>
            </a:r>
            <a:r>
              <a:rPr lang="tr-TR" dirty="0"/>
              <a:t>m</a:t>
            </a:r>
            <a:r>
              <a:rPr lang="en-US" dirty="0" smtClean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 smtClean="0"/>
              <a:t>şartları</a:t>
            </a:r>
            <a:endParaRPr lang="tr-TR" dirty="0"/>
          </a:p>
          <a:p>
            <a:pPr lvl="1"/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, </a:t>
            </a:r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sözleşmesinde</a:t>
            </a:r>
            <a:r>
              <a:rPr lang="en-US" dirty="0"/>
              <a:t> </a:t>
            </a:r>
            <a:r>
              <a:rPr lang="en-US" dirty="0" err="1"/>
              <a:t>belirtilen</a:t>
            </a:r>
            <a:r>
              <a:rPr lang="en-US" dirty="0"/>
              <a:t> </a:t>
            </a:r>
            <a:r>
              <a:rPr lang="en-US" dirty="0" err="1"/>
              <a:t>taşınmazın</a:t>
            </a:r>
            <a:r>
              <a:rPr lang="en-US" dirty="0"/>
              <a:t> </a:t>
            </a:r>
            <a:r>
              <a:rPr lang="en-US" dirty="0" err="1"/>
              <a:t>satışı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 smtClean="0"/>
              <a:t>olur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taşınmazın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satılması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 smtClean="0"/>
              <a:t>olur</a:t>
            </a:r>
            <a:r>
              <a:rPr lang="tr-TR" dirty="0" smtClean="0"/>
              <a:t>.</a:t>
            </a:r>
            <a:r>
              <a:rPr lang="en-US" dirty="0"/>
              <a:t>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,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taşınmazın</a:t>
            </a:r>
            <a:r>
              <a:rPr lang="en-US" dirty="0"/>
              <a:t> </a:t>
            </a:r>
            <a:r>
              <a:rPr lang="en-US" dirty="0" err="1"/>
              <a:t>satılması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 (</a:t>
            </a:r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olgusu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/>
              <a:t>kullanılmasına</a:t>
            </a:r>
            <a:r>
              <a:rPr lang="en-US" dirty="0"/>
              <a:t> </a:t>
            </a:r>
            <a:r>
              <a:rPr lang="en-US" dirty="0" err="1"/>
              <a:t>imkân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 smtClean="0"/>
              <a:t>işlemler</a:t>
            </a:r>
            <a:endParaRPr lang="tr-TR" dirty="0"/>
          </a:p>
          <a:p>
            <a:pPr lvl="2"/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/>
              <a:t>kullanılması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 smtClean="0"/>
              <a:t>işlemler</a:t>
            </a:r>
            <a:endParaRPr lang="tr-TR" dirty="0"/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16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697DC-39D4-AE4A-8ABE-13D897AB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Sözleşmeden Doğan Önalım Hakkı (Önalım Sözleşmesi)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E5434-5348-1C4B-9722-2903A11ED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58497"/>
          </a:xfrm>
        </p:spPr>
        <p:txBody>
          <a:bodyPr>
            <a:normAutofit/>
          </a:bodyPr>
          <a:lstStyle/>
          <a:p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önalı</a:t>
            </a:r>
            <a:r>
              <a:rPr lang="tr-TR" dirty="0"/>
              <a:t>m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 smtClean="0"/>
              <a:t>şartları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1"/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sahibinin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aleyhine</a:t>
            </a:r>
            <a:r>
              <a:rPr lang="en-US" dirty="0"/>
              <a:t> </a:t>
            </a:r>
            <a:r>
              <a:rPr lang="en-US" dirty="0" err="1"/>
              <a:t>açacağı</a:t>
            </a:r>
            <a:r>
              <a:rPr lang="en-US" dirty="0"/>
              <a:t> </a:t>
            </a:r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davasıyla</a:t>
            </a:r>
            <a:r>
              <a:rPr lang="en-US" dirty="0"/>
              <a:t> </a:t>
            </a:r>
            <a:r>
              <a:rPr lang="en-US" dirty="0" err="1" smtClean="0"/>
              <a:t>kullanılır</a:t>
            </a:r>
            <a:r>
              <a:rPr lang="tr-TR" dirty="0" smtClean="0"/>
              <a:t>.</a:t>
            </a:r>
          </a:p>
          <a:p>
            <a:pPr lvl="2"/>
            <a:r>
              <a:rPr lang="tr-TR" dirty="0" smtClean="0"/>
              <a:t>Önalım davası</a:t>
            </a:r>
          </a:p>
          <a:p>
            <a:pPr lvl="3"/>
            <a:r>
              <a:rPr lang="tr-TR" dirty="0" smtClean="0"/>
              <a:t>Davalı</a:t>
            </a:r>
          </a:p>
          <a:p>
            <a:pPr lvl="3"/>
            <a:r>
              <a:rPr lang="tr-TR" dirty="0" smtClean="0"/>
              <a:t>Davacı</a:t>
            </a:r>
          </a:p>
          <a:p>
            <a:pPr lvl="3"/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davasının</a:t>
            </a:r>
            <a:r>
              <a:rPr lang="en-US" dirty="0"/>
              <a:t> </a:t>
            </a:r>
            <a:r>
              <a:rPr lang="en-US" dirty="0" err="1"/>
              <a:t>açılması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 smtClean="0"/>
              <a:t>süreler</a:t>
            </a:r>
            <a:endParaRPr lang="tr-TR" dirty="0"/>
          </a:p>
          <a:p>
            <a:pPr lvl="3"/>
            <a:r>
              <a:rPr lang="en-US" dirty="0" err="1"/>
              <a:t>Mahkemenin</a:t>
            </a:r>
            <a:r>
              <a:rPr lang="en-US" dirty="0"/>
              <a:t> </a:t>
            </a:r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kararının</a:t>
            </a:r>
            <a:r>
              <a:rPr lang="en-US" dirty="0"/>
              <a:t> </a:t>
            </a:r>
            <a:r>
              <a:rPr lang="en-US" dirty="0" err="1"/>
              <a:t>doğurduğu</a:t>
            </a:r>
            <a:r>
              <a:rPr lang="en-US" dirty="0"/>
              <a:t> </a:t>
            </a:r>
            <a:r>
              <a:rPr lang="en-US" dirty="0" err="1" smtClean="0"/>
              <a:t>sonuçlar</a:t>
            </a:r>
            <a:endParaRPr lang="tr-TR" dirty="0"/>
          </a:p>
          <a:p>
            <a:pPr lvl="3"/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hakkından</a:t>
            </a:r>
            <a:r>
              <a:rPr lang="en-US" dirty="0"/>
              <a:t> </a:t>
            </a:r>
            <a:r>
              <a:rPr lang="en-US" dirty="0" err="1"/>
              <a:t>feragat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endParaRPr lang="tr-TR" dirty="0" smtClean="0"/>
          </a:p>
          <a:p>
            <a:pPr lvl="1"/>
            <a:r>
              <a:rPr lang="en-US" dirty="0" err="1"/>
              <a:t>Önalım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devredilebilen</a:t>
            </a:r>
            <a:r>
              <a:rPr lang="en-US" dirty="0"/>
              <a:t>, </a:t>
            </a:r>
            <a:r>
              <a:rPr lang="en-US" dirty="0" err="1"/>
              <a:t>miras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geçen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haktır</a:t>
            </a:r>
            <a:r>
              <a:rPr lang="tr-TR" dirty="0" smtClean="0"/>
              <a:t>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167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A0CB61-A5AF-4346-BC52-57262F7FF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Alım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5768B7-1625-C24A-B53C-CB4B7085C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2371"/>
          </a:xfrm>
        </p:spPr>
        <p:txBody>
          <a:bodyPr/>
          <a:lstStyle/>
          <a:p>
            <a:r>
              <a:rPr lang="tr-TR" dirty="0" smtClean="0"/>
              <a:t>Tanım: </a:t>
            </a:r>
            <a:r>
              <a:rPr lang="en-US" dirty="0" err="1" smtClean="0"/>
              <a:t>Alım</a:t>
            </a:r>
            <a:r>
              <a:rPr lang="en-US" dirty="0" smtClean="0"/>
              <a:t> </a:t>
            </a:r>
            <a:r>
              <a:rPr lang="en-US" dirty="0" err="1"/>
              <a:t>sözleşmesi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sahibine</a:t>
            </a:r>
            <a:r>
              <a:rPr lang="en-US" dirty="0"/>
              <a:t> (</a:t>
            </a:r>
            <a:r>
              <a:rPr lang="en-US" dirty="0" err="1"/>
              <a:t>alıcıya</a:t>
            </a:r>
            <a:r>
              <a:rPr lang="en-US" dirty="0"/>
              <a:t>) </a:t>
            </a:r>
            <a:r>
              <a:rPr lang="en-US" dirty="0" err="1"/>
              <a:t>sözleşmede</a:t>
            </a:r>
            <a:r>
              <a:rPr lang="en-US" dirty="0"/>
              <a:t> </a:t>
            </a:r>
            <a:r>
              <a:rPr lang="en-US" dirty="0" err="1"/>
              <a:t>ön-görülen</a:t>
            </a:r>
            <a:r>
              <a:rPr lang="en-US" dirty="0"/>
              <a:t> zaman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şartlarla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taşınmazı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taraflı</a:t>
            </a:r>
            <a:r>
              <a:rPr lang="en-US" dirty="0"/>
              <a:t> </a:t>
            </a:r>
            <a:r>
              <a:rPr lang="en-US" dirty="0" err="1"/>
              <a:t>varması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irade</a:t>
            </a:r>
            <a:r>
              <a:rPr lang="en-US" dirty="0"/>
              <a:t> </a:t>
            </a:r>
            <a:r>
              <a:rPr lang="en-US" dirty="0" err="1"/>
              <a:t>beyanıyla</a:t>
            </a:r>
            <a:r>
              <a:rPr lang="en-US" dirty="0"/>
              <a:t> satın alma (</a:t>
            </a:r>
            <a:r>
              <a:rPr lang="en-US" dirty="0" err="1"/>
              <a:t>mülkiyetin</a:t>
            </a:r>
            <a:r>
              <a:rPr lang="en-US" dirty="0"/>
              <a:t> </a:t>
            </a:r>
            <a:r>
              <a:rPr lang="en-US" dirty="0" err="1"/>
              <a:t>devrini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) </a:t>
            </a:r>
            <a:r>
              <a:rPr lang="en-US" dirty="0" err="1"/>
              <a:t>yetkisi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sözleşmedir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tr-TR" dirty="0" smtClean="0"/>
              <a:t>Şekli: Resmî şekil.</a:t>
            </a:r>
          </a:p>
          <a:p>
            <a:r>
              <a:rPr lang="tr-TR" dirty="0" smtClean="0"/>
              <a:t>Hukuki niteliği: yenilik doğuran hak</a:t>
            </a:r>
          </a:p>
          <a:p>
            <a:r>
              <a:rPr lang="en-US" dirty="0" err="1"/>
              <a:t>Alım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/>
              <a:t>tapu</a:t>
            </a:r>
            <a:r>
              <a:rPr lang="en-US" dirty="0"/>
              <a:t> </a:t>
            </a:r>
            <a:r>
              <a:rPr lang="en-US" dirty="0" err="1"/>
              <a:t>kütüğüne</a:t>
            </a:r>
            <a:r>
              <a:rPr lang="en-US" dirty="0"/>
              <a:t> </a:t>
            </a:r>
            <a:r>
              <a:rPr lang="en-US" dirty="0" err="1"/>
              <a:t>şerh</a:t>
            </a:r>
            <a:r>
              <a:rPr lang="en-US" dirty="0"/>
              <a:t> </a:t>
            </a:r>
            <a:r>
              <a:rPr lang="en-US" dirty="0" err="1" smtClean="0"/>
              <a:t>edilmesi</a:t>
            </a:r>
            <a:endParaRPr lang="tr-TR" dirty="0"/>
          </a:p>
          <a:p>
            <a:pPr lvl="1"/>
            <a:r>
              <a:rPr lang="en-US" dirty="0" err="1"/>
              <a:t>Şerhin</a:t>
            </a:r>
            <a:r>
              <a:rPr lang="en-US" dirty="0"/>
              <a:t> </a:t>
            </a:r>
            <a:r>
              <a:rPr lang="en-US" dirty="0" err="1"/>
              <a:t>etki</a:t>
            </a:r>
            <a:r>
              <a:rPr lang="en-US" dirty="0"/>
              <a:t> </a:t>
            </a:r>
            <a:r>
              <a:rPr lang="en-US" dirty="0" err="1" smtClean="0"/>
              <a:t>süresi</a:t>
            </a:r>
            <a:endParaRPr lang="tr-TR" dirty="0"/>
          </a:p>
          <a:p>
            <a:r>
              <a:rPr lang="en-US" dirty="0" err="1"/>
              <a:t>Alım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/>
              <a:t>devri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miras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 smtClean="0"/>
              <a:t>geçmesi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68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GERİ ALIM </a:t>
            </a:r>
            <a:r>
              <a:rPr lang="en-US" dirty="0" smtClean="0"/>
              <a:t>SÖZLEŞMESİ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53994"/>
          </a:xfrm>
        </p:spPr>
        <p:txBody>
          <a:bodyPr/>
          <a:lstStyle/>
          <a:p>
            <a:r>
              <a:rPr lang="en-US" dirty="0" smtClean="0"/>
              <a:t>Geri </a:t>
            </a:r>
            <a:r>
              <a:rPr lang="en-US" dirty="0" err="1"/>
              <a:t>alım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, </a:t>
            </a:r>
            <a:r>
              <a:rPr lang="en-US" dirty="0" err="1"/>
              <a:t>taşınmaz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malın</a:t>
            </a:r>
            <a:r>
              <a:rPr lang="en-US" dirty="0"/>
              <a:t> </a:t>
            </a:r>
            <a:r>
              <a:rPr lang="en-US" dirty="0" err="1"/>
              <a:t>mülkiyetini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devreden</a:t>
            </a:r>
            <a:r>
              <a:rPr lang="en-US" dirty="0"/>
              <a:t> </a:t>
            </a:r>
            <a:r>
              <a:rPr lang="en-US" dirty="0" err="1"/>
              <a:t>kimseye</a:t>
            </a:r>
            <a:r>
              <a:rPr lang="en-US" dirty="0"/>
              <a:t>, </a:t>
            </a:r>
            <a:r>
              <a:rPr lang="en-US" dirty="0" err="1"/>
              <a:t>sözleşmede</a:t>
            </a:r>
            <a:r>
              <a:rPr lang="en-US" dirty="0"/>
              <a:t> </a:t>
            </a:r>
            <a:r>
              <a:rPr lang="en-US" dirty="0" err="1"/>
              <a:t>kararlaştırılan</a:t>
            </a:r>
            <a:r>
              <a:rPr lang="en-US" dirty="0"/>
              <a:t> </a:t>
            </a:r>
            <a:r>
              <a:rPr lang="en-US" dirty="0" err="1"/>
              <a:t>şartlarla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 smtClean="0"/>
              <a:t>taraflı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irade</a:t>
            </a:r>
            <a:r>
              <a:rPr lang="en-US" dirty="0"/>
              <a:t> </a:t>
            </a:r>
            <a:r>
              <a:rPr lang="en-US" dirty="0" err="1"/>
              <a:t>beyanıyla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alma </a:t>
            </a:r>
            <a:r>
              <a:rPr lang="en-US" dirty="0" err="1"/>
              <a:t>yetkisi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haktır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smtClean="0"/>
              <a:t>Hukuki niteliği: </a:t>
            </a:r>
            <a:r>
              <a:rPr lang="en-US" dirty="0" err="1"/>
              <a:t>kurucu</a:t>
            </a:r>
            <a:r>
              <a:rPr lang="en-US" dirty="0"/>
              <a:t> </a:t>
            </a:r>
            <a:r>
              <a:rPr lang="en-US" dirty="0" err="1"/>
              <a:t>yenilik</a:t>
            </a:r>
            <a:r>
              <a:rPr lang="en-US" dirty="0"/>
              <a:t> </a:t>
            </a:r>
            <a:r>
              <a:rPr lang="en-US" dirty="0" err="1"/>
              <a:t>doğuran</a:t>
            </a:r>
            <a:r>
              <a:rPr lang="en-US" dirty="0"/>
              <a:t> </a:t>
            </a:r>
            <a:r>
              <a:rPr lang="tr-TR" dirty="0" smtClean="0"/>
              <a:t>hak</a:t>
            </a:r>
          </a:p>
          <a:p>
            <a:r>
              <a:rPr lang="tr-TR" dirty="0" smtClean="0"/>
              <a:t>Şekli: Resmî şekil</a:t>
            </a:r>
          </a:p>
          <a:p>
            <a:r>
              <a:rPr lang="en-US" dirty="0"/>
              <a:t>Geri </a:t>
            </a:r>
            <a:r>
              <a:rPr lang="en-US" dirty="0" err="1"/>
              <a:t>alım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/>
              <a:t>tapu</a:t>
            </a:r>
            <a:r>
              <a:rPr lang="en-US" dirty="0"/>
              <a:t> </a:t>
            </a:r>
            <a:r>
              <a:rPr lang="en-US" dirty="0" err="1"/>
              <a:t>kütüğüne</a:t>
            </a:r>
            <a:r>
              <a:rPr lang="en-US" dirty="0"/>
              <a:t> </a:t>
            </a:r>
            <a:r>
              <a:rPr lang="en-US" dirty="0" err="1"/>
              <a:t>şerh</a:t>
            </a:r>
            <a:r>
              <a:rPr lang="en-US" dirty="0"/>
              <a:t> </a:t>
            </a:r>
            <a:r>
              <a:rPr lang="en-US" dirty="0" err="1" smtClean="0"/>
              <a:t>edilmesi</a:t>
            </a:r>
            <a:endParaRPr lang="tr-TR" dirty="0" smtClean="0"/>
          </a:p>
          <a:p>
            <a:pPr lvl="1"/>
            <a:r>
              <a:rPr lang="tr-TR" dirty="0" smtClean="0"/>
              <a:t>Şerhin etki süresi</a:t>
            </a:r>
          </a:p>
          <a:p>
            <a:r>
              <a:rPr lang="en-US" dirty="0"/>
              <a:t>Geri </a:t>
            </a:r>
            <a:r>
              <a:rPr lang="en-US" dirty="0" err="1"/>
              <a:t>alım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/>
              <a:t>devri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miras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/>
              <a:t>geçmesi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23617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1391</TotalTime>
  <Words>483</Words>
  <Application>Microsoft Office PowerPoint</Application>
  <PresentationFormat>Geniş ekran</PresentationFormat>
  <Paragraphs>61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</vt:lpstr>
      <vt:lpstr>BORÇLAR HUKUKU ÖZEL HÜKÜMLER</vt:lpstr>
      <vt:lpstr>Taşınmaz satış vaadi sözleşmesi</vt:lpstr>
      <vt:lpstr>Taşınmaz satış vaadi sözleşmesi</vt:lpstr>
      <vt:lpstr>ÖNALIM, ALIM, GERİ ALIM SÖZLEŞMELERİ</vt:lpstr>
      <vt:lpstr>Sözleşmeden Doğan Önalım Hakkı (Önalım Sözleşmesi) </vt:lpstr>
      <vt:lpstr>Sözleşmeden Doğan Önalım Hakkı (Önalım Sözleşmesi) </vt:lpstr>
      <vt:lpstr>Sözleşmeden Doğan Önalım Hakkı (Önalım Sözleşmesi) </vt:lpstr>
      <vt:lpstr>Alım sözleşmesi</vt:lpstr>
      <vt:lpstr>GERİ ALIM SÖZLEŞMESİ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26</cp:revision>
  <dcterms:created xsi:type="dcterms:W3CDTF">2020-07-01T13:53:34Z</dcterms:created>
  <dcterms:modified xsi:type="dcterms:W3CDTF">2021-03-19T20:28:25Z</dcterms:modified>
</cp:coreProperties>
</file>