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58" r:id="rId5"/>
    <p:sldId id="259" r:id="rId6"/>
    <p:sldId id="264" r:id="rId7"/>
    <p:sldId id="265" r:id="rId8"/>
    <p:sldId id="266"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33"/>
    <p:restoredTop sz="94656"/>
  </p:normalViewPr>
  <p:slideViewPr>
    <p:cSldViewPr snapToGrid="0" snapToObjects="1">
      <p:cViewPr varScale="1">
        <p:scale>
          <a:sx n="83" d="100"/>
          <a:sy n="83" d="100"/>
        </p:scale>
        <p:origin x="224" y="71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09F05-291C-F441-BEF7-09EF92A965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a:extLst>
              <a:ext uri="{FF2B5EF4-FFF2-40B4-BE49-F238E27FC236}">
                <a16:creationId xmlns:a16="http://schemas.microsoft.com/office/drawing/2014/main" id="{B04AE043-E8E3-644F-BA26-B129E15D79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a:extLst>
              <a:ext uri="{FF2B5EF4-FFF2-40B4-BE49-F238E27FC236}">
                <a16:creationId xmlns:a16="http://schemas.microsoft.com/office/drawing/2014/main" id="{74FAD461-878C-774A-B91E-2AC8F9815BF0}"/>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7E0C56A3-FE54-3042-9CDA-501FE351FE9B}"/>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B69AF164-FF54-E142-A7CB-ACE9843749E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65051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E7F7A-C5D8-1041-97DD-67B71A8F001F}"/>
              </a:ext>
            </a:extLst>
          </p:cNvPr>
          <p:cNvSpPr>
            <a:spLocks noGrp="1"/>
          </p:cNvSpPr>
          <p:nvPr>
            <p:ph type="title"/>
          </p:nvPr>
        </p:nvSpPr>
        <p:spPr/>
        <p:txBody>
          <a:bodyPr/>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CBA02FD1-C6F2-E54F-8489-09F563BD1A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130CB309-404F-3E4E-AE52-1C9D67DDC41F}"/>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DABBDD1D-0AEF-4345-8276-A81525532E10}"/>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A4CF99D8-147F-A846-81AD-E1F73A68B48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482242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9290FD-2E6D-294D-B2A4-5242C257AA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6661609B-CAE5-324E-BD2C-DC2FA5DB81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EE679B8D-4D81-5044-BF00-9DACCA6FAAF9}"/>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163391F7-0DD0-0F45-92D0-573E3E000137}"/>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DC36849-3D8A-E549-8894-4E00D9E56DDD}"/>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67481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08758-D72B-CB48-A9CD-CBE7FF5B6BE4}"/>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F33CDBF5-C2F1-3F45-A9BA-A6B738CDCB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D8B49B56-7C80-734D-A241-D6401140A3E2}"/>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BDDE894D-38C3-3F40-8C4B-E39B707B1D65}"/>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CCE8235-4F8F-914F-AA19-B1AA3E75C552}"/>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4146823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EDDE3-BCDE-A647-9F21-D3E3C0B776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a:extLst>
              <a:ext uri="{FF2B5EF4-FFF2-40B4-BE49-F238E27FC236}">
                <a16:creationId xmlns:a16="http://schemas.microsoft.com/office/drawing/2014/main" id="{A1F53870-207E-3C40-B966-3A7B5E5684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78BE83-8D86-ED47-BFF0-58C44FF93D48}"/>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00BF5BB8-F675-4E49-9FDC-E23A21AD9486}"/>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9AEB012C-F2EC-F14D-8AC7-900E8682A52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873218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FEEE1-7A77-3741-8078-6DD38225FF3D}"/>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064BC8B0-403F-614C-BEE4-1E332932B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a16="http://schemas.microsoft.com/office/drawing/2014/main" id="{4A3001D5-2172-8847-9D98-EB74CD1295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a:extLst>
              <a:ext uri="{FF2B5EF4-FFF2-40B4-BE49-F238E27FC236}">
                <a16:creationId xmlns:a16="http://schemas.microsoft.com/office/drawing/2014/main" id="{22EA793C-143F-F24F-BBA2-D89DB225AB9F}"/>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7E0ACDDA-FB11-C34F-AAFA-54DB7F52583C}"/>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729A6B79-E597-B84A-9982-58D61B64D21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152920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01D83-679B-A343-A852-19C4C123CB4D}"/>
              </a:ext>
            </a:extLst>
          </p:cNvPr>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a:extLst>
              <a:ext uri="{FF2B5EF4-FFF2-40B4-BE49-F238E27FC236}">
                <a16:creationId xmlns:a16="http://schemas.microsoft.com/office/drawing/2014/main" id="{FD684FBE-2AB3-7C43-A72F-167B9C5E11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8DD1BF-1704-4F4C-9DF5-86026F8CA4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a16="http://schemas.microsoft.com/office/drawing/2014/main" id="{4779DBDB-5D9C-DA4D-BC4D-F74583790D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1B11BE-63B0-D24D-B0E3-78B19336DD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a:extLst>
              <a:ext uri="{FF2B5EF4-FFF2-40B4-BE49-F238E27FC236}">
                <a16:creationId xmlns:a16="http://schemas.microsoft.com/office/drawing/2014/main" id="{CF4081AA-A63A-E14B-8C51-B341A3CF005D}"/>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8" name="Footer Placeholder 7">
            <a:extLst>
              <a:ext uri="{FF2B5EF4-FFF2-40B4-BE49-F238E27FC236}">
                <a16:creationId xmlns:a16="http://schemas.microsoft.com/office/drawing/2014/main" id="{C656FA20-D59A-264C-AFDA-23E5F1E890DD}"/>
              </a:ext>
            </a:extLst>
          </p:cNvPr>
          <p:cNvSpPr>
            <a:spLocks noGrp="1"/>
          </p:cNvSpPr>
          <p:nvPr>
            <p:ph type="ftr" sz="quarter" idx="11"/>
          </p:nvPr>
        </p:nvSpPr>
        <p:spPr/>
        <p:txBody>
          <a:bodyPr/>
          <a:lstStyle/>
          <a:p>
            <a:endParaRPr lang="tr-TR"/>
          </a:p>
        </p:txBody>
      </p:sp>
      <p:sp>
        <p:nvSpPr>
          <p:cNvPr id="9" name="Slide Number Placeholder 8">
            <a:extLst>
              <a:ext uri="{FF2B5EF4-FFF2-40B4-BE49-F238E27FC236}">
                <a16:creationId xmlns:a16="http://schemas.microsoft.com/office/drawing/2014/main" id="{1F041338-2A67-DD4E-BD4F-831A87DBB978}"/>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137588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60D0E-9ABF-AB47-9B9D-6B12C2FA3214}"/>
              </a:ext>
            </a:extLst>
          </p:cNvPr>
          <p:cNvSpPr>
            <a:spLocks noGrp="1"/>
          </p:cNvSpPr>
          <p:nvPr>
            <p:ph type="title"/>
          </p:nvPr>
        </p:nvSpPr>
        <p:spPr/>
        <p:txBody>
          <a:bodyPr/>
          <a:lstStyle/>
          <a:p>
            <a:r>
              <a:rPr lang="en-US"/>
              <a:t>Click to edit Master title style</a:t>
            </a:r>
            <a:endParaRPr lang="tr-TR"/>
          </a:p>
        </p:txBody>
      </p:sp>
      <p:sp>
        <p:nvSpPr>
          <p:cNvPr id="3" name="Date Placeholder 2">
            <a:extLst>
              <a:ext uri="{FF2B5EF4-FFF2-40B4-BE49-F238E27FC236}">
                <a16:creationId xmlns:a16="http://schemas.microsoft.com/office/drawing/2014/main" id="{BA5296DA-21EE-0644-A9A5-71724E7D6AF1}"/>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4" name="Footer Placeholder 3">
            <a:extLst>
              <a:ext uri="{FF2B5EF4-FFF2-40B4-BE49-F238E27FC236}">
                <a16:creationId xmlns:a16="http://schemas.microsoft.com/office/drawing/2014/main" id="{F8E618FF-B95D-D244-80C6-8388B7F12A47}"/>
              </a:ext>
            </a:extLst>
          </p:cNvPr>
          <p:cNvSpPr>
            <a:spLocks noGrp="1"/>
          </p:cNvSpPr>
          <p:nvPr>
            <p:ph type="ftr" sz="quarter" idx="11"/>
          </p:nvPr>
        </p:nvSpPr>
        <p:spPr/>
        <p:txBody>
          <a:bodyPr/>
          <a:lstStyle/>
          <a:p>
            <a:endParaRPr lang="tr-TR"/>
          </a:p>
        </p:txBody>
      </p:sp>
      <p:sp>
        <p:nvSpPr>
          <p:cNvPr id="5" name="Slide Number Placeholder 4">
            <a:extLst>
              <a:ext uri="{FF2B5EF4-FFF2-40B4-BE49-F238E27FC236}">
                <a16:creationId xmlns:a16="http://schemas.microsoft.com/office/drawing/2014/main" id="{DC56E3F6-2607-4942-ACDD-BB30279641E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89656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1D0CFE-8934-1845-A795-2CF6876827ED}"/>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3" name="Footer Placeholder 2">
            <a:extLst>
              <a:ext uri="{FF2B5EF4-FFF2-40B4-BE49-F238E27FC236}">
                <a16:creationId xmlns:a16="http://schemas.microsoft.com/office/drawing/2014/main" id="{74BECD09-F342-C347-94C3-0E3C30D6530F}"/>
              </a:ext>
            </a:extLst>
          </p:cNvPr>
          <p:cNvSpPr>
            <a:spLocks noGrp="1"/>
          </p:cNvSpPr>
          <p:nvPr>
            <p:ph type="ftr" sz="quarter" idx="11"/>
          </p:nvPr>
        </p:nvSpPr>
        <p:spPr/>
        <p:txBody>
          <a:bodyPr/>
          <a:lstStyle/>
          <a:p>
            <a:endParaRPr lang="tr-TR"/>
          </a:p>
        </p:txBody>
      </p:sp>
      <p:sp>
        <p:nvSpPr>
          <p:cNvPr id="4" name="Slide Number Placeholder 3">
            <a:extLst>
              <a:ext uri="{FF2B5EF4-FFF2-40B4-BE49-F238E27FC236}">
                <a16:creationId xmlns:a16="http://schemas.microsoft.com/office/drawing/2014/main" id="{0901E7D1-18DD-C04E-B10C-3649BA1C26C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24516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D1CC0-E768-9F4C-9C84-00AD428C83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a:extLst>
              <a:ext uri="{FF2B5EF4-FFF2-40B4-BE49-F238E27FC236}">
                <a16:creationId xmlns:a16="http://schemas.microsoft.com/office/drawing/2014/main" id="{E4303E34-1586-CE42-B458-8807B89E00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a:extLst>
              <a:ext uri="{FF2B5EF4-FFF2-40B4-BE49-F238E27FC236}">
                <a16:creationId xmlns:a16="http://schemas.microsoft.com/office/drawing/2014/main" id="{80C5E0A6-13F5-E647-AB1F-531F52695D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84B777-F3A3-D64E-B932-C03DAD1267E6}"/>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5586540A-60CA-D94A-A435-9B19B06C50D8}"/>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BA6B5BB9-95A3-774E-A9D1-827A9D56C096}"/>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778411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1C025-1A37-F04D-8346-18F64E749B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a:extLst>
              <a:ext uri="{FF2B5EF4-FFF2-40B4-BE49-F238E27FC236}">
                <a16:creationId xmlns:a16="http://schemas.microsoft.com/office/drawing/2014/main" id="{7CFA5112-2771-A44D-BEA6-163F7C72BF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a:extLst>
              <a:ext uri="{FF2B5EF4-FFF2-40B4-BE49-F238E27FC236}">
                <a16:creationId xmlns:a16="http://schemas.microsoft.com/office/drawing/2014/main" id="{4B327234-FB12-424A-91B3-9F9DF924DC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D9D315-3B10-7942-A29E-1BDC747BCB09}"/>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CAEFD233-9BBD-694E-BC85-D9A99B994E43}"/>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8EB87EC0-E539-AE41-A427-D0A42DEBC68A}"/>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5411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E0AA-0E51-A442-BD30-423E9E9378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a:extLst>
              <a:ext uri="{FF2B5EF4-FFF2-40B4-BE49-F238E27FC236}">
                <a16:creationId xmlns:a16="http://schemas.microsoft.com/office/drawing/2014/main" id="{A30383C1-2C43-F94C-99BA-26B8C04459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F7A4CCB7-FD76-B74D-8B2F-7947F98026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749C192E-D2D6-814F-9A8E-0DEE776E65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a:extLst>
              <a:ext uri="{FF2B5EF4-FFF2-40B4-BE49-F238E27FC236}">
                <a16:creationId xmlns:a16="http://schemas.microsoft.com/office/drawing/2014/main" id="{CC986A21-830A-A742-B768-4A88DB63F3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95D26-1811-3B4E-BEE8-EE009B1D92A8}" type="slidenum">
              <a:rPr lang="tr-TR" smtClean="0"/>
              <a:t>‹#›</a:t>
            </a:fld>
            <a:endParaRPr lang="tr-TR"/>
          </a:p>
        </p:txBody>
      </p:sp>
    </p:spTree>
    <p:extLst>
      <p:ext uri="{BB962C8B-B14F-4D97-AF65-F5344CB8AC3E}">
        <p14:creationId xmlns:p14="http://schemas.microsoft.com/office/powerpoint/2010/main" val="81938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B31E223E-9CA1-9D40-A230-EFA6ABD00001}"/>
              </a:ext>
            </a:extLst>
          </p:cNvPr>
          <p:cNvSpPr>
            <a:spLocks noGrp="1"/>
          </p:cNvSpPr>
          <p:nvPr>
            <p:ph type="title"/>
          </p:nvPr>
        </p:nvSpPr>
        <p:spPr>
          <a:xfrm>
            <a:off x="2555631" y="1441938"/>
            <a:ext cx="7080738" cy="3974124"/>
          </a:xfrm>
        </p:spPr>
        <p:txBody>
          <a:bodyPr>
            <a:normAutofit fontScale="90000"/>
          </a:bodyPr>
          <a:lstStyle/>
          <a:p>
            <a:pPr algn="ctr"/>
            <a:br>
              <a:rPr lang="tr-TR" sz="5400" dirty="0">
                <a:solidFill>
                  <a:schemeClr val="bg1">
                    <a:lumMod val="95000"/>
                    <a:lumOff val="5000"/>
                  </a:schemeClr>
                </a:solidFill>
              </a:rPr>
            </a:br>
            <a:r>
              <a:rPr lang="tr-TR" sz="5400" dirty="0">
                <a:solidFill>
                  <a:schemeClr val="bg1">
                    <a:lumMod val="95000"/>
                    <a:lumOff val="5000"/>
                  </a:schemeClr>
                </a:solidFill>
              </a:rPr>
              <a:t>PHI 421</a:t>
            </a:r>
            <a:br>
              <a:rPr lang="tr-TR" sz="5400" dirty="0">
                <a:solidFill>
                  <a:schemeClr val="bg1">
                    <a:lumMod val="95000"/>
                    <a:lumOff val="5000"/>
                  </a:schemeClr>
                </a:solidFill>
              </a:rPr>
            </a:br>
            <a:r>
              <a:rPr lang="tr-TR" sz="5400" dirty="0" err="1">
                <a:solidFill>
                  <a:schemeClr val="bg1">
                    <a:lumMod val="95000"/>
                    <a:lumOff val="5000"/>
                  </a:schemeClr>
                </a:solidFill>
              </a:rPr>
              <a:t>Contemporary</a:t>
            </a:r>
            <a:r>
              <a:rPr lang="tr-TR" sz="5400" dirty="0">
                <a:solidFill>
                  <a:schemeClr val="bg1">
                    <a:lumMod val="95000"/>
                    <a:lumOff val="5000"/>
                  </a:schemeClr>
                </a:solidFill>
              </a:rPr>
              <a:t> </a:t>
            </a:r>
            <a:r>
              <a:rPr lang="tr-TR" sz="5400" dirty="0" err="1">
                <a:solidFill>
                  <a:schemeClr val="bg1">
                    <a:lumMod val="95000"/>
                    <a:lumOff val="5000"/>
                  </a:schemeClr>
                </a:solidFill>
              </a:rPr>
              <a:t>Philosophy</a:t>
            </a:r>
            <a:br>
              <a:rPr lang="tr-TR" sz="2700" dirty="0">
                <a:solidFill>
                  <a:schemeClr val="bg1">
                    <a:lumMod val="95000"/>
                    <a:lumOff val="5000"/>
                  </a:schemeClr>
                </a:solidFill>
              </a:rPr>
            </a:br>
            <a:br>
              <a:rPr lang="tr-TR" sz="2700" dirty="0">
                <a:solidFill>
                  <a:schemeClr val="bg1">
                    <a:lumMod val="95000"/>
                    <a:lumOff val="5000"/>
                  </a:schemeClr>
                </a:solidFill>
              </a:rPr>
            </a:br>
            <a:r>
              <a:rPr lang="tr-TR" sz="2700" dirty="0" err="1">
                <a:solidFill>
                  <a:schemeClr val="bg1">
                    <a:lumMod val="95000"/>
                    <a:lumOff val="5000"/>
                  </a:schemeClr>
                </a:solidFill>
              </a:rPr>
              <a:t>Week</a:t>
            </a:r>
            <a:r>
              <a:rPr lang="tr-TR" sz="2700">
                <a:solidFill>
                  <a:schemeClr val="bg1">
                    <a:lumMod val="95000"/>
                    <a:lumOff val="5000"/>
                  </a:schemeClr>
                </a:solidFill>
              </a:rPr>
              <a:t> 6</a:t>
            </a:r>
            <a:br>
              <a:rPr lang="tr-TR" sz="2700" dirty="0">
                <a:solidFill>
                  <a:schemeClr val="bg1">
                    <a:lumMod val="95000"/>
                    <a:lumOff val="5000"/>
                  </a:schemeClr>
                </a:solidFill>
              </a:rPr>
            </a:br>
            <a:br>
              <a:rPr lang="tr-TR" sz="2700" dirty="0">
                <a:solidFill>
                  <a:schemeClr val="bg1">
                    <a:lumMod val="95000"/>
                    <a:lumOff val="5000"/>
                  </a:schemeClr>
                </a:solidFill>
              </a:rPr>
            </a:br>
            <a:endParaRPr lang="tr-TR" sz="2700" dirty="0">
              <a:solidFill>
                <a:schemeClr val="bg1">
                  <a:lumMod val="95000"/>
                  <a:lumOff val="5000"/>
                </a:schemeClr>
              </a:solidFill>
            </a:endParaRPr>
          </a:p>
        </p:txBody>
      </p:sp>
    </p:spTree>
    <p:extLst>
      <p:ext uri="{BB962C8B-B14F-4D97-AF65-F5344CB8AC3E}">
        <p14:creationId xmlns:p14="http://schemas.microsoft.com/office/powerpoint/2010/main" val="160469249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100" y="-4763"/>
            <a:ext cx="3333749"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0B946A4C-0966-FB47-93AA-BA74B3B1C23F}"/>
              </a:ext>
            </a:extLst>
          </p:cNvPr>
          <p:cNvSpPr>
            <a:spLocks noGrp="1"/>
          </p:cNvSpPr>
          <p:nvPr>
            <p:ph type="title"/>
          </p:nvPr>
        </p:nvSpPr>
        <p:spPr>
          <a:xfrm>
            <a:off x="1028700" y="190500"/>
            <a:ext cx="2886075" cy="2851279"/>
          </a:xfrm>
          <a:noFill/>
        </p:spPr>
        <p:txBody>
          <a:bodyPr anchor="ctr">
            <a:noAutofit/>
          </a:bodyPr>
          <a:lstStyle/>
          <a:p>
            <a:pPr algn="ctr"/>
            <a:r>
              <a:rPr lang="tr-TR" sz="2000" dirty="0" err="1">
                <a:solidFill>
                  <a:schemeClr val="bg1"/>
                </a:solidFill>
              </a:rPr>
              <a:t>Today’s</a:t>
            </a:r>
            <a:r>
              <a:rPr lang="tr-TR" sz="2000" dirty="0">
                <a:solidFill>
                  <a:schemeClr val="bg1"/>
                </a:solidFill>
              </a:rPr>
              <a:t> Class: </a:t>
            </a:r>
            <a:br>
              <a:rPr lang="tr-TR" sz="2000" dirty="0">
                <a:solidFill>
                  <a:schemeClr val="bg1"/>
                </a:solidFill>
              </a:rPr>
            </a:br>
            <a:br>
              <a:rPr lang="tr-TR" sz="2000" dirty="0">
                <a:solidFill>
                  <a:schemeClr val="bg1"/>
                </a:solidFill>
              </a:rPr>
            </a:br>
            <a:r>
              <a:rPr lang="tr-TR" sz="2000" dirty="0" err="1">
                <a:solidFill>
                  <a:schemeClr val="bg1"/>
                </a:solidFill>
              </a:rPr>
              <a:t>Heidegger’s</a:t>
            </a:r>
            <a:r>
              <a:rPr lang="tr-TR" sz="2000" dirty="0">
                <a:solidFill>
                  <a:schemeClr val="bg1"/>
                </a:solidFill>
              </a:rPr>
              <a:t> </a:t>
            </a:r>
            <a:r>
              <a:rPr lang="tr-TR" sz="2000" dirty="0" err="1">
                <a:solidFill>
                  <a:schemeClr val="bg1"/>
                </a:solidFill>
              </a:rPr>
              <a:t>Anxiety</a:t>
            </a:r>
            <a:r>
              <a:rPr lang="tr-TR" sz="2000" dirty="0">
                <a:solidFill>
                  <a:schemeClr val="bg1"/>
                </a:solidFill>
              </a:rPr>
              <a:t>, </a:t>
            </a:r>
            <a:r>
              <a:rPr lang="tr-TR" sz="2000" dirty="0" err="1">
                <a:solidFill>
                  <a:schemeClr val="bg1"/>
                </a:solidFill>
              </a:rPr>
              <a:t>Care</a:t>
            </a:r>
            <a:r>
              <a:rPr lang="tr-TR" sz="2000" dirty="0">
                <a:solidFill>
                  <a:schemeClr val="bg1"/>
                </a:solidFill>
              </a:rPr>
              <a:t> </a:t>
            </a:r>
            <a:r>
              <a:rPr lang="tr-TR" sz="2000" dirty="0" err="1">
                <a:solidFill>
                  <a:schemeClr val="bg1"/>
                </a:solidFill>
              </a:rPr>
              <a:t>and</a:t>
            </a:r>
            <a:r>
              <a:rPr lang="tr-TR" sz="2000" dirty="0">
                <a:solidFill>
                  <a:schemeClr val="bg1"/>
                </a:solidFill>
              </a:rPr>
              <a:t> Time as</a:t>
            </a:r>
            <a:br>
              <a:rPr lang="tr-TR" sz="2000" dirty="0">
                <a:solidFill>
                  <a:schemeClr val="bg1"/>
                </a:solidFill>
              </a:rPr>
            </a:br>
            <a:r>
              <a:rPr lang="tr-TR" sz="2000" dirty="0">
                <a:solidFill>
                  <a:schemeClr val="bg1"/>
                </a:solidFill>
              </a:rPr>
              <a:t> Human </a:t>
            </a:r>
            <a:r>
              <a:rPr lang="tr-TR" sz="2000" dirty="0" err="1">
                <a:solidFill>
                  <a:schemeClr val="bg1"/>
                </a:solidFill>
              </a:rPr>
              <a:t>Horizon</a:t>
            </a:r>
            <a:endParaRPr lang="tr-TR" sz="2400" dirty="0">
              <a:solidFill>
                <a:schemeClr val="bg1"/>
              </a:solidFill>
            </a:endParaRPr>
          </a:p>
        </p:txBody>
      </p:sp>
      <p:sp>
        <p:nvSpPr>
          <p:cNvPr id="4" name="TextBox 3">
            <a:extLst>
              <a:ext uri="{FF2B5EF4-FFF2-40B4-BE49-F238E27FC236}">
                <a16:creationId xmlns:a16="http://schemas.microsoft.com/office/drawing/2014/main" id="{C94F1C4C-B12E-FD45-AA5C-1F1D7B17B194}"/>
              </a:ext>
            </a:extLst>
          </p:cNvPr>
          <p:cNvSpPr txBox="1"/>
          <p:nvPr/>
        </p:nvSpPr>
        <p:spPr>
          <a:xfrm>
            <a:off x="4362449" y="0"/>
            <a:ext cx="7186178" cy="2113143"/>
          </a:xfrm>
          <a:prstGeom prst="rect">
            <a:avLst/>
          </a:prstGeom>
          <a:noFill/>
        </p:spPr>
        <p:txBody>
          <a:bodyPr wrap="square" rtlCol="0">
            <a:spAutoFit/>
          </a:bodyPr>
          <a:lstStyle/>
          <a:p>
            <a:pPr lvl="0" algn="just">
              <a:lnSpc>
                <a:spcPct val="115000"/>
              </a:lnSpc>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Dasein: </a:t>
            </a:r>
          </a:p>
          <a:p>
            <a:pPr lvl="0" algn="just">
              <a:lnSpc>
                <a:spcPct val="115000"/>
              </a:lnSpc>
            </a:pP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From Consciousness to Existence (Ontology), Anxiety, Care and Time as Human Horizon</a:t>
            </a: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pPr marL="298450" algn="just">
              <a:lnSpc>
                <a:spcPct val="115000"/>
              </a:lnSpc>
              <a:spcAft>
                <a:spcPts val="10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D32A76C8-5B32-BF26-3ACD-A3DE8D40C96C}"/>
              </a:ext>
            </a:extLst>
          </p:cNvPr>
          <p:cNvSpPr txBox="1"/>
          <p:nvPr/>
        </p:nvSpPr>
        <p:spPr>
          <a:xfrm>
            <a:off x="1465822" y="3620278"/>
            <a:ext cx="10290749" cy="2111668"/>
          </a:xfrm>
          <a:prstGeom prst="rect">
            <a:avLst/>
          </a:prstGeom>
          <a:noFill/>
        </p:spPr>
        <p:txBody>
          <a:bodyPr wrap="square" rtlCol="0">
            <a:spAutoFit/>
          </a:bodyPr>
          <a:lstStyle/>
          <a:p>
            <a:pPr lvl="0" algn="just">
              <a:lnSpc>
                <a:spcPct val="115000"/>
              </a:lnSpc>
              <a:spcAft>
                <a:spcPts val="1000"/>
              </a:spcAft>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spcAft>
                <a:spcPts val="10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Dasein is scattered amidst the constantly changing objects of its curiosity, caught up in the collection o</a:t>
            </a:r>
            <a:r>
              <a:rPr lang="en-US" b="1" dirty="0">
                <a:latin typeface="Times New Roman" panose="02020603050405020304" pitchFamily="18" charset="0"/>
                <a:ea typeface="Calibri" panose="020F0502020204030204" pitchFamily="34" charset="0"/>
                <a:cs typeface="Times New Roman" panose="02020603050405020304" pitchFamily="18" charset="0"/>
              </a:rPr>
              <a:t>f selfless selves that make up the “they”, and fragmented by its self-dissection. Dasein’s existence requires overcoming its self-dispersal, so a genuinely integrated understanding of Dasein’s Being requires gaining a perspective on those fragments that demonstrates their overall unity.  One particular state of mind helps to solve both problems. </a:t>
            </a: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2413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4FB2F3E-259B-4650-B258-F09745BAA8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084C5BAC-71DF-48C0-AB51-699516D3BE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a:noFill/>
        </p:grpSpPr>
        <p:sp>
          <p:nvSpPr>
            <p:cNvPr id="10" name="Freeform 5">
              <a:extLst>
                <a:ext uri="{FF2B5EF4-FFF2-40B4-BE49-F238E27FC236}">
                  <a16:creationId xmlns:a16="http://schemas.microsoft.com/office/drawing/2014/main" id="{6742FA10-28D2-4023-A08B-427E93706E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7000"/>
                </a:schemeClr>
              </a:solidFill>
              <a:prstDash val="solid"/>
              <a:miter lim="800000"/>
              <a:headEnd/>
              <a:tailEnd/>
            </a:ln>
          </p:spPr>
        </p:sp>
        <p:sp>
          <p:nvSpPr>
            <p:cNvPr id="11" name="Freeform 6">
              <a:extLst>
                <a:ext uri="{FF2B5EF4-FFF2-40B4-BE49-F238E27FC236}">
                  <a16:creationId xmlns:a16="http://schemas.microsoft.com/office/drawing/2014/main" id="{BC497CE0-1368-4C66-923F-CA97C35ED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p:spPr>
        </p:sp>
        <p:sp>
          <p:nvSpPr>
            <p:cNvPr id="12" name="Freeform 7">
              <a:extLst>
                <a:ext uri="{FF2B5EF4-FFF2-40B4-BE49-F238E27FC236}">
                  <a16:creationId xmlns:a16="http://schemas.microsoft.com/office/drawing/2014/main" id="{F96D638D-D7BB-43E9-BC7A-6FBBDB507B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8000"/>
                </a:schemeClr>
              </a:solidFill>
              <a:prstDash val="dash"/>
              <a:miter lim="800000"/>
              <a:headEnd/>
              <a:tailEnd/>
            </a:ln>
          </p:spPr>
        </p:sp>
        <p:sp>
          <p:nvSpPr>
            <p:cNvPr id="13" name="Freeform 8">
              <a:extLst>
                <a:ext uri="{FF2B5EF4-FFF2-40B4-BE49-F238E27FC236}">
                  <a16:creationId xmlns:a16="http://schemas.microsoft.com/office/drawing/2014/main" id="{207DB018-8F92-42DF-A1CA-065C774E68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5000"/>
                </a:schemeClr>
              </a:solidFill>
              <a:prstDash val="solid"/>
              <a:miter lim="800000"/>
              <a:headEnd/>
              <a:tailEnd/>
            </a:ln>
          </p:spPr>
        </p:sp>
        <p:sp>
          <p:nvSpPr>
            <p:cNvPr id="14" name="Freeform 9">
              <a:extLst>
                <a:ext uri="{FF2B5EF4-FFF2-40B4-BE49-F238E27FC236}">
                  <a16:creationId xmlns:a16="http://schemas.microsoft.com/office/drawing/2014/main" id="{BB2A6006-A798-4927-B799-42A45D5B1F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5000"/>
                </a:schemeClr>
              </a:solidFill>
              <a:prstDash val="solid"/>
              <a:miter lim="800000"/>
              <a:headEnd/>
              <a:tailEnd/>
            </a:ln>
          </p:spPr>
        </p:sp>
        <p:sp>
          <p:nvSpPr>
            <p:cNvPr id="15" name="Freeform 10">
              <a:extLst>
                <a:ext uri="{FF2B5EF4-FFF2-40B4-BE49-F238E27FC236}">
                  <a16:creationId xmlns:a16="http://schemas.microsoft.com/office/drawing/2014/main" id="{3F6DB3F4-548A-4D02-A6CC-D5275E6C85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4000"/>
                </a:schemeClr>
              </a:solidFill>
              <a:prstDash val="solid"/>
              <a:miter lim="800000"/>
              <a:headEnd/>
              <a:tailEnd/>
            </a:ln>
          </p:spPr>
        </p:sp>
        <p:sp>
          <p:nvSpPr>
            <p:cNvPr id="16" name="Freeform 11">
              <a:extLst>
                <a:ext uri="{FF2B5EF4-FFF2-40B4-BE49-F238E27FC236}">
                  <a16:creationId xmlns:a16="http://schemas.microsoft.com/office/drawing/2014/main" id="{2D9F4A59-DDA2-427E-802B-9056AD99C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3000"/>
                </a:schemeClr>
              </a:solidFill>
              <a:prstDash val="solid"/>
              <a:miter lim="800000"/>
              <a:headEnd/>
              <a:tailEnd/>
            </a:ln>
          </p:spPr>
        </p:sp>
        <p:sp>
          <p:nvSpPr>
            <p:cNvPr id="17" name="Freeform 12">
              <a:extLst>
                <a:ext uri="{FF2B5EF4-FFF2-40B4-BE49-F238E27FC236}">
                  <a16:creationId xmlns:a16="http://schemas.microsoft.com/office/drawing/2014/main" id="{BF086A79-DD15-4D5E-A197-9ADE0ACFD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3000"/>
                </a:schemeClr>
              </a:solidFill>
              <a:prstDash val="solid"/>
              <a:miter lim="800000"/>
              <a:headEnd/>
              <a:tailEnd/>
            </a:ln>
          </p:spPr>
        </p:sp>
        <p:sp>
          <p:nvSpPr>
            <p:cNvPr id="18" name="Freeform 13">
              <a:extLst>
                <a:ext uri="{FF2B5EF4-FFF2-40B4-BE49-F238E27FC236}">
                  <a16:creationId xmlns:a16="http://schemas.microsoft.com/office/drawing/2014/main" id="{CCB86A9C-D602-4645-AF2E-7BADDF1E9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2000"/>
                </a:schemeClr>
              </a:solidFill>
              <a:prstDash val="dash"/>
              <a:miter lim="800000"/>
              <a:headEnd/>
              <a:tailEnd/>
            </a:ln>
          </p:spPr>
        </p:sp>
        <p:sp>
          <p:nvSpPr>
            <p:cNvPr id="19" name="Freeform 14">
              <a:extLst>
                <a:ext uri="{FF2B5EF4-FFF2-40B4-BE49-F238E27FC236}">
                  <a16:creationId xmlns:a16="http://schemas.microsoft.com/office/drawing/2014/main" id="{21C6649F-C4FA-423E-A09A-1B286FAE29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2000"/>
                </a:schemeClr>
              </a:solidFill>
              <a:prstDash val="dash"/>
              <a:miter lim="800000"/>
              <a:headEnd/>
              <a:tailEnd/>
            </a:ln>
          </p:spPr>
        </p:sp>
        <p:sp>
          <p:nvSpPr>
            <p:cNvPr id="20" name="Freeform 15">
              <a:extLst>
                <a:ext uri="{FF2B5EF4-FFF2-40B4-BE49-F238E27FC236}">
                  <a16:creationId xmlns:a16="http://schemas.microsoft.com/office/drawing/2014/main" id="{F00891A4-E0CB-4F23-AD2A-4A21087532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2000"/>
                </a:schemeClr>
              </a:solidFill>
              <a:prstDash val="dashDot"/>
              <a:miter lim="800000"/>
              <a:headEnd/>
              <a:tailEnd/>
            </a:ln>
          </p:spPr>
        </p:sp>
        <p:sp>
          <p:nvSpPr>
            <p:cNvPr id="21" name="Freeform 16">
              <a:extLst>
                <a:ext uri="{FF2B5EF4-FFF2-40B4-BE49-F238E27FC236}">
                  <a16:creationId xmlns:a16="http://schemas.microsoft.com/office/drawing/2014/main" id="{0688C71A-541C-4CD1-9821-92958FFC0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2000"/>
                </a:schemeClr>
              </a:solidFill>
              <a:prstDash val="dashDot"/>
              <a:miter lim="800000"/>
              <a:headEnd/>
              <a:tailEnd/>
            </a:ln>
          </p:spPr>
        </p:sp>
        <p:sp>
          <p:nvSpPr>
            <p:cNvPr id="22" name="Freeform 17">
              <a:extLst>
                <a:ext uri="{FF2B5EF4-FFF2-40B4-BE49-F238E27FC236}">
                  <a16:creationId xmlns:a16="http://schemas.microsoft.com/office/drawing/2014/main" id="{B5F5BDE4-42C0-4408-B6A9-B35D037F15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2000"/>
                </a:schemeClr>
              </a:solidFill>
              <a:prstDash val="solid"/>
              <a:miter lim="800000"/>
              <a:headEnd/>
              <a:tailEnd/>
            </a:ln>
          </p:spPr>
        </p:sp>
        <p:sp>
          <p:nvSpPr>
            <p:cNvPr id="23" name="Freeform 18">
              <a:extLst>
                <a:ext uri="{FF2B5EF4-FFF2-40B4-BE49-F238E27FC236}">
                  <a16:creationId xmlns:a16="http://schemas.microsoft.com/office/drawing/2014/main" id="{B215F5C9-B825-47D1-8E5B-AE5BE61A40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2000"/>
                </a:schemeClr>
              </a:solidFill>
              <a:prstDash val="solid"/>
              <a:miter lim="800000"/>
              <a:headEnd/>
              <a:tailEnd/>
            </a:ln>
          </p:spPr>
        </p:sp>
        <p:sp>
          <p:nvSpPr>
            <p:cNvPr id="24" name="Freeform 19">
              <a:extLst>
                <a:ext uri="{FF2B5EF4-FFF2-40B4-BE49-F238E27FC236}">
                  <a16:creationId xmlns:a16="http://schemas.microsoft.com/office/drawing/2014/main" id="{8FDD346A-E62F-4D05-B776-13CE8F35FA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1000"/>
                </a:schemeClr>
              </a:solidFill>
              <a:prstDash val="solid"/>
              <a:miter lim="800000"/>
              <a:headEnd/>
              <a:tailEnd/>
            </a:ln>
          </p:spPr>
        </p:sp>
        <p:sp>
          <p:nvSpPr>
            <p:cNvPr id="25" name="Freeform 20">
              <a:extLst>
                <a:ext uri="{FF2B5EF4-FFF2-40B4-BE49-F238E27FC236}">
                  <a16:creationId xmlns:a16="http://schemas.microsoft.com/office/drawing/2014/main" id="{C1037E36-F1A3-4462-A9C6-C94A78146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1000"/>
                </a:schemeClr>
              </a:solidFill>
              <a:prstDash val="solid"/>
              <a:miter lim="800000"/>
              <a:headEnd/>
              <a:tailEnd/>
            </a:ln>
          </p:spPr>
        </p:sp>
        <p:sp>
          <p:nvSpPr>
            <p:cNvPr id="26" name="Freeform 21">
              <a:extLst>
                <a:ext uri="{FF2B5EF4-FFF2-40B4-BE49-F238E27FC236}">
                  <a16:creationId xmlns:a16="http://schemas.microsoft.com/office/drawing/2014/main" id="{10D539D8-C2C4-45F9-9778-440E86248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p:spPr>
        </p:sp>
        <p:sp>
          <p:nvSpPr>
            <p:cNvPr id="27" name="Freeform 22">
              <a:extLst>
                <a:ext uri="{FF2B5EF4-FFF2-40B4-BE49-F238E27FC236}">
                  <a16:creationId xmlns:a16="http://schemas.microsoft.com/office/drawing/2014/main" id="{8B003199-95C6-4E08-9D5D-E53DAF421B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p:spPr>
        </p:sp>
        <p:sp>
          <p:nvSpPr>
            <p:cNvPr id="28" name="Freeform 23">
              <a:extLst>
                <a:ext uri="{FF2B5EF4-FFF2-40B4-BE49-F238E27FC236}">
                  <a16:creationId xmlns:a16="http://schemas.microsoft.com/office/drawing/2014/main" id="{6A2507B4-2AA4-44A1-93B1-D65EC73AF5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p:spPr>
        </p:sp>
      </p:grpSp>
      <p:sp>
        <p:nvSpPr>
          <p:cNvPr id="30" name="Isosceles Triangle 29">
            <a:extLst>
              <a:ext uri="{FF2B5EF4-FFF2-40B4-BE49-F238E27FC236}">
                <a16:creationId xmlns:a16="http://schemas.microsoft.com/office/drawing/2014/main" id="{83CB2632-0822-4E49-A707-FA1B8A4D0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35823" y="3320139"/>
            <a:ext cx="300774" cy="25928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tx1"/>
              </a:solidFill>
            </a:endParaRPr>
          </a:p>
        </p:txBody>
      </p:sp>
      <p:sp>
        <p:nvSpPr>
          <p:cNvPr id="5" name="TextBox 4">
            <a:extLst>
              <a:ext uri="{FF2B5EF4-FFF2-40B4-BE49-F238E27FC236}">
                <a16:creationId xmlns:a16="http://schemas.microsoft.com/office/drawing/2014/main" id="{E811978C-E4B2-4E48-BCDC-E5755101C0E7}"/>
              </a:ext>
            </a:extLst>
          </p:cNvPr>
          <p:cNvSpPr txBox="1"/>
          <p:nvPr/>
        </p:nvSpPr>
        <p:spPr>
          <a:xfrm>
            <a:off x="315386" y="3977009"/>
            <a:ext cx="11561228" cy="1735860"/>
          </a:xfrm>
          <a:prstGeom prst="rect">
            <a:avLst/>
          </a:prstGeom>
          <a:noFill/>
        </p:spPr>
        <p:txBody>
          <a:bodyPr wrap="square" rtlCol="0">
            <a:spAutoFit/>
          </a:bodyPr>
          <a:lstStyle/>
          <a:p>
            <a:pPr lvl="0" algn="just">
              <a:lnSpc>
                <a:spcPct val="115000"/>
              </a:lnSpc>
            </a:pP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Anxiety</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is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often</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confused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with</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fear</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Both</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are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responses</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to</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World as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unnerving</a:t>
            </a:r>
            <a:r>
              <a:rPr lang="tr-TR" sz="2400"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latin typeface="Times New Roman" panose="02020603050405020304" pitchFamily="18" charset="0"/>
                <a:ea typeface="Calibri" panose="020F0502020204030204" pitchFamily="34" charset="0"/>
                <a:cs typeface="Times New Roman" panose="02020603050405020304" pitchFamily="18" charset="0"/>
              </a:rPr>
              <a:t>hostile</a:t>
            </a:r>
            <a:r>
              <a:rPr lang="tr-TR" sz="2400"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latin typeface="Times New Roman" panose="02020603050405020304" pitchFamily="18" charset="0"/>
                <a:ea typeface="Calibri" panose="020F0502020204030204" pitchFamily="34" charset="0"/>
                <a:cs typeface="Times New Roman" panose="02020603050405020304" pitchFamily="18" charset="0"/>
              </a:rPr>
              <a:t>or</a:t>
            </a:r>
            <a:r>
              <a:rPr lang="tr-TR" sz="2400"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latin typeface="Times New Roman" panose="02020603050405020304" pitchFamily="18" charset="0"/>
                <a:ea typeface="Calibri" panose="020F0502020204030204" pitchFamily="34" charset="0"/>
                <a:cs typeface="Times New Roman" panose="02020603050405020304" pitchFamily="18" charset="0"/>
              </a:rPr>
              <a:t>threatening</a:t>
            </a:r>
            <a:r>
              <a:rPr lang="tr-TR" sz="2400" dirty="0">
                <a:latin typeface="Times New Roman" panose="02020603050405020304" pitchFamily="18" charset="0"/>
                <a:ea typeface="Calibri" panose="020F0502020204030204" pitchFamily="34" charset="0"/>
                <a:cs typeface="Times New Roman" panose="02020603050405020304" pitchFamily="18" charset="0"/>
              </a:rPr>
              <a:t>, but </a:t>
            </a:r>
            <a:r>
              <a:rPr lang="tr-TR" sz="2400" dirty="0" err="1">
                <a:latin typeface="Times New Roman" panose="02020603050405020304" pitchFamily="18" charset="0"/>
                <a:ea typeface="Calibri" panose="020F0502020204030204" pitchFamily="34" charset="0"/>
                <a:cs typeface="Times New Roman" panose="02020603050405020304" pitchFamily="18" charset="0"/>
              </a:rPr>
              <a:t>whereas</a:t>
            </a:r>
            <a:r>
              <a:rPr lang="tr-TR" sz="2400"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latin typeface="Times New Roman" panose="02020603050405020304" pitchFamily="18" charset="0"/>
                <a:ea typeface="Calibri" panose="020F0502020204030204" pitchFamily="34" charset="0"/>
                <a:cs typeface="Times New Roman" panose="02020603050405020304" pitchFamily="18" charset="0"/>
              </a:rPr>
              <a:t>fear</a:t>
            </a:r>
            <a:r>
              <a:rPr lang="tr-TR" sz="2400" dirty="0">
                <a:latin typeface="Times New Roman" panose="02020603050405020304" pitchFamily="18" charset="0"/>
                <a:ea typeface="Calibri" panose="020F0502020204030204" pitchFamily="34" charset="0"/>
                <a:cs typeface="Times New Roman" panose="02020603050405020304" pitchFamily="18" charset="0"/>
              </a:rPr>
              <a:t> is a </a:t>
            </a:r>
            <a:r>
              <a:rPr lang="tr-TR" sz="2400" dirty="0" err="1">
                <a:latin typeface="Times New Roman" panose="02020603050405020304" pitchFamily="18" charset="0"/>
                <a:ea typeface="Calibri" panose="020F0502020204030204" pitchFamily="34" charset="0"/>
                <a:cs typeface="Times New Roman" panose="02020603050405020304" pitchFamily="18" charset="0"/>
              </a:rPr>
              <a:t>response</a:t>
            </a:r>
            <a:r>
              <a:rPr lang="tr-TR" sz="2400"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latin typeface="Times New Roman" panose="02020603050405020304" pitchFamily="18" charset="0"/>
                <a:ea typeface="Calibri" panose="020F0502020204030204" pitchFamily="34" charset="0"/>
                <a:cs typeface="Times New Roman" panose="02020603050405020304" pitchFamily="18" charset="0"/>
              </a:rPr>
              <a:t>to</a:t>
            </a:r>
            <a:r>
              <a:rPr lang="tr-TR" sz="2400"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latin typeface="Times New Roman" panose="02020603050405020304" pitchFamily="18" charset="0"/>
                <a:ea typeface="Calibri" panose="020F0502020204030204" pitchFamily="34" charset="0"/>
                <a:cs typeface="Times New Roman" panose="02020603050405020304" pitchFamily="18" charset="0"/>
              </a:rPr>
              <a:t>something</a:t>
            </a:r>
            <a:r>
              <a:rPr lang="tr-TR" sz="2400"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latin typeface="Times New Roman" panose="02020603050405020304" pitchFamily="18" charset="0"/>
                <a:ea typeface="Calibri" panose="020F0502020204030204" pitchFamily="34" charset="0"/>
                <a:cs typeface="Times New Roman" panose="02020603050405020304" pitchFamily="18" charset="0"/>
              </a:rPr>
              <a:t>specific</a:t>
            </a:r>
            <a:r>
              <a:rPr lang="tr-TR" sz="2400" dirty="0">
                <a:latin typeface="Times New Roman" panose="02020603050405020304" pitchFamily="18" charset="0"/>
                <a:ea typeface="Calibri" panose="020F0502020204030204" pitchFamily="34" charset="0"/>
                <a:cs typeface="Times New Roman" panose="02020603050405020304" pitchFamily="18" charset="0"/>
              </a:rPr>
              <a:t> in </a:t>
            </a:r>
            <a:r>
              <a:rPr lang="tr-TR" sz="2400" dirty="0" err="1">
                <a:latin typeface="Times New Roman" panose="02020603050405020304" pitchFamily="18" charset="0"/>
                <a:ea typeface="Calibri" panose="020F0502020204030204" pitchFamily="34" charset="0"/>
                <a:cs typeface="Times New Roman" panose="02020603050405020304" pitchFamily="18" charset="0"/>
              </a:rPr>
              <a:t>the</a:t>
            </a:r>
            <a:r>
              <a:rPr lang="tr-TR" sz="2400" dirty="0">
                <a:latin typeface="Times New Roman" panose="02020603050405020304" pitchFamily="18" charset="0"/>
                <a:ea typeface="Calibri" panose="020F0502020204030204" pitchFamily="34" charset="0"/>
                <a:cs typeface="Times New Roman" panose="02020603050405020304" pitchFamily="18" charset="0"/>
              </a:rPr>
              <a:t> World (a </a:t>
            </a:r>
            <a:r>
              <a:rPr lang="tr-TR" sz="2400" dirty="0" err="1">
                <a:latin typeface="Times New Roman" panose="02020603050405020304" pitchFamily="18" charset="0"/>
                <a:ea typeface="Calibri" panose="020F0502020204030204" pitchFamily="34" charset="0"/>
                <a:cs typeface="Times New Roman" panose="02020603050405020304" pitchFamily="18" charset="0"/>
              </a:rPr>
              <a:t>gun</a:t>
            </a:r>
            <a:r>
              <a:rPr lang="tr-TR" sz="2400" dirty="0">
                <a:latin typeface="Times New Roman" panose="02020603050405020304" pitchFamily="18" charset="0"/>
                <a:ea typeface="Calibri" panose="020F0502020204030204" pitchFamily="34" charset="0"/>
                <a:cs typeface="Times New Roman" panose="02020603050405020304" pitchFamily="18" charset="0"/>
              </a:rPr>
              <a:t>, an </a:t>
            </a:r>
            <a:r>
              <a:rPr lang="tr-TR" sz="2400" dirty="0" err="1">
                <a:latin typeface="Times New Roman" panose="02020603050405020304" pitchFamily="18" charset="0"/>
                <a:ea typeface="Calibri" panose="020F0502020204030204" pitchFamily="34" charset="0"/>
                <a:cs typeface="Times New Roman" panose="02020603050405020304" pitchFamily="18" charset="0"/>
              </a:rPr>
              <a:t>animal</a:t>
            </a:r>
            <a:r>
              <a:rPr lang="tr-TR" sz="2400" dirty="0">
                <a:latin typeface="Times New Roman" panose="02020603050405020304" pitchFamily="18" charset="0"/>
                <a:ea typeface="Calibri" panose="020F0502020204030204" pitchFamily="34" charset="0"/>
                <a:cs typeface="Times New Roman" panose="02020603050405020304" pitchFamily="18" charset="0"/>
              </a:rPr>
              <a:t>, a </a:t>
            </a:r>
            <a:r>
              <a:rPr lang="tr-TR" sz="2400" dirty="0" err="1">
                <a:latin typeface="Times New Roman" panose="02020603050405020304" pitchFamily="18" charset="0"/>
                <a:ea typeface="Calibri" panose="020F0502020204030204" pitchFamily="34" charset="0"/>
                <a:cs typeface="Times New Roman" panose="02020603050405020304" pitchFamily="18" charset="0"/>
              </a:rPr>
              <a:t>gesture</a:t>
            </a:r>
            <a:r>
              <a:rPr lang="tr-TR" sz="2400"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latin typeface="Times New Roman" panose="02020603050405020304" pitchFamily="18" charset="0"/>
                <a:ea typeface="Calibri" panose="020F0502020204030204" pitchFamily="34" charset="0"/>
                <a:cs typeface="Times New Roman" panose="02020603050405020304" pitchFamily="18" charset="0"/>
              </a:rPr>
              <a:t>anxiety</a:t>
            </a:r>
            <a:r>
              <a:rPr lang="tr-TR" sz="2400" dirty="0">
                <a:latin typeface="Times New Roman" panose="02020603050405020304" pitchFamily="18" charset="0"/>
                <a:ea typeface="Calibri" panose="020F0502020204030204" pitchFamily="34" charset="0"/>
                <a:cs typeface="Times New Roman" panose="02020603050405020304" pitchFamily="18" charset="0"/>
              </a:rPr>
              <a:t> is in </a:t>
            </a:r>
            <a:r>
              <a:rPr lang="tr-TR" sz="2400" dirty="0" err="1">
                <a:latin typeface="Times New Roman" panose="02020603050405020304" pitchFamily="18" charset="0"/>
                <a:ea typeface="Calibri" panose="020F0502020204030204" pitchFamily="34" charset="0"/>
                <a:cs typeface="Times New Roman" panose="02020603050405020304" pitchFamily="18" charset="0"/>
              </a:rPr>
              <a:t>this</a:t>
            </a:r>
            <a:r>
              <a:rPr lang="tr-TR" sz="2400" dirty="0">
                <a:latin typeface="Times New Roman" panose="02020603050405020304" pitchFamily="18" charset="0"/>
                <a:ea typeface="Calibri" panose="020F0502020204030204" pitchFamily="34" charset="0"/>
                <a:cs typeface="Times New Roman" panose="02020603050405020304" pitchFamily="18" charset="0"/>
              </a:rPr>
              <a:t> sense </a:t>
            </a:r>
            <a:r>
              <a:rPr lang="tr-TR" sz="2400" dirty="0" err="1">
                <a:latin typeface="Times New Roman" panose="02020603050405020304" pitchFamily="18" charset="0"/>
                <a:ea typeface="Calibri" panose="020F0502020204030204" pitchFamily="34" charset="0"/>
                <a:cs typeface="Times New Roman" panose="02020603050405020304" pitchFamily="18" charset="0"/>
              </a:rPr>
              <a:t>objectless</a:t>
            </a:r>
            <a:r>
              <a:rPr lang="tr-TR" sz="2400"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T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2400" dirty="0"/>
          </a:p>
        </p:txBody>
      </p:sp>
      <p:sp>
        <p:nvSpPr>
          <p:cNvPr id="6" name="Title 5">
            <a:extLst>
              <a:ext uri="{FF2B5EF4-FFF2-40B4-BE49-F238E27FC236}">
                <a16:creationId xmlns:a16="http://schemas.microsoft.com/office/drawing/2014/main" id="{9DEBF6C5-7CB7-BCC7-E197-3D1624F3FF74}"/>
              </a:ext>
            </a:extLst>
          </p:cNvPr>
          <p:cNvSpPr>
            <a:spLocks noGrp="1"/>
          </p:cNvSpPr>
          <p:nvPr>
            <p:ph type="title"/>
          </p:nvPr>
        </p:nvSpPr>
        <p:spPr/>
        <p:txBody>
          <a:bodyPr>
            <a:normAutofit/>
          </a:bodyPr>
          <a:lstStyle/>
          <a:p>
            <a:r>
              <a:rPr lang="en-US" sz="3100" dirty="0">
                <a:latin typeface="Calibri" panose="020F0502020204030204" pitchFamily="34" charset="0"/>
                <a:ea typeface="Calibri" panose="020F0502020204030204" pitchFamily="34" charset="0"/>
                <a:cs typeface="Times New Roman" panose="02020603050405020304" pitchFamily="18" charset="0"/>
              </a:rPr>
              <a:t>Anxiety </a:t>
            </a:r>
            <a:br>
              <a:rPr lang="en-TR" sz="3100" dirty="0">
                <a:effectLst/>
                <a:latin typeface="Calibri" panose="020F0502020204030204" pitchFamily="34" charset="0"/>
                <a:ea typeface="Calibri" panose="020F0502020204030204" pitchFamily="34" charset="0"/>
                <a:cs typeface="Times New Roman" panose="02020603050405020304" pitchFamily="18" charset="0"/>
              </a:rPr>
            </a:br>
            <a:endParaRPr lang="en-US" sz="3100" dirty="0"/>
          </a:p>
        </p:txBody>
      </p:sp>
    </p:spTree>
    <p:extLst>
      <p:ext uri="{BB962C8B-B14F-4D97-AF65-F5344CB8AC3E}">
        <p14:creationId xmlns:p14="http://schemas.microsoft.com/office/powerpoint/2010/main" val="409506474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5326C-F8C6-8547-9F10-E2C83E4732AF}"/>
              </a:ext>
            </a:extLst>
          </p:cNvPr>
          <p:cNvSpPr>
            <a:spLocks noGrp="1"/>
          </p:cNvSpPr>
          <p:nvPr>
            <p:ph type="title"/>
          </p:nvPr>
        </p:nvSpPr>
        <p:spPr>
          <a:xfrm>
            <a:off x="6400800" y="1007707"/>
            <a:ext cx="5467739" cy="4519094"/>
          </a:xfrm>
        </p:spPr>
        <p:txBody>
          <a:bodyPr>
            <a:normAutofit fontScale="90000"/>
          </a:bodyPr>
          <a:lstStyle/>
          <a:p>
            <a:pPr>
              <a:lnSpc>
                <a:spcPct val="115000"/>
              </a:lnSpc>
            </a:pP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r>
              <a:rPr lang="en-US" sz="1800" dirty="0">
                <a:solidFill>
                  <a:srgbClr val="000000"/>
                </a:solidFill>
                <a:latin typeface="Times" pitchFamily="2" charset="0"/>
                <a:ea typeface="Calibri" panose="020F0502020204030204" pitchFamily="34" charset="0"/>
                <a:cs typeface="Times" pitchFamily="2" charset="0"/>
              </a:rPr>
              <a:t>That in the face of which the anxious person is anxious is not any particular entity in the world. Indeed, the distinctive oppressiveness of anxiety lies precisely in its not being elicited by anything specific, so that we cannot respond to it in any specific way (e.g. by running away).</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Times" pitchFamily="2" charset="0"/>
                <a:ea typeface="Calibri" panose="020F0502020204030204" pitchFamily="34" charset="0"/>
                <a:cs typeface="Times" pitchFamily="2"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i="1" dirty="0">
                <a:solidFill>
                  <a:srgbClr val="000000"/>
                </a:solidFill>
                <a:effectLst/>
                <a:latin typeface="Times" pitchFamily="2" charset="0"/>
                <a:ea typeface="Calibri" panose="020F0502020204030204" pitchFamily="34" charset="0"/>
                <a:cs typeface="Times" pitchFamily="2" charset="0"/>
              </a:rPr>
              <a:t> </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endParaRPr lang="tr-TR" sz="3200" dirty="0"/>
          </a:p>
        </p:txBody>
      </p:sp>
      <p:sp>
        <p:nvSpPr>
          <p:cNvPr id="7" name="Freeform: Shape 6">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tx1">
              <a:lumMod val="75000"/>
              <a:lumOff val="2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F55FFF17-D3D5-4F58-BA56-54EA901CE0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410CB095-EC15-594A-A5DA-B39D557C9569}"/>
              </a:ext>
            </a:extLst>
          </p:cNvPr>
          <p:cNvSpPr txBox="1"/>
          <p:nvPr/>
        </p:nvSpPr>
        <p:spPr>
          <a:xfrm>
            <a:off x="578498" y="1007707"/>
            <a:ext cx="5445656" cy="845616"/>
          </a:xfrm>
          <a:prstGeom prst="rect">
            <a:avLst/>
          </a:prstGeom>
          <a:noFill/>
        </p:spPr>
        <p:txBody>
          <a:bodyPr wrap="square" rtlCol="0">
            <a:spAutoFit/>
          </a:bodyPr>
          <a:lstStyle/>
          <a:p>
            <a:pPr lvl="0" algn="just">
              <a:lnSpc>
                <a:spcPct val="115000"/>
              </a:lnSpc>
              <a:spcAft>
                <a:spcPts val="1000"/>
              </a:spcAft>
            </a:pPr>
            <a:r>
              <a:rPr lang="en-TR" sz="4400" dirty="0">
                <a:solidFill>
                  <a:schemeClr val="bg1"/>
                </a:solidFill>
                <a:effectLst/>
                <a:latin typeface="Times" pitchFamily="2" charset="0"/>
                <a:ea typeface="Calibri" panose="020F0502020204030204" pitchFamily="34" charset="0"/>
                <a:cs typeface="Times" pitchFamily="2" charset="0"/>
              </a:rPr>
              <a:t>Anxiety</a:t>
            </a:r>
          </a:p>
        </p:txBody>
      </p:sp>
    </p:spTree>
    <p:extLst>
      <p:ext uri="{BB962C8B-B14F-4D97-AF65-F5344CB8AC3E}">
        <p14:creationId xmlns:p14="http://schemas.microsoft.com/office/powerpoint/2010/main" val="9231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3240-88D0-8E41-964C-494DC4582530}"/>
              </a:ext>
            </a:extLst>
          </p:cNvPr>
          <p:cNvSpPr>
            <a:spLocks noGrp="1"/>
          </p:cNvSpPr>
          <p:nvPr>
            <p:ph type="title"/>
          </p:nvPr>
        </p:nvSpPr>
        <p:spPr>
          <a:xfrm>
            <a:off x="640080" y="719725"/>
            <a:ext cx="2752354" cy="2709275"/>
          </a:xfrm>
          <a:prstGeom prst="ellipse">
            <a:avLst/>
          </a:prstGeom>
          <a:solidFill>
            <a:schemeClr val="tx1"/>
          </a:solidFill>
          <a:ln w="174625" cmpd="thinThick">
            <a:solidFill>
              <a:schemeClr val="tx1"/>
            </a:solidFill>
          </a:ln>
        </p:spPr>
        <p:txBody>
          <a:bodyPr anchor="ctr">
            <a:noAutofit/>
          </a:bodyPr>
          <a:lstStyle/>
          <a:p>
            <a:pPr algn="ctr"/>
            <a:r>
              <a:rPr lang="tr-TR" sz="4000" dirty="0" err="1">
                <a:solidFill>
                  <a:schemeClr val="bg1"/>
                </a:solidFill>
              </a:rPr>
              <a:t>Anxiety</a:t>
            </a:r>
            <a:r>
              <a:rPr lang="tr-TR" sz="2400" dirty="0">
                <a:solidFill>
                  <a:schemeClr val="bg1"/>
                </a:solidFill>
              </a:rPr>
              <a:t> </a:t>
            </a:r>
            <a:endParaRPr lang="tr-TR" sz="2000" dirty="0">
              <a:solidFill>
                <a:schemeClr val="bg1"/>
              </a:solidFill>
            </a:endParaRPr>
          </a:p>
        </p:txBody>
      </p:sp>
      <p:sp>
        <p:nvSpPr>
          <p:cNvPr id="4" name="Rectangle 3">
            <a:extLst>
              <a:ext uri="{FF2B5EF4-FFF2-40B4-BE49-F238E27FC236}">
                <a16:creationId xmlns:a16="http://schemas.microsoft.com/office/drawing/2014/main" id="{A770B3C1-601D-1A44-B2FF-743FB661B658}"/>
              </a:ext>
            </a:extLst>
          </p:cNvPr>
          <p:cNvSpPr/>
          <p:nvPr/>
        </p:nvSpPr>
        <p:spPr>
          <a:xfrm>
            <a:off x="5654351" y="3429000"/>
            <a:ext cx="5381202" cy="3416320"/>
          </a:xfrm>
          <a:prstGeom prst="rect">
            <a:avLst/>
          </a:prstGeom>
        </p:spPr>
        <p:txBody>
          <a:bodyPr wrap="square">
            <a:spAutoFit/>
          </a:bodyPr>
          <a:lstStyle/>
          <a:p>
            <a:r>
              <a:rPr lang="tr-TR" sz="2400" dirty="0" err="1">
                <a:solidFill>
                  <a:schemeClr val="bg2">
                    <a:lumMod val="25000"/>
                  </a:schemeClr>
                </a:solidFill>
              </a:rPr>
              <a:t>Anxiety</a:t>
            </a:r>
            <a:r>
              <a:rPr lang="tr-TR" sz="2400" dirty="0">
                <a:solidFill>
                  <a:schemeClr val="bg2">
                    <a:lumMod val="25000"/>
                  </a:schemeClr>
                </a:solidFill>
              </a:rPr>
              <a:t> </a:t>
            </a:r>
            <a:r>
              <a:rPr lang="tr-TR" sz="2400" dirty="0" err="1">
                <a:solidFill>
                  <a:schemeClr val="bg2">
                    <a:lumMod val="25000"/>
                  </a:schemeClr>
                </a:solidFill>
              </a:rPr>
              <a:t>confronts</a:t>
            </a:r>
            <a:r>
              <a:rPr lang="tr-TR" sz="2400" dirty="0">
                <a:solidFill>
                  <a:schemeClr val="bg2">
                    <a:lumMod val="25000"/>
                  </a:schemeClr>
                </a:solidFill>
              </a:rPr>
              <a:t> </a:t>
            </a:r>
            <a:r>
              <a:rPr lang="tr-TR" sz="2400" dirty="0" err="1">
                <a:solidFill>
                  <a:schemeClr val="bg2">
                    <a:lumMod val="25000"/>
                  </a:schemeClr>
                </a:solidFill>
              </a:rPr>
              <a:t>Dasein</a:t>
            </a:r>
            <a:r>
              <a:rPr lang="tr-TR" sz="2400" dirty="0">
                <a:solidFill>
                  <a:schemeClr val="bg2">
                    <a:lumMod val="25000"/>
                  </a:schemeClr>
                </a:solidFill>
              </a:rPr>
              <a:t> </a:t>
            </a:r>
            <a:r>
              <a:rPr lang="tr-TR" sz="2400" dirty="0" err="1">
                <a:solidFill>
                  <a:schemeClr val="bg2">
                    <a:lumMod val="25000"/>
                  </a:schemeClr>
                </a:solidFill>
              </a:rPr>
              <a:t>with</a:t>
            </a:r>
            <a:r>
              <a:rPr lang="tr-TR" sz="2400" dirty="0">
                <a:solidFill>
                  <a:schemeClr val="bg2">
                    <a:lumMod val="25000"/>
                  </a:schemeClr>
                </a:solidFill>
              </a:rPr>
              <a:t> </a:t>
            </a:r>
            <a:r>
              <a:rPr lang="tr-TR" sz="2400" dirty="0" err="1">
                <a:solidFill>
                  <a:schemeClr val="bg2">
                    <a:lumMod val="25000"/>
                  </a:schemeClr>
                </a:solidFill>
              </a:rPr>
              <a:t>the</a:t>
            </a:r>
            <a:r>
              <a:rPr lang="tr-TR" sz="2400" dirty="0">
                <a:solidFill>
                  <a:schemeClr val="bg2">
                    <a:lumMod val="25000"/>
                  </a:schemeClr>
                </a:solidFill>
              </a:rPr>
              <a:t> </a:t>
            </a:r>
            <a:r>
              <a:rPr lang="tr-TR" sz="2400" dirty="0" err="1">
                <a:solidFill>
                  <a:schemeClr val="bg2">
                    <a:lumMod val="25000"/>
                  </a:schemeClr>
                </a:solidFill>
              </a:rPr>
              <a:t>knowledge</a:t>
            </a:r>
            <a:r>
              <a:rPr lang="tr-TR" sz="2400" dirty="0">
                <a:solidFill>
                  <a:schemeClr val="bg2">
                    <a:lumMod val="25000"/>
                  </a:schemeClr>
                </a:solidFill>
              </a:rPr>
              <a:t> </a:t>
            </a:r>
            <a:r>
              <a:rPr lang="tr-TR" sz="2400" dirty="0" err="1">
                <a:solidFill>
                  <a:schemeClr val="bg2">
                    <a:lumMod val="25000"/>
                  </a:schemeClr>
                </a:solidFill>
              </a:rPr>
              <a:t>that</a:t>
            </a:r>
            <a:r>
              <a:rPr lang="tr-TR" sz="2400" dirty="0">
                <a:solidFill>
                  <a:schemeClr val="bg2">
                    <a:lumMod val="25000"/>
                  </a:schemeClr>
                </a:solidFill>
              </a:rPr>
              <a:t> it is </a:t>
            </a:r>
            <a:r>
              <a:rPr lang="tr-TR" sz="2400" dirty="0" err="1">
                <a:solidFill>
                  <a:schemeClr val="bg2">
                    <a:lumMod val="25000"/>
                  </a:schemeClr>
                </a:solidFill>
              </a:rPr>
              <a:t>thrown</a:t>
            </a:r>
            <a:r>
              <a:rPr lang="tr-TR" sz="2400" dirty="0">
                <a:solidFill>
                  <a:schemeClr val="bg2">
                    <a:lumMod val="25000"/>
                  </a:schemeClr>
                </a:solidFill>
              </a:rPr>
              <a:t> </a:t>
            </a:r>
            <a:r>
              <a:rPr lang="tr-TR" sz="2400" dirty="0" err="1">
                <a:solidFill>
                  <a:schemeClr val="bg2">
                    <a:lumMod val="25000"/>
                  </a:schemeClr>
                </a:solidFill>
              </a:rPr>
              <a:t>into</a:t>
            </a:r>
            <a:r>
              <a:rPr lang="tr-TR" sz="2400" dirty="0">
                <a:solidFill>
                  <a:schemeClr val="bg2">
                    <a:lumMod val="25000"/>
                  </a:schemeClr>
                </a:solidFill>
              </a:rPr>
              <a:t> </a:t>
            </a:r>
            <a:r>
              <a:rPr lang="tr-TR" sz="2400" dirty="0" err="1">
                <a:solidFill>
                  <a:schemeClr val="bg2">
                    <a:lumMod val="25000"/>
                  </a:schemeClr>
                </a:solidFill>
              </a:rPr>
              <a:t>the</a:t>
            </a:r>
            <a:r>
              <a:rPr lang="tr-TR" sz="2400" dirty="0">
                <a:solidFill>
                  <a:schemeClr val="bg2">
                    <a:lumMod val="25000"/>
                  </a:schemeClr>
                </a:solidFill>
              </a:rPr>
              <a:t> World – </a:t>
            </a:r>
            <a:r>
              <a:rPr lang="tr-TR" sz="2400" dirty="0" err="1">
                <a:solidFill>
                  <a:schemeClr val="bg2">
                    <a:lumMod val="25000"/>
                  </a:schemeClr>
                </a:solidFill>
              </a:rPr>
              <a:t>always</a:t>
            </a:r>
            <a:r>
              <a:rPr lang="tr-TR" sz="2400" dirty="0">
                <a:solidFill>
                  <a:schemeClr val="bg2">
                    <a:lumMod val="25000"/>
                  </a:schemeClr>
                </a:solidFill>
              </a:rPr>
              <a:t> </a:t>
            </a:r>
            <a:r>
              <a:rPr lang="tr-TR" sz="2400" dirty="0" err="1">
                <a:solidFill>
                  <a:schemeClr val="bg2">
                    <a:lumMod val="25000"/>
                  </a:schemeClr>
                </a:solidFill>
              </a:rPr>
              <a:t>already</a:t>
            </a:r>
            <a:r>
              <a:rPr lang="tr-TR" sz="2400" dirty="0">
                <a:solidFill>
                  <a:schemeClr val="bg2">
                    <a:lumMod val="25000"/>
                  </a:schemeClr>
                </a:solidFill>
              </a:rPr>
              <a:t> </a:t>
            </a:r>
            <a:r>
              <a:rPr lang="tr-TR" sz="2400" dirty="0" err="1">
                <a:solidFill>
                  <a:schemeClr val="bg2">
                    <a:lumMod val="25000"/>
                  </a:schemeClr>
                </a:solidFill>
              </a:rPr>
              <a:t>delivered</a:t>
            </a:r>
            <a:r>
              <a:rPr lang="tr-TR" sz="2400" dirty="0">
                <a:solidFill>
                  <a:schemeClr val="bg2">
                    <a:lumMod val="25000"/>
                  </a:schemeClr>
                </a:solidFill>
              </a:rPr>
              <a:t> </a:t>
            </a:r>
            <a:r>
              <a:rPr lang="tr-TR" sz="2400" dirty="0" err="1">
                <a:solidFill>
                  <a:schemeClr val="bg2">
                    <a:lumMod val="25000"/>
                  </a:schemeClr>
                </a:solidFill>
              </a:rPr>
              <a:t>over</a:t>
            </a:r>
            <a:r>
              <a:rPr lang="tr-TR" sz="2400" dirty="0">
                <a:solidFill>
                  <a:schemeClr val="bg2">
                    <a:lumMod val="25000"/>
                  </a:schemeClr>
                </a:solidFill>
              </a:rPr>
              <a:t> </a:t>
            </a:r>
            <a:r>
              <a:rPr lang="tr-TR" sz="2400" dirty="0" err="1">
                <a:solidFill>
                  <a:schemeClr val="bg2">
                    <a:lumMod val="25000"/>
                  </a:schemeClr>
                </a:solidFill>
              </a:rPr>
              <a:t>to</a:t>
            </a:r>
            <a:r>
              <a:rPr lang="tr-TR" sz="2400" dirty="0">
                <a:solidFill>
                  <a:schemeClr val="bg2">
                    <a:lumMod val="25000"/>
                  </a:schemeClr>
                </a:solidFill>
              </a:rPr>
              <a:t> </a:t>
            </a:r>
            <a:r>
              <a:rPr lang="tr-TR" sz="2400" dirty="0" err="1">
                <a:solidFill>
                  <a:schemeClr val="bg2">
                    <a:lumMod val="25000"/>
                  </a:schemeClr>
                </a:solidFill>
              </a:rPr>
              <a:t>situations</a:t>
            </a:r>
            <a:r>
              <a:rPr lang="tr-TR" sz="2400" dirty="0">
                <a:solidFill>
                  <a:schemeClr val="bg2">
                    <a:lumMod val="25000"/>
                  </a:schemeClr>
                </a:solidFill>
              </a:rPr>
              <a:t> of </a:t>
            </a:r>
            <a:r>
              <a:rPr lang="tr-TR" sz="2400" dirty="0" err="1">
                <a:solidFill>
                  <a:schemeClr val="bg2">
                    <a:lumMod val="25000"/>
                  </a:schemeClr>
                </a:solidFill>
              </a:rPr>
              <a:t>choice</a:t>
            </a:r>
            <a:r>
              <a:rPr lang="tr-TR" sz="2400" dirty="0">
                <a:solidFill>
                  <a:schemeClr val="bg2">
                    <a:lumMod val="25000"/>
                  </a:schemeClr>
                </a:solidFill>
              </a:rPr>
              <a:t> </a:t>
            </a:r>
            <a:r>
              <a:rPr lang="tr-TR" sz="2400" dirty="0" err="1">
                <a:solidFill>
                  <a:schemeClr val="bg2">
                    <a:lumMod val="25000"/>
                  </a:schemeClr>
                </a:solidFill>
              </a:rPr>
              <a:t>and</a:t>
            </a:r>
            <a:r>
              <a:rPr lang="tr-TR" sz="2400" dirty="0">
                <a:solidFill>
                  <a:schemeClr val="bg2">
                    <a:lumMod val="25000"/>
                  </a:schemeClr>
                </a:solidFill>
              </a:rPr>
              <a:t> </a:t>
            </a:r>
            <a:r>
              <a:rPr lang="tr-TR" sz="2400" dirty="0" err="1">
                <a:solidFill>
                  <a:schemeClr val="bg2">
                    <a:lumMod val="25000"/>
                  </a:schemeClr>
                </a:solidFill>
              </a:rPr>
              <a:t>action</a:t>
            </a:r>
            <a:r>
              <a:rPr lang="tr-TR" sz="2400" dirty="0">
                <a:solidFill>
                  <a:schemeClr val="bg2">
                    <a:lumMod val="25000"/>
                  </a:schemeClr>
                </a:solidFill>
              </a:rPr>
              <a:t> </a:t>
            </a:r>
            <a:r>
              <a:rPr lang="tr-TR" sz="2400" dirty="0" err="1">
                <a:solidFill>
                  <a:schemeClr val="bg2">
                    <a:lumMod val="25000"/>
                  </a:schemeClr>
                </a:solidFill>
              </a:rPr>
              <a:t>which</a:t>
            </a:r>
            <a:r>
              <a:rPr lang="tr-TR" sz="2400" dirty="0">
                <a:solidFill>
                  <a:schemeClr val="bg2">
                    <a:lumMod val="25000"/>
                  </a:schemeClr>
                </a:solidFill>
              </a:rPr>
              <a:t> </a:t>
            </a:r>
            <a:r>
              <a:rPr lang="tr-TR" sz="2400" dirty="0" err="1">
                <a:solidFill>
                  <a:schemeClr val="bg2">
                    <a:lumMod val="25000"/>
                  </a:schemeClr>
                </a:solidFill>
              </a:rPr>
              <a:t>matter</a:t>
            </a:r>
            <a:r>
              <a:rPr lang="tr-TR" sz="2400" dirty="0">
                <a:solidFill>
                  <a:schemeClr val="bg2">
                    <a:lumMod val="25000"/>
                  </a:schemeClr>
                </a:solidFill>
              </a:rPr>
              <a:t> </a:t>
            </a:r>
            <a:r>
              <a:rPr lang="tr-TR" sz="2400" dirty="0" err="1">
                <a:solidFill>
                  <a:schemeClr val="bg2">
                    <a:lumMod val="25000"/>
                  </a:schemeClr>
                </a:solidFill>
              </a:rPr>
              <a:t>to</a:t>
            </a:r>
            <a:r>
              <a:rPr lang="tr-TR" sz="2400" dirty="0">
                <a:solidFill>
                  <a:schemeClr val="bg2">
                    <a:lumMod val="25000"/>
                  </a:schemeClr>
                </a:solidFill>
              </a:rPr>
              <a:t> it but </a:t>
            </a:r>
            <a:r>
              <a:rPr lang="tr-TR" sz="2400" dirty="0" err="1">
                <a:solidFill>
                  <a:schemeClr val="bg2">
                    <a:lumMod val="25000"/>
                  </a:schemeClr>
                </a:solidFill>
              </a:rPr>
              <a:t>which</a:t>
            </a:r>
            <a:r>
              <a:rPr lang="tr-TR" sz="2400" dirty="0">
                <a:solidFill>
                  <a:schemeClr val="bg2">
                    <a:lumMod val="25000"/>
                  </a:schemeClr>
                </a:solidFill>
              </a:rPr>
              <a:t> it </a:t>
            </a:r>
            <a:r>
              <a:rPr lang="tr-TR" sz="2400" dirty="0" err="1">
                <a:solidFill>
                  <a:schemeClr val="bg2">
                    <a:lumMod val="25000"/>
                  </a:schemeClr>
                </a:solidFill>
              </a:rPr>
              <a:t>did</a:t>
            </a:r>
            <a:r>
              <a:rPr lang="tr-TR" sz="2400" dirty="0">
                <a:solidFill>
                  <a:schemeClr val="bg2">
                    <a:lumMod val="25000"/>
                  </a:schemeClr>
                </a:solidFill>
              </a:rPr>
              <a:t> not </a:t>
            </a:r>
            <a:r>
              <a:rPr lang="tr-TR" sz="2400" dirty="0" err="1">
                <a:solidFill>
                  <a:schemeClr val="bg2">
                    <a:lumMod val="25000"/>
                  </a:schemeClr>
                </a:solidFill>
              </a:rPr>
              <a:t>itself</a:t>
            </a:r>
            <a:r>
              <a:rPr lang="tr-TR" sz="2400" dirty="0">
                <a:solidFill>
                  <a:schemeClr val="bg2">
                    <a:lumMod val="25000"/>
                  </a:schemeClr>
                </a:solidFill>
              </a:rPr>
              <a:t> </a:t>
            </a:r>
            <a:r>
              <a:rPr lang="tr-TR" sz="2400" dirty="0" err="1">
                <a:solidFill>
                  <a:schemeClr val="bg2">
                    <a:lumMod val="25000"/>
                  </a:schemeClr>
                </a:solidFill>
              </a:rPr>
              <a:t>fully</a:t>
            </a:r>
            <a:r>
              <a:rPr lang="tr-TR" sz="2400" dirty="0">
                <a:solidFill>
                  <a:schemeClr val="bg2">
                    <a:lumMod val="25000"/>
                  </a:schemeClr>
                </a:solidFill>
              </a:rPr>
              <a:t> </a:t>
            </a:r>
            <a:r>
              <a:rPr lang="tr-TR" sz="2400" dirty="0" err="1">
                <a:solidFill>
                  <a:schemeClr val="bg2">
                    <a:lumMod val="25000"/>
                  </a:schemeClr>
                </a:solidFill>
              </a:rPr>
              <a:t>choose</a:t>
            </a:r>
            <a:r>
              <a:rPr lang="tr-TR" sz="2400" dirty="0">
                <a:solidFill>
                  <a:schemeClr val="bg2">
                    <a:lumMod val="25000"/>
                  </a:schemeClr>
                </a:solidFill>
              </a:rPr>
              <a:t> </a:t>
            </a:r>
            <a:r>
              <a:rPr lang="tr-TR" sz="2400" dirty="0" err="1">
                <a:solidFill>
                  <a:schemeClr val="bg2">
                    <a:lumMod val="25000"/>
                  </a:schemeClr>
                </a:solidFill>
              </a:rPr>
              <a:t>or</a:t>
            </a:r>
            <a:r>
              <a:rPr lang="tr-TR" sz="2400" dirty="0">
                <a:solidFill>
                  <a:schemeClr val="bg2">
                    <a:lumMod val="25000"/>
                  </a:schemeClr>
                </a:solidFill>
              </a:rPr>
              <a:t> </a:t>
            </a:r>
            <a:r>
              <a:rPr lang="tr-TR" sz="2400" dirty="0" err="1">
                <a:solidFill>
                  <a:schemeClr val="bg2">
                    <a:lumMod val="25000"/>
                  </a:schemeClr>
                </a:solidFill>
              </a:rPr>
              <a:t>determine</a:t>
            </a:r>
            <a:r>
              <a:rPr lang="tr-TR" sz="2400" dirty="0">
                <a:solidFill>
                  <a:schemeClr val="bg2">
                    <a:lumMod val="25000"/>
                  </a:schemeClr>
                </a:solidFill>
              </a:rPr>
              <a:t>.</a:t>
            </a:r>
          </a:p>
          <a:p>
            <a:endParaRPr lang="tr-TR" sz="2400" dirty="0">
              <a:solidFill>
                <a:schemeClr val="bg2">
                  <a:lumMod val="25000"/>
                </a:schemeClr>
              </a:solidFill>
            </a:endParaRPr>
          </a:p>
          <a:p>
            <a:br>
              <a:rPr lang="tr-TR" sz="2400" dirty="0">
                <a:solidFill>
                  <a:schemeClr val="bg2">
                    <a:lumMod val="25000"/>
                  </a:schemeClr>
                </a:solidFill>
              </a:rPr>
            </a:br>
            <a:endParaRPr lang="tr-TR" sz="2400" dirty="0">
              <a:solidFill>
                <a:schemeClr val="bg2">
                  <a:lumMod val="25000"/>
                </a:schemeClr>
              </a:solidFill>
            </a:endParaRPr>
          </a:p>
        </p:txBody>
      </p:sp>
    </p:spTree>
    <p:extLst>
      <p:ext uri="{BB962C8B-B14F-4D97-AF65-F5344CB8AC3E}">
        <p14:creationId xmlns:p14="http://schemas.microsoft.com/office/powerpoint/2010/main" val="2529901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0" name="Group 9">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4" name="Freeform: Shape 13">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1" name="Group 10">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2" name="Freeform: Shape 11">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Title 1">
            <a:extLst>
              <a:ext uri="{FF2B5EF4-FFF2-40B4-BE49-F238E27FC236}">
                <a16:creationId xmlns:a16="http://schemas.microsoft.com/office/drawing/2014/main" id="{C08AD093-12CF-AF9D-452B-9EE65AE2FB2F}"/>
              </a:ext>
            </a:extLst>
          </p:cNvPr>
          <p:cNvSpPr>
            <a:spLocks noGrp="1"/>
          </p:cNvSpPr>
          <p:nvPr>
            <p:ph type="title"/>
          </p:nvPr>
        </p:nvSpPr>
        <p:spPr>
          <a:xfrm>
            <a:off x="838199" y="1120676"/>
            <a:ext cx="11353257" cy="2308324"/>
          </a:xfrm>
        </p:spPr>
        <p:txBody>
          <a:bodyPr vert="horz" lIns="91440" tIns="45720" rIns="91440" bIns="45720" rtlCol="0" anchor="b">
            <a:normAutofit fontScale="90000"/>
          </a:bodyPr>
          <a:lstStyle/>
          <a:p>
            <a:pPr lvl="0">
              <a:lnSpc>
                <a:spcPct val="115000"/>
              </a:lnSpc>
            </a:pPr>
            <a:r>
              <a:rPr lang="en-TR"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Dasein’s throwness shows it to be already in a world; its projectiveness shows it to be at the same time ahead of itself, aiming to realize some existential possibility; and its fallenness shows it to be preoccupied with the world. This overarching tripartite characterization reveals the essential unity of Dasein’s Being to be what Heidegger calls care. </a:t>
            </a:r>
            <a:br>
              <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558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A3C47C2-33A2-44B2-BEAB-FEB679075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3324"/>
            <a:ext cx="12192000" cy="686132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3">
            <a:extLst>
              <a:ext uri="{FF2B5EF4-FFF2-40B4-BE49-F238E27FC236}">
                <a16:creationId xmlns:a16="http://schemas.microsoft.com/office/drawing/2014/main" id="{AD182BA8-54AD-4D9F-8264-B0FA8BB47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16">
            <a:extLst>
              <a:ext uri="{FF2B5EF4-FFF2-40B4-BE49-F238E27FC236}">
                <a16:creationId xmlns:a16="http://schemas.microsoft.com/office/drawing/2014/main" id="{4ED83379-0499-45E1-AB78-6AA230F964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E9B342E-4894-202C-1268-548432C04DDF}"/>
              </a:ext>
            </a:extLst>
          </p:cNvPr>
          <p:cNvSpPr>
            <a:spLocks noGrp="1"/>
          </p:cNvSpPr>
          <p:nvPr>
            <p:ph type="title"/>
          </p:nvPr>
        </p:nvSpPr>
        <p:spPr>
          <a:xfrm>
            <a:off x="5767398" y="3429000"/>
            <a:ext cx="6716961" cy="3429000"/>
          </a:xfrm>
        </p:spPr>
        <p:txBody>
          <a:bodyPr vert="horz" lIns="91440" tIns="45720" rIns="91440" bIns="45720" rtlCol="0" anchor="b">
            <a:noAutofit/>
          </a:bodyPr>
          <a:lstStyle/>
          <a:p>
            <a:pPr marL="342900" lvl="0" indent="-342900">
              <a:lnSpc>
                <a:spcPct val="115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a:effectLst/>
                <a:latin typeface="Times" pitchFamily="2" charset="0"/>
                <a:ea typeface="Calibri" panose="020F0502020204030204" pitchFamily="34" charset="0"/>
                <a:cs typeface="Times" pitchFamily="2" charset="0"/>
              </a:rPr>
              <a:t>	</a:t>
            </a:r>
            <a:br>
              <a:rPr lang="en-TR" sz="2000" dirty="0">
                <a:effectLst/>
                <a:latin typeface="Calibri" panose="020F0502020204030204" pitchFamily="34" charset="0"/>
                <a:ea typeface="Calibri" panose="020F0502020204030204" pitchFamily="34" charset="0"/>
                <a:cs typeface="Times New Roman" panose="02020603050405020304" pitchFamily="18" charset="0"/>
              </a:rPr>
            </a:br>
            <a:endParaRPr lang="en-US" sz="2000" kern="1200" dirty="0">
              <a:latin typeface="+mj-lt"/>
              <a:ea typeface="+mj-ea"/>
              <a:cs typeface="+mj-cs"/>
            </a:endParaRPr>
          </a:p>
        </p:txBody>
      </p:sp>
      <p:sp>
        <p:nvSpPr>
          <p:cNvPr id="3" name="TextBox 2">
            <a:extLst>
              <a:ext uri="{FF2B5EF4-FFF2-40B4-BE49-F238E27FC236}">
                <a16:creationId xmlns:a16="http://schemas.microsoft.com/office/drawing/2014/main" id="{43CCDEF4-0BBC-2C2D-0D15-E9EDDEE2C4C8}"/>
              </a:ext>
            </a:extLst>
          </p:cNvPr>
          <p:cNvSpPr txBox="1"/>
          <p:nvPr/>
        </p:nvSpPr>
        <p:spPr>
          <a:xfrm>
            <a:off x="485193" y="1250302"/>
            <a:ext cx="5282206" cy="2677656"/>
          </a:xfrm>
          <a:prstGeom prst="rect">
            <a:avLst/>
          </a:prstGeom>
          <a:noFill/>
        </p:spPr>
        <p:txBody>
          <a:bodyPr wrap="square" rtlCol="0">
            <a:spAutoFit/>
          </a:bodyPr>
          <a:lstStyle/>
          <a:p>
            <a:r>
              <a:rPr lang="en-US" sz="2800" dirty="0"/>
              <a:t>Dasein is always occupied with the entities it encounters in the world –concerned </a:t>
            </a:r>
            <a:r>
              <a:rPr lang="en-US" sz="2800" dirty="0" err="1"/>
              <a:t>abput</a:t>
            </a:r>
            <a:r>
              <a:rPr lang="en-US" sz="2800" dirty="0"/>
              <a:t> ready-to-hand and present-at-hand entities, and solicitous of other human beings. Dasein must deal with the world.</a:t>
            </a:r>
          </a:p>
        </p:txBody>
      </p:sp>
      <p:sp>
        <p:nvSpPr>
          <p:cNvPr id="4" name="TextBox 3">
            <a:extLst>
              <a:ext uri="{FF2B5EF4-FFF2-40B4-BE49-F238E27FC236}">
                <a16:creationId xmlns:a16="http://schemas.microsoft.com/office/drawing/2014/main" id="{51956428-A063-1A08-63EE-AC040A78D0F1}"/>
              </a:ext>
            </a:extLst>
          </p:cNvPr>
          <p:cNvSpPr txBox="1"/>
          <p:nvPr/>
        </p:nvSpPr>
        <p:spPr>
          <a:xfrm>
            <a:off x="8544590" y="4383848"/>
            <a:ext cx="3557497" cy="1107996"/>
          </a:xfrm>
          <a:prstGeom prst="rect">
            <a:avLst/>
          </a:prstGeom>
          <a:noFill/>
        </p:spPr>
        <p:txBody>
          <a:bodyPr wrap="square" rtlCol="0">
            <a:spAutoFit/>
          </a:bodyPr>
          <a:lstStyle/>
          <a:p>
            <a:r>
              <a:rPr lang="en-US" sz="6600" b="1" dirty="0">
                <a:solidFill>
                  <a:schemeClr val="bg1"/>
                </a:solidFill>
              </a:rPr>
              <a:t>CARE</a:t>
            </a:r>
          </a:p>
        </p:txBody>
      </p:sp>
    </p:spTree>
    <p:extLst>
      <p:ext uri="{BB962C8B-B14F-4D97-AF65-F5344CB8AC3E}">
        <p14:creationId xmlns:p14="http://schemas.microsoft.com/office/powerpoint/2010/main" val="56029069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FB946D7-1CA4-446E-8795-007CACFDE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192416F2-BC84-4D7C-80C6-6296C10C3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95338" y="981075"/>
            <a:ext cx="10601325" cy="4552949"/>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521E99-BB42-1B35-64FA-4197229276A6}"/>
              </a:ext>
            </a:extLst>
          </p:cNvPr>
          <p:cNvSpPr>
            <a:spLocks noGrp="1"/>
          </p:cNvSpPr>
          <p:nvPr>
            <p:ph type="title"/>
          </p:nvPr>
        </p:nvSpPr>
        <p:spPr>
          <a:xfrm>
            <a:off x="1537097" y="2228671"/>
            <a:ext cx="9117807" cy="1200329"/>
          </a:xfrm>
        </p:spPr>
        <p:txBody>
          <a:bodyPr vert="horz" lIns="91440" tIns="45720" rIns="91440" bIns="45720" rtlCol="0" anchor="b">
            <a:noAutofit/>
          </a:bodyPr>
          <a:lstStyle/>
          <a:p>
            <a:pPr lvl="0">
              <a:lnSpc>
                <a:spcPct val="115000"/>
              </a:lnSpc>
              <a:buSzPts val="1100"/>
            </a:pP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1" name="Straight Connector 10">
            <a:extLst>
              <a:ext uri="{FF2B5EF4-FFF2-40B4-BE49-F238E27FC236}">
                <a16:creationId xmlns:a16="http://schemas.microsoft.com/office/drawing/2014/main" id="{2330623A-AB89-4E04-AC9A-2BAFBF85AE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52800" y="3771366"/>
            <a:ext cx="5486400"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891B3A7-F606-AA3D-5692-0398BC0E5777}"/>
              </a:ext>
            </a:extLst>
          </p:cNvPr>
          <p:cNvSpPr txBox="1"/>
          <p:nvPr/>
        </p:nvSpPr>
        <p:spPr>
          <a:xfrm>
            <a:off x="3047319" y="2262724"/>
            <a:ext cx="5906181" cy="1200329"/>
          </a:xfrm>
          <a:prstGeom prst="rect">
            <a:avLst/>
          </a:prstGeom>
          <a:noFill/>
        </p:spPr>
        <p:txBody>
          <a:bodyPr wrap="square" rtlCol="0">
            <a:spAutoFit/>
          </a:bodyPr>
          <a:lstStyle/>
          <a:p>
            <a:r>
              <a:rPr lang="en-US" sz="3600" dirty="0"/>
              <a:t>Care is the unifying ontological structure of human existence. </a:t>
            </a:r>
          </a:p>
        </p:txBody>
      </p:sp>
    </p:spTree>
    <p:extLst>
      <p:ext uri="{BB962C8B-B14F-4D97-AF65-F5344CB8AC3E}">
        <p14:creationId xmlns:p14="http://schemas.microsoft.com/office/powerpoint/2010/main" val="1260403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393</Words>
  <Application>Microsoft Macintosh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vt:lpstr>
      <vt:lpstr>Times New Roman</vt:lpstr>
      <vt:lpstr>Office Theme</vt:lpstr>
      <vt:lpstr> PHI 421 Contemporary Philosophy  Week 6  </vt:lpstr>
      <vt:lpstr>Today’s Class:   Heidegger’s Anxiety, Care and Time as  Human Horizon</vt:lpstr>
      <vt:lpstr>Anxiety  </vt:lpstr>
      <vt:lpstr>     That in the face of which the anxious person is anxious is not any particular entity in the world. Indeed, the distinctive oppressiveness of anxiety lies precisely in its not being elicited by anything specific, so that we cannot respond to it in any specific way (e.g. by running away).       </vt:lpstr>
      <vt:lpstr>Anxiety </vt:lpstr>
      <vt:lpstr>Dasein’s throwness shows it to be already in a world; its projectiveness shows it to be at the same time ahead of itself, aiming to realize some existential possibility; and its fallenness shows it to be preoccupied with the world. This overarching tripartite characterization reveals the essential unity of Dasein’s Being to be what Heidegger calls care.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4. ULUSAL  ÇAĞDAŞ SİYASET FELSEFESİ SEMPOZYUMU   5-6 ARALIK 2019  ANKARA ÜNİVERSİTESİ DTCF FARABİ SALONU     GÜLBEN SALMAN</dc:title>
  <dc:creator>Gulben Salman</dc:creator>
  <cp:lastModifiedBy>Gulben Salman</cp:lastModifiedBy>
  <cp:revision>10</cp:revision>
  <dcterms:created xsi:type="dcterms:W3CDTF">2019-12-04T19:52:09Z</dcterms:created>
  <dcterms:modified xsi:type="dcterms:W3CDTF">2022-10-06T05:47:05Z</dcterms:modified>
</cp:coreProperties>
</file>