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33"/>
    <p:restoredTop sz="94656"/>
  </p:normalViewPr>
  <p:slideViewPr>
    <p:cSldViewPr snapToGrid="0" snapToObjects="1">
      <p:cViewPr varScale="1">
        <p:scale>
          <a:sx n="83" d="100"/>
          <a:sy n="83" d="100"/>
        </p:scale>
        <p:origin x="224" y="71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a:solidFill>
                  <a:schemeClr val="bg1">
                    <a:lumMod val="95000"/>
                    <a:lumOff val="5000"/>
                  </a:schemeClr>
                </a:solidFill>
              </a:rPr>
              <a:t> 6</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tr-TR" sz="2000" dirty="0" err="1">
                <a:solidFill>
                  <a:schemeClr val="bg1"/>
                </a:solidFill>
              </a:rPr>
              <a:t>Heidegger’s</a:t>
            </a:r>
            <a:r>
              <a:rPr lang="tr-TR" sz="2000" dirty="0">
                <a:solidFill>
                  <a:schemeClr val="bg1"/>
                </a:solidFill>
              </a:rPr>
              <a:t> </a:t>
            </a:r>
            <a:r>
              <a:rPr lang="tr-TR" sz="2000" dirty="0" err="1">
                <a:solidFill>
                  <a:schemeClr val="bg1"/>
                </a:solidFill>
              </a:rPr>
              <a:t>Anxiety</a:t>
            </a:r>
            <a:r>
              <a:rPr lang="tr-TR" sz="2000" dirty="0">
                <a:solidFill>
                  <a:schemeClr val="bg1"/>
                </a:solidFill>
              </a:rPr>
              <a:t>, </a:t>
            </a:r>
            <a:r>
              <a:rPr lang="tr-TR" sz="2000" dirty="0" err="1">
                <a:solidFill>
                  <a:schemeClr val="bg1"/>
                </a:solidFill>
              </a:rPr>
              <a:t>Care</a:t>
            </a:r>
            <a:r>
              <a:rPr lang="tr-TR" sz="2000" dirty="0">
                <a:solidFill>
                  <a:schemeClr val="bg1"/>
                </a:solidFill>
              </a:rPr>
              <a:t> </a:t>
            </a:r>
            <a:r>
              <a:rPr lang="tr-TR" sz="2000" dirty="0" err="1">
                <a:solidFill>
                  <a:schemeClr val="bg1"/>
                </a:solidFill>
              </a:rPr>
              <a:t>and</a:t>
            </a:r>
            <a:r>
              <a:rPr lang="tr-TR" sz="2000" dirty="0">
                <a:solidFill>
                  <a:schemeClr val="bg1"/>
                </a:solidFill>
              </a:rPr>
              <a:t> Time as</a:t>
            </a:r>
            <a:br>
              <a:rPr lang="tr-TR" sz="2000" dirty="0">
                <a:solidFill>
                  <a:schemeClr val="bg1"/>
                </a:solidFill>
              </a:rPr>
            </a:br>
            <a:r>
              <a:rPr lang="tr-TR" sz="2000" dirty="0">
                <a:solidFill>
                  <a:schemeClr val="bg1"/>
                </a:solidFill>
              </a:rPr>
              <a:t> Human </a:t>
            </a:r>
            <a:r>
              <a:rPr lang="tr-TR" sz="2000" dirty="0" err="1">
                <a:solidFill>
                  <a:schemeClr val="bg1"/>
                </a:solidFill>
              </a:rPr>
              <a:t>Horizon</a:t>
            </a: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2113143"/>
          </a:xfrm>
          <a:prstGeom prst="rect">
            <a:avLst/>
          </a:prstGeom>
          <a:noFill/>
        </p:spPr>
        <p:txBody>
          <a:bodyPr wrap="square" rtlCol="0">
            <a:spAutoFit/>
          </a:bodyPr>
          <a:lstStyle/>
          <a:p>
            <a:pPr lvl="0" algn="just">
              <a:lnSpc>
                <a:spcPct val="115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Dasein: </a:t>
            </a:r>
          </a:p>
          <a:p>
            <a:pPr lvl="0" algn="just">
              <a:lnSpc>
                <a:spcPct val="115000"/>
              </a:lnSpc>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From Consciousness to Existence (Ontology), Anxiety, Care and Time as Human Horizon</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D32A76C8-5B32-BF26-3ACD-A3DE8D40C96C}"/>
              </a:ext>
            </a:extLst>
          </p:cNvPr>
          <p:cNvSpPr txBox="1"/>
          <p:nvPr/>
        </p:nvSpPr>
        <p:spPr>
          <a:xfrm>
            <a:off x="1465822" y="3620278"/>
            <a:ext cx="10290749" cy="2111668"/>
          </a:xfrm>
          <a:prstGeom prst="rect">
            <a:avLst/>
          </a:prstGeom>
          <a:noFill/>
        </p:spPr>
        <p:txBody>
          <a:bodyPr wrap="square" rtlCol="0">
            <a:spAutoFit/>
          </a:bodyPr>
          <a:lstStyle/>
          <a:p>
            <a:pPr lvl="0" algn="just">
              <a:lnSpc>
                <a:spcPct val="115000"/>
              </a:lnSpc>
              <a:spcAft>
                <a:spcPts val="1000"/>
              </a:spcAft>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Dasein is scattered amidst the constantly changing objects of its curiosity, caught up in the collection o</a:t>
            </a:r>
            <a:r>
              <a:rPr lang="en-US" b="1" dirty="0">
                <a:latin typeface="Times New Roman" panose="02020603050405020304" pitchFamily="18" charset="0"/>
                <a:ea typeface="Calibri" panose="020F0502020204030204" pitchFamily="34" charset="0"/>
                <a:cs typeface="Times New Roman" panose="02020603050405020304" pitchFamily="18" charset="0"/>
              </a:rPr>
              <a:t>f selfless selves that make up the “they”, and fragmented by its self-dissection. Dasein’s existence requires overcoming its self-dispersal, so a genuinely integrated understanding of Dasein’s Being requires gaining a perspective on those fragments that demonstrates their overall unity.  One particular state of mind helps to solve both problems.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1735860"/>
          </a:xfrm>
          <a:prstGeom prst="rect">
            <a:avLst/>
          </a:prstGeom>
          <a:noFill/>
        </p:spPr>
        <p:txBody>
          <a:bodyPr wrap="square" rtlCol="0">
            <a:spAutoFit/>
          </a:bodyPr>
          <a:lstStyle/>
          <a:p>
            <a:pPr lvl="0" algn="just">
              <a:lnSpc>
                <a:spcPct val="115000"/>
              </a:lnSpc>
            </a:pP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Anxiety</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is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often</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confused</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fear</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Both</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responses</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World as </a:t>
            </a:r>
            <a:r>
              <a:rPr lang="tr-TR" sz="2400" dirty="0" err="1">
                <a:effectLst/>
                <a:latin typeface="Times New Roman" panose="02020603050405020304" pitchFamily="18" charset="0"/>
                <a:ea typeface="Calibri" panose="020F0502020204030204" pitchFamily="34" charset="0"/>
                <a:cs typeface="Times New Roman" panose="02020603050405020304" pitchFamily="18" charset="0"/>
              </a:rPr>
              <a:t>unnerving</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hostile</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or</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threatening</a:t>
            </a:r>
            <a:r>
              <a:rPr lang="tr-TR" sz="2400" dirty="0">
                <a:latin typeface="Times New Roman" panose="02020603050405020304" pitchFamily="18" charset="0"/>
                <a:ea typeface="Calibri" panose="020F0502020204030204" pitchFamily="34" charset="0"/>
                <a:cs typeface="Times New Roman" panose="02020603050405020304" pitchFamily="18" charset="0"/>
              </a:rPr>
              <a:t>, but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whereas</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fear</a:t>
            </a:r>
            <a:r>
              <a:rPr lang="tr-TR" sz="2400" dirty="0">
                <a:latin typeface="Times New Roman" panose="02020603050405020304" pitchFamily="18" charset="0"/>
                <a:ea typeface="Calibri" panose="020F0502020204030204" pitchFamily="34" charset="0"/>
                <a:cs typeface="Times New Roman" panose="02020603050405020304" pitchFamily="18" charset="0"/>
              </a:rPr>
              <a:t> is a </a:t>
            </a:r>
            <a:r>
              <a:rPr lang="tr-TR" sz="2400" dirty="0" err="1">
                <a:latin typeface="Times New Roman" panose="02020603050405020304" pitchFamily="18" charset="0"/>
                <a:ea typeface="Calibri" panose="020F0502020204030204" pitchFamily="34" charset="0"/>
                <a:cs typeface="Times New Roman" panose="02020603050405020304" pitchFamily="18" charset="0"/>
              </a:rPr>
              <a:t>response</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to</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something</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specific</a:t>
            </a:r>
            <a:r>
              <a:rPr lang="tr-TR" sz="2400" dirty="0">
                <a:latin typeface="Times New Roman" panose="02020603050405020304" pitchFamily="18" charset="0"/>
                <a:ea typeface="Calibri" panose="020F0502020204030204" pitchFamily="34" charset="0"/>
                <a:cs typeface="Times New Roman" panose="02020603050405020304" pitchFamily="18" charset="0"/>
              </a:rPr>
              <a:t> in </a:t>
            </a:r>
            <a:r>
              <a:rPr lang="tr-TR" sz="2400" dirty="0" err="1">
                <a:latin typeface="Times New Roman" panose="02020603050405020304" pitchFamily="18" charset="0"/>
                <a:ea typeface="Calibri" panose="020F0502020204030204" pitchFamily="34" charset="0"/>
                <a:cs typeface="Times New Roman" panose="02020603050405020304" pitchFamily="18" charset="0"/>
              </a:rPr>
              <a:t>the</a:t>
            </a:r>
            <a:r>
              <a:rPr lang="tr-TR" sz="2400" dirty="0">
                <a:latin typeface="Times New Roman" panose="02020603050405020304" pitchFamily="18" charset="0"/>
                <a:ea typeface="Calibri" panose="020F0502020204030204" pitchFamily="34" charset="0"/>
                <a:cs typeface="Times New Roman" panose="02020603050405020304" pitchFamily="18" charset="0"/>
              </a:rPr>
              <a:t> World (a </a:t>
            </a:r>
            <a:r>
              <a:rPr lang="tr-TR" sz="2400" dirty="0" err="1">
                <a:latin typeface="Times New Roman" panose="02020603050405020304" pitchFamily="18" charset="0"/>
                <a:ea typeface="Calibri" panose="020F0502020204030204" pitchFamily="34" charset="0"/>
                <a:cs typeface="Times New Roman" panose="02020603050405020304" pitchFamily="18" charset="0"/>
              </a:rPr>
              <a:t>gun</a:t>
            </a:r>
            <a:r>
              <a:rPr lang="tr-TR" sz="2400" dirty="0">
                <a:latin typeface="Times New Roman" panose="02020603050405020304" pitchFamily="18" charset="0"/>
                <a:ea typeface="Calibri" panose="020F0502020204030204" pitchFamily="34" charset="0"/>
                <a:cs typeface="Times New Roman" panose="02020603050405020304" pitchFamily="18" charset="0"/>
              </a:rPr>
              <a:t>, an </a:t>
            </a:r>
            <a:r>
              <a:rPr lang="tr-TR" sz="2400" dirty="0" err="1">
                <a:latin typeface="Times New Roman" panose="02020603050405020304" pitchFamily="18" charset="0"/>
                <a:ea typeface="Calibri" panose="020F0502020204030204" pitchFamily="34" charset="0"/>
                <a:cs typeface="Times New Roman" panose="02020603050405020304" pitchFamily="18" charset="0"/>
              </a:rPr>
              <a:t>animal</a:t>
            </a:r>
            <a:r>
              <a:rPr lang="tr-TR" sz="2400" dirty="0">
                <a:latin typeface="Times New Roman" panose="02020603050405020304" pitchFamily="18" charset="0"/>
                <a:ea typeface="Calibri" panose="020F0502020204030204" pitchFamily="34" charset="0"/>
                <a:cs typeface="Times New Roman" panose="02020603050405020304" pitchFamily="18" charset="0"/>
              </a:rPr>
              <a:t>, a </a:t>
            </a:r>
            <a:r>
              <a:rPr lang="tr-TR" sz="2400" dirty="0" err="1">
                <a:latin typeface="Times New Roman" panose="02020603050405020304" pitchFamily="18" charset="0"/>
                <a:ea typeface="Calibri" panose="020F0502020204030204" pitchFamily="34" charset="0"/>
                <a:cs typeface="Times New Roman" panose="02020603050405020304" pitchFamily="18" charset="0"/>
              </a:rPr>
              <a:t>gesture</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err="1">
                <a:latin typeface="Times New Roman" panose="02020603050405020304" pitchFamily="18" charset="0"/>
                <a:ea typeface="Calibri" panose="020F0502020204030204" pitchFamily="34" charset="0"/>
                <a:cs typeface="Times New Roman" panose="02020603050405020304" pitchFamily="18" charset="0"/>
              </a:rPr>
              <a:t>anxiety</a:t>
            </a:r>
            <a:r>
              <a:rPr lang="tr-TR" sz="2400" dirty="0">
                <a:latin typeface="Times New Roman" panose="02020603050405020304" pitchFamily="18" charset="0"/>
                <a:ea typeface="Calibri" panose="020F0502020204030204" pitchFamily="34" charset="0"/>
                <a:cs typeface="Times New Roman" panose="02020603050405020304" pitchFamily="18" charset="0"/>
              </a:rPr>
              <a:t> is in </a:t>
            </a:r>
            <a:r>
              <a:rPr lang="tr-TR" sz="2400" dirty="0" err="1">
                <a:latin typeface="Times New Roman" panose="02020603050405020304" pitchFamily="18" charset="0"/>
                <a:ea typeface="Calibri" panose="020F0502020204030204" pitchFamily="34" charset="0"/>
                <a:cs typeface="Times New Roman" panose="02020603050405020304" pitchFamily="18" charset="0"/>
              </a:rPr>
              <a:t>this</a:t>
            </a:r>
            <a:r>
              <a:rPr lang="tr-TR" sz="2400" dirty="0">
                <a:latin typeface="Times New Roman" panose="02020603050405020304" pitchFamily="18" charset="0"/>
                <a:ea typeface="Calibri" panose="020F0502020204030204" pitchFamily="34" charset="0"/>
                <a:cs typeface="Times New Roman" panose="02020603050405020304" pitchFamily="18" charset="0"/>
              </a:rPr>
              <a:t> sense </a:t>
            </a:r>
            <a:r>
              <a:rPr lang="tr-TR" sz="2400" dirty="0" err="1">
                <a:latin typeface="Times New Roman" panose="02020603050405020304" pitchFamily="18" charset="0"/>
                <a:ea typeface="Calibri" panose="020F0502020204030204" pitchFamily="34" charset="0"/>
                <a:cs typeface="Times New Roman" panose="02020603050405020304" pitchFamily="18" charset="0"/>
              </a:rPr>
              <a:t>objectless</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4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sz="3100" dirty="0">
                <a:latin typeface="Calibri" panose="020F0502020204030204" pitchFamily="34" charset="0"/>
                <a:ea typeface="Calibri" panose="020F0502020204030204" pitchFamily="34" charset="0"/>
                <a:cs typeface="Times New Roman" panose="02020603050405020304" pitchFamily="18" charset="0"/>
              </a:rPr>
              <a:t>Anxiety </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latin typeface="Times" pitchFamily="2" charset="0"/>
                <a:ea typeface="Calibri" panose="020F0502020204030204" pitchFamily="34" charset="0"/>
                <a:cs typeface="Times" pitchFamily="2" charset="0"/>
              </a:rPr>
              <a:t>That in the face of which the anxious person is anxious is not any particular entity in the world. Indeed, the distinctive oppressiveness of anxiety lies precisely in its not being elicited by anything specific, so that we cannot respond to it in any specific way (e.g. by running away).</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845616"/>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effectLst/>
                <a:latin typeface="Times" pitchFamily="2" charset="0"/>
                <a:ea typeface="Calibri" panose="020F0502020204030204" pitchFamily="34" charset="0"/>
                <a:cs typeface="Times" pitchFamily="2" charset="0"/>
              </a:rPr>
              <a:t>Anxiety</a:t>
            </a: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4000" dirty="0" err="1">
                <a:solidFill>
                  <a:schemeClr val="bg1"/>
                </a:solidFill>
              </a:rPr>
              <a:t>Anxiety</a:t>
            </a:r>
            <a:r>
              <a:rPr lang="tr-TR" sz="2400" dirty="0">
                <a:solidFill>
                  <a:schemeClr val="bg1"/>
                </a:solidFill>
              </a:rPr>
              <a:t> </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654351" y="3429000"/>
            <a:ext cx="5381202" cy="3416320"/>
          </a:xfrm>
          <a:prstGeom prst="rect">
            <a:avLst/>
          </a:prstGeom>
        </p:spPr>
        <p:txBody>
          <a:bodyPr wrap="square">
            <a:spAutoFit/>
          </a:bodyPr>
          <a:lstStyle/>
          <a:p>
            <a:r>
              <a:rPr lang="tr-TR" sz="2400" dirty="0" err="1">
                <a:solidFill>
                  <a:schemeClr val="bg2">
                    <a:lumMod val="25000"/>
                  </a:schemeClr>
                </a:solidFill>
              </a:rPr>
              <a:t>Anxiety</a:t>
            </a:r>
            <a:r>
              <a:rPr lang="tr-TR" sz="2400" dirty="0">
                <a:solidFill>
                  <a:schemeClr val="bg2">
                    <a:lumMod val="25000"/>
                  </a:schemeClr>
                </a:solidFill>
              </a:rPr>
              <a:t> </a:t>
            </a:r>
            <a:r>
              <a:rPr lang="tr-TR" sz="2400" dirty="0" err="1">
                <a:solidFill>
                  <a:schemeClr val="bg2">
                    <a:lumMod val="25000"/>
                  </a:schemeClr>
                </a:solidFill>
              </a:rPr>
              <a:t>confronts</a:t>
            </a:r>
            <a:r>
              <a:rPr lang="tr-TR" sz="2400" dirty="0">
                <a:solidFill>
                  <a:schemeClr val="bg2">
                    <a:lumMod val="25000"/>
                  </a:schemeClr>
                </a:solidFill>
              </a:rPr>
              <a:t> </a:t>
            </a:r>
            <a:r>
              <a:rPr lang="tr-TR" sz="2400" dirty="0" err="1">
                <a:solidFill>
                  <a:schemeClr val="bg2">
                    <a:lumMod val="25000"/>
                  </a:schemeClr>
                </a:solidFill>
              </a:rPr>
              <a:t>Dasein</a:t>
            </a:r>
            <a:r>
              <a:rPr lang="tr-TR" sz="2400" dirty="0">
                <a:solidFill>
                  <a:schemeClr val="bg2">
                    <a:lumMod val="25000"/>
                  </a:schemeClr>
                </a:solidFill>
              </a:rPr>
              <a:t> </a:t>
            </a:r>
            <a:r>
              <a:rPr lang="tr-TR" sz="2400" dirty="0" err="1">
                <a:solidFill>
                  <a:schemeClr val="bg2">
                    <a:lumMod val="25000"/>
                  </a:schemeClr>
                </a:solidFill>
              </a:rPr>
              <a:t>with</a:t>
            </a:r>
            <a:r>
              <a:rPr lang="tr-TR" sz="2400" dirty="0">
                <a:solidFill>
                  <a:schemeClr val="bg2">
                    <a:lumMod val="25000"/>
                  </a:schemeClr>
                </a:solidFill>
              </a:rPr>
              <a:t> </a:t>
            </a:r>
            <a:r>
              <a:rPr lang="tr-TR" sz="2400" dirty="0" err="1">
                <a:solidFill>
                  <a:schemeClr val="bg2">
                    <a:lumMod val="25000"/>
                  </a:schemeClr>
                </a:solidFill>
              </a:rPr>
              <a:t>the</a:t>
            </a:r>
            <a:r>
              <a:rPr lang="tr-TR" sz="2400" dirty="0">
                <a:solidFill>
                  <a:schemeClr val="bg2">
                    <a:lumMod val="25000"/>
                  </a:schemeClr>
                </a:solidFill>
              </a:rPr>
              <a:t> </a:t>
            </a:r>
            <a:r>
              <a:rPr lang="tr-TR" sz="2400" dirty="0" err="1">
                <a:solidFill>
                  <a:schemeClr val="bg2">
                    <a:lumMod val="25000"/>
                  </a:schemeClr>
                </a:solidFill>
              </a:rPr>
              <a:t>knowledge</a:t>
            </a:r>
            <a:r>
              <a:rPr lang="tr-TR" sz="2400" dirty="0">
                <a:solidFill>
                  <a:schemeClr val="bg2">
                    <a:lumMod val="25000"/>
                  </a:schemeClr>
                </a:solidFill>
              </a:rPr>
              <a:t> </a:t>
            </a:r>
            <a:r>
              <a:rPr lang="tr-TR" sz="2400" dirty="0" err="1">
                <a:solidFill>
                  <a:schemeClr val="bg2">
                    <a:lumMod val="25000"/>
                  </a:schemeClr>
                </a:solidFill>
              </a:rPr>
              <a:t>that</a:t>
            </a:r>
            <a:r>
              <a:rPr lang="tr-TR" sz="2400" dirty="0">
                <a:solidFill>
                  <a:schemeClr val="bg2">
                    <a:lumMod val="25000"/>
                  </a:schemeClr>
                </a:solidFill>
              </a:rPr>
              <a:t> it is </a:t>
            </a:r>
            <a:r>
              <a:rPr lang="tr-TR" sz="2400" dirty="0" err="1">
                <a:solidFill>
                  <a:schemeClr val="bg2">
                    <a:lumMod val="25000"/>
                  </a:schemeClr>
                </a:solidFill>
              </a:rPr>
              <a:t>thrown</a:t>
            </a:r>
            <a:r>
              <a:rPr lang="tr-TR" sz="2400" dirty="0">
                <a:solidFill>
                  <a:schemeClr val="bg2">
                    <a:lumMod val="25000"/>
                  </a:schemeClr>
                </a:solidFill>
              </a:rPr>
              <a:t> </a:t>
            </a:r>
            <a:r>
              <a:rPr lang="tr-TR" sz="2400" dirty="0" err="1">
                <a:solidFill>
                  <a:schemeClr val="bg2">
                    <a:lumMod val="25000"/>
                  </a:schemeClr>
                </a:solidFill>
              </a:rPr>
              <a:t>into</a:t>
            </a:r>
            <a:r>
              <a:rPr lang="tr-TR" sz="2400" dirty="0">
                <a:solidFill>
                  <a:schemeClr val="bg2">
                    <a:lumMod val="25000"/>
                  </a:schemeClr>
                </a:solidFill>
              </a:rPr>
              <a:t> </a:t>
            </a:r>
            <a:r>
              <a:rPr lang="tr-TR" sz="2400" dirty="0" err="1">
                <a:solidFill>
                  <a:schemeClr val="bg2">
                    <a:lumMod val="25000"/>
                  </a:schemeClr>
                </a:solidFill>
              </a:rPr>
              <a:t>the</a:t>
            </a:r>
            <a:r>
              <a:rPr lang="tr-TR" sz="2400" dirty="0">
                <a:solidFill>
                  <a:schemeClr val="bg2">
                    <a:lumMod val="25000"/>
                  </a:schemeClr>
                </a:solidFill>
              </a:rPr>
              <a:t> World – </a:t>
            </a:r>
            <a:r>
              <a:rPr lang="tr-TR" sz="2400" dirty="0" err="1">
                <a:solidFill>
                  <a:schemeClr val="bg2">
                    <a:lumMod val="25000"/>
                  </a:schemeClr>
                </a:solidFill>
              </a:rPr>
              <a:t>always</a:t>
            </a:r>
            <a:r>
              <a:rPr lang="tr-TR" sz="2400" dirty="0">
                <a:solidFill>
                  <a:schemeClr val="bg2">
                    <a:lumMod val="25000"/>
                  </a:schemeClr>
                </a:solidFill>
              </a:rPr>
              <a:t> </a:t>
            </a:r>
            <a:r>
              <a:rPr lang="tr-TR" sz="2400" dirty="0" err="1">
                <a:solidFill>
                  <a:schemeClr val="bg2">
                    <a:lumMod val="25000"/>
                  </a:schemeClr>
                </a:solidFill>
              </a:rPr>
              <a:t>already</a:t>
            </a:r>
            <a:r>
              <a:rPr lang="tr-TR" sz="2400" dirty="0">
                <a:solidFill>
                  <a:schemeClr val="bg2">
                    <a:lumMod val="25000"/>
                  </a:schemeClr>
                </a:solidFill>
              </a:rPr>
              <a:t> </a:t>
            </a:r>
            <a:r>
              <a:rPr lang="tr-TR" sz="2400" dirty="0" err="1">
                <a:solidFill>
                  <a:schemeClr val="bg2">
                    <a:lumMod val="25000"/>
                  </a:schemeClr>
                </a:solidFill>
              </a:rPr>
              <a:t>delivered</a:t>
            </a:r>
            <a:r>
              <a:rPr lang="tr-TR" sz="2400" dirty="0">
                <a:solidFill>
                  <a:schemeClr val="bg2">
                    <a:lumMod val="25000"/>
                  </a:schemeClr>
                </a:solidFill>
              </a:rPr>
              <a:t> </a:t>
            </a:r>
            <a:r>
              <a:rPr lang="tr-TR" sz="2400" dirty="0" err="1">
                <a:solidFill>
                  <a:schemeClr val="bg2">
                    <a:lumMod val="25000"/>
                  </a:schemeClr>
                </a:solidFill>
              </a:rPr>
              <a:t>over</a:t>
            </a:r>
            <a:r>
              <a:rPr lang="tr-TR" sz="2400" dirty="0">
                <a:solidFill>
                  <a:schemeClr val="bg2">
                    <a:lumMod val="25000"/>
                  </a:schemeClr>
                </a:solidFill>
              </a:rPr>
              <a:t> </a:t>
            </a:r>
            <a:r>
              <a:rPr lang="tr-TR" sz="2400" dirty="0" err="1">
                <a:solidFill>
                  <a:schemeClr val="bg2">
                    <a:lumMod val="25000"/>
                  </a:schemeClr>
                </a:solidFill>
              </a:rPr>
              <a:t>to</a:t>
            </a:r>
            <a:r>
              <a:rPr lang="tr-TR" sz="2400" dirty="0">
                <a:solidFill>
                  <a:schemeClr val="bg2">
                    <a:lumMod val="25000"/>
                  </a:schemeClr>
                </a:solidFill>
              </a:rPr>
              <a:t> </a:t>
            </a:r>
            <a:r>
              <a:rPr lang="tr-TR" sz="2400" dirty="0" err="1">
                <a:solidFill>
                  <a:schemeClr val="bg2">
                    <a:lumMod val="25000"/>
                  </a:schemeClr>
                </a:solidFill>
              </a:rPr>
              <a:t>situations</a:t>
            </a:r>
            <a:r>
              <a:rPr lang="tr-TR" sz="2400" dirty="0">
                <a:solidFill>
                  <a:schemeClr val="bg2">
                    <a:lumMod val="25000"/>
                  </a:schemeClr>
                </a:solidFill>
              </a:rPr>
              <a:t> of </a:t>
            </a:r>
            <a:r>
              <a:rPr lang="tr-TR" sz="2400" dirty="0" err="1">
                <a:solidFill>
                  <a:schemeClr val="bg2">
                    <a:lumMod val="25000"/>
                  </a:schemeClr>
                </a:solidFill>
              </a:rPr>
              <a:t>choice</a:t>
            </a:r>
            <a:r>
              <a:rPr lang="tr-TR" sz="2400" dirty="0">
                <a:solidFill>
                  <a:schemeClr val="bg2">
                    <a:lumMod val="25000"/>
                  </a:schemeClr>
                </a:solidFill>
              </a:rPr>
              <a:t> </a:t>
            </a:r>
            <a:r>
              <a:rPr lang="tr-TR" sz="2400" dirty="0" err="1">
                <a:solidFill>
                  <a:schemeClr val="bg2">
                    <a:lumMod val="25000"/>
                  </a:schemeClr>
                </a:solidFill>
              </a:rPr>
              <a:t>and</a:t>
            </a:r>
            <a:r>
              <a:rPr lang="tr-TR" sz="2400" dirty="0">
                <a:solidFill>
                  <a:schemeClr val="bg2">
                    <a:lumMod val="25000"/>
                  </a:schemeClr>
                </a:solidFill>
              </a:rPr>
              <a:t> </a:t>
            </a:r>
            <a:r>
              <a:rPr lang="tr-TR" sz="2400" dirty="0" err="1">
                <a:solidFill>
                  <a:schemeClr val="bg2">
                    <a:lumMod val="25000"/>
                  </a:schemeClr>
                </a:solidFill>
              </a:rPr>
              <a:t>action</a:t>
            </a:r>
            <a:r>
              <a:rPr lang="tr-TR" sz="2400" dirty="0">
                <a:solidFill>
                  <a:schemeClr val="bg2">
                    <a:lumMod val="25000"/>
                  </a:schemeClr>
                </a:solidFill>
              </a:rPr>
              <a:t> </a:t>
            </a:r>
            <a:r>
              <a:rPr lang="tr-TR" sz="2400" dirty="0" err="1">
                <a:solidFill>
                  <a:schemeClr val="bg2">
                    <a:lumMod val="25000"/>
                  </a:schemeClr>
                </a:solidFill>
              </a:rPr>
              <a:t>which</a:t>
            </a:r>
            <a:r>
              <a:rPr lang="tr-TR" sz="2400" dirty="0">
                <a:solidFill>
                  <a:schemeClr val="bg2">
                    <a:lumMod val="25000"/>
                  </a:schemeClr>
                </a:solidFill>
              </a:rPr>
              <a:t> </a:t>
            </a:r>
            <a:r>
              <a:rPr lang="tr-TR" sz="2400" dirty="0" err="1">
                <a:solidFill>
                  <a:schemeClr val="bg2">
                    <a:lumMod val="25000"/>
                  </a:schemeClr>
                </a:solidFill>
              </a:rPr>
              <a:t>matter</a:t>
            </a:r>
            <a:r>
              <a:rPr lang="tr-TR" sz="2400" dirty="0">
                <a:solidFill>
                  <a:schemeClr val="bg2">
                    <a:lumMod val="25000"/>
                  </a:schemeClr>
                </a:solidFill>
              </a:rPr>
              <a:t> </a:t>
            </a:r>
            <a:r>
              <a:rPr lang="tr-TR" sz="2400" dirty="0" err="1">
                <a:solidFill>
                  <a:schemeClr val="bg2">
                    <a:lumMod val="25000"/>
                  </a:schemeClr>
                </a:solidFill>
              </a:rPr>
              <a:t>to</a:t>
            </a:r>
            <a:r>
              <a:rPr lang="tr-TR" sz="2400" dirty="0">
                <a:solidFill>
                  <a:schemeClr val="bg2">
                    <a:lumMod val="25000"/>
                  </a:schemeClr>
                </a:solidFill>
              </a:rPr>
              <a:t> it but </a:t>
            </a:r>
            <a:r>
              <a:rPr lang="tr-TR" sz="2400" dirty="0" err="1">
                <a:solidFill>
                  <a:schemeClr val="bg2">
                    <a:lumMod val="25000"/>
                  </a:schemeClr>
                </a:solidFill>
              </a:rPr>
              <a:t>which</a:t>
            </a:r>
            <a:r>
              <a:rPr lang="tr-TR" sz="2400" dirty="0">
                <a:solidFill>
                  <a:schemeClr val="bg2">
                    <a:lumMod val="25000"/>
                  </a:schemeClr>
                </a:solidFill>
              </a:rPr>
              <a:t> it </a:t>
            </a:r>
            <a:r>
              <a:rPr lang="tr-TR" sz="2400" dirty="0" err="1">
                <a:solidFill>
                  <a:schemeClr val="bg2">
                    <a:lumMod val="25000"/>
                  </a:schemeClr>
                </a:solidFill>
              </a:rPr>
              <a:t>did</a:t>
            </a:r>
            <a:r>
              <a:rPr lang="tr-TR" sz="2400" dirty="0">
                <a:solidFill>
                  <a:schemeClr val="bg2">
                    <a:lumMod val="25000"/>
                  </a:schemeClr>
                </a:solidFill>
              </a:rPr>
              <a:t> not </a:t>
            </a:r>
            <a:r>
              <a:rPr lang="tr-TR" sz="2400" dirty="0" err="1">
                <a:solidFill>
                  <a:schemeClr val="bg2">
                    <a:lumMod val="25000"/>
                  </a:schemeClr>
                </a:solidFill>
              </a:rPr>
              <a:t>itself</a:t>
            </a:r>
            <a:r>
              <a:rPr lang="tr-TR" sz="2400" dirty="0">
                <a:solidFill>
                  <a:schemeClr val="bg2">
                    <a:lumMod val="25000"/>
                  </a:schemeClr>
                </a:solidFill>
              </a:rPr>
              <a:t> </a:t>
            </a:r>
            <a:r>
              <a:rPr lang="tr-TR" sz="2400" dirty="0" err="1">
                <a:solidFill>
                  <a:schemeClr val="bg2">
                    <a:lumMod val="25000"/>
                  </a:schemeClr>
                </a:solidFill>
              </a:rPr>
              <a:t>fully</a:t>
            </a:r>
            <a:r>
              <a:rPr lang="tr-TR" sz="2400" dirty="0">
                <a:solidFill>
                  <a:schemeClr val="bg2">
                    <a:lumMod val="25000"/>
                  </a:schemeClr>
                </a:solidFill>
              </a:rPr>
              <a:t> </a:t>
            </a:r>
            <a:r>
              <a:rPr lang="tr-TR" sz="2400" dirty="0" err="1">
                <a:solidFill>
                  <a:schemeClr val="bg2">
                    <a:lumMod val="25000"/>
                  </a:schemeClr>
                </a:solidFill>
              </a:rPr>
              <a:t>choose</a:t>
            </a:r>
            <a:r>
              <a:rPr lang="tr-TR" sz="2400" dirty="0">
                <a:solidFill>
                  <a:schemeClr val="bg2">
                    <a:lumMod val="25000"/>
                  </a:schemeClr>
                </a:solidFill>
              </a:rPr>
              <a:t> </a:t>
            </a:r>
            <a:r>
              <a:rPr lang="tr-TR" sz="2400" dirty="0" err="1">
                <a:solidFill>
                  <a:schemeClr val="bg2">
                    <a:lumMod val="25000"/>
                  </a:schemeClr>
                </a:solidFill>
              </a:rPr>
              <a:t>or</a:t>
            </a:r>
            <a:r>
              <a:rPr lang="tr-TR" sz="2400" dirty="0">
                <a:solidFill>
                  <a:schemeClr val="bg2">
                    <a:lumMod val="25000"/>
                  </a:schemeClr>
                </a:solidFill>
              </a:rPr>
              <a:t> </a:t>
            </a:r>
            <a:r>
              <a:rPr lang="tr-TR" sz="2400" dirty="0" err="1">
                <a:solidFill>
                  <a:schemeClr val="bg2">
                    <a:lumMod val="25000"/>
                  </a:schemeClr>
                </a:solidFill>
              </a:rPr>
              <a:t>determine</a:t>
            </a:r>
            <a:r>
              <a:rPr lang="tr-TR" sz="2400" dirty="0">
                <a:solidFill>
                  <a:schemeClr val="bg2">
                    <a:lumMod val="25000"/>
                  </a:schemeClr>
                </a:solidFill>
              </a:rPr>
              <a:t>.</a:t>
            </a:r>
          </a:p>
          <a:p>
            <a:endParaRPr lang="tr-TR" sz="2400" dirty="0">
              <a:solidFill>
                <a:schemeClr val="bg2">
                  <a:lumMod val="25000"/>
                </a:schemeClr>
              </a:solidFill>
            </a:endParaRPr>
          </a:p>
          <a:p>
            <a:br>
              <a:rPr lang="tr-TR" sz="2400" dirty="0">
                <a:solidFill>
                  <a:schemeClr val="bg2">
                    <a:lumMod val="25000"/>
                  </a:schemeClr>
                </a:solidFill>
              </a:rPr>
            </a:br>
            <a:endParaRPr lang="tr-TR" sz="24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2308324"/>
          </a:xfrm>
        </p:spPr>
        <p:txBody>
          <a:bodyPr vert="horz" lIns="91440" tIns="45720" rIns="91440" bIns="45720" rtlCol="0" anchor="b">
            <a:normAutofit fontScale="90000"/>
          </a:bodyPr>
          <a:lstStyle/>
          <a:p>
            <a:pPr lvl="0">
              <a:lnSpc>
                <a:spcPct val="115000"/>
              </a:lnSpc>
            </a:pPr>
            <a:r>
              <a:rPr lang="en-T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Dasein’s throwness shows it to be already in a world; its projectiveness shows it to be at the same time ahead of itself, aiming to realize some existential possibility; and its fallenness shows it to be preoccupied with the world. This overarching tripartite characterization reveals the essential unity of Dasein’s Being to be what Heidegger calls care.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5767398" y="3429000"/>
            <a:ext cx="6716961" cy="3429000"/>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
        <p:nvSpPr>
          <p:cNvPr id="3" name="TextBox 2">
            <a:extLst>
              <a:ext uri="{FF2B5EF4-FFF2-40B4-BE49-F238E27FC236}">
                <a16:creationId xmlns:a16="http://schemas.microsoft.com/office/drawing/2014/main" id="{43CCDEF4-0BBC-2C2D-0D15-E9EDDEE2C4C8}"/>
              </a:ext>
            </a:extLst>
          </p:cNvPr>
          <p:cNvSpPr txBox="1"/>
          <p:nvPr/>
        </p:nvSpPr>
        <p:spPr>
          <a:xfrm>
            <a:off x="485193" y="1250302"/>
            <a:ext cx="5282206" cy="2677656"/>
          </a:xfrm>
          <a:prstGeom prst="rect">
            <a:avLst/>
          </a:prstGeom>
          <a:noFill/>
        </p:spPr>
        <p:txBody>
          <a:bodyPr wrap="square" rtlCol="0">
            <a:spAutoFit/>
          </a:bodyPr>
          <a:lstStyle/>
          <a:p>
            <a:r>
              <a:rPr lang="en-US" sz="2800" dirty="0"/>
              <a:t>Dasein is always occupied with the entities it encounters in the world –concerned </a:t>
            </a:r>
            <a:r>
              <a:rPr lang="en-US" sz="2800" dirty="0" err="1"/>
              <a:t>abput</a:t>
            </a:r>
            <a:r>
              <a:rPr lang="en-US" sz="2800" dirty="0"/>
              <a:t> ready-to-hand and present-at-hand entities, and solicitous of other human beings. Dasein must deal with the world.</a:t>
            </a:r>
          </a:p>
        </p:txBody>
      </p:sp>
      <p:sp>
        <p:nvSpPr>
          <p:cNvPr id="4" name="TextBox 3">
            <a:extLst>
              <a:ext uri="{FF2B5EF4-FFF2-40B4-BE49-F238E27FC236}">
                <a16:creationId xmlns:a16="http://schemas.microsoft.com/office/drawing/2014/main" id="{51956428-A063-1A08-63EE-AC040A78D0F1}"/>
              </a:ext>
            </a:extLst>
          </p:cNvPr>
          <p:cNvSpPr txBox="1"/>
          <p:nvPr/>
        </p:nvSpPr>
        <p:spPr>
          <a:xfrm>
            <a:off x="8544590" y="4383848"/>
            <a:ext cx="3557497" cy="1107996"/>
          </a:xfrm>
          <a:prstGeom prst="rect">
            <a:avLst/>
          </a:prstGeom>
          <a:noFill/>
        </p:spPr>
        <p:txBody>
          <a:bodyPr wrap="square" rtlCol="0">
            <a:spAutoFit/>
          </a:bodyPr>
          <a:lstStyle/>
          <a:p>
            <a:r>
              <a:rPr lang="en-US" sz="6600" b="1" dirty="0">
                <a:solidFill>
                  <a:schemeClr val="bg1"/>
                </a:solidFill>
              </a:rPr>
              <a:t>CARE</a:t>
            </a: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2228671"/>
            <a:ext cx="9117807" cy="1200329"/>
          </a:xfrm>
        </p:spPr>
        <p:txBody>
          <a:bodyPr vert="horz" lIns="91440" tIns="45720" rIns="91440" bIns="45720" rtlCol="0" anchor="b">
            <a:noAutofit/>
          </a:bodyPr>
          <a:lstStyle/>
          <a:p>
            <a:pPr lvl="0">
              <a:lnSpc>
                <a:spcPct val="115000"/>
              </a:lnSpc>
              <a:buSzPts val="1100"/>
            </a:pP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891B3A7-F606-AA3D-5692-0398BC0E5777}"/>
              </a:ext>
            </a:extLst>
          </p:cNvPr>
          <p:cNvSpPr txBox="1"/>
          <p:nvPr/>
        </p:nvSpPr>
        <p:spPr>
          <a:xfrm>
            <a:off x="3047319" y="2262724"/>
            <a:ext cx="5906181" cy="1200329"/>
          </a:xfrm>
          <a:prstGeom prst="rect">
            <a:avLst/>
          </a:prstGeom>
          <a:noFill/>
        </p:spPr>
        <p:txBody>
          <a:bodyPr wrap="square" rtlCol="0">
            <a:spAutoFit/>
          </a:bodyPr>
          <a:lstStyle/>
          <a:p>
            <a:r>
              <a:rPr lang="en-US" sz="3600" dirty="0"/>
              <a:t>Care is the unifying ontological structure of human existence. </a:t>
            </a:r>
          </a:p>
        </p:txBody>
      </p: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393</Words>
  <Application>Microsoft Macintosh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vt:lpstr>
      <vt:lpstr>Times New Roman</vt:lpstr>
      <vt:lpstr>Office Theme</vt:lpstr>
      <vt:lpstr> PHI 421 Contemporary Philosophy  Week 6  </vt:lpstr>
      <vt:lpstr>Today’s Class:   Heidegger’s Anxiety, Care and Time as  Human Horizon</vt:lpstr>
      <vt:lpstr>Anxiety  </vt:lpstr>
      <vt:lpstr>     That in the face of which the anxious person is anxious is not any particular entity in the world. Indeed, the distinctive oppressiveness of anxiety lies precisely in its not being elicited by anything specific, so that we cannot respond to it in any specific way (e.g. by running away).       </vt:lpstr>
      <vt:lpstr>Anxiety </vt:lpstr>
      <vt:lpstr>Dasein’s throwness shows it to be already in a world; its projectiveness shows it to be at the same time ahead of itself, aiming to realize some existential possibility; and its fallenness shows it to be preoccupied with the world. This overarching tripartite characterization reveals the essential unity of Dasein’s Being to be what Heidegger calls care.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10</cp:revision>
  <dcterms:created xsi:type="dcterms:W3CDTF">2019-12-04T19:52:09Z</dcterms:created>
  <dcterms:modified xsi:type="dcterms:W3CDTF">2022-10-06T05:47:05Z</dcterms:modified>
</cp:coreProperties>
</file>