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56" r:id="rId2"/>
    <p:sldId id="319" r:id="rId3"/>
    <p:sldId id="344" r:id="rId4"/>
    <p:sldId id="283" r:id="rId5"/>
    <p:sldId id="284" r:id="rId6"/>
    <p:sldId id="285" r:id="rId7"/>
    <p:sldId id="286" r:id="rId8"/>
    <p:sldId id="295" r:id="rId9"/>
    <p:sldId id="288" r:id="rId10"/>
    <p:sldId id="287" r:id="rId11"/>
    <p:sldId id="293" r:id="rId12"/>
    <p:sldId id="294" r:id="rId13"/>
    <p:sldId id="298" r:id="rId14"/>
    <p:sldId id="299" r:id="rId15"/>
    <p:sldId id="300" r:id="rId16"/>
    <p:sldId id="302" r:id="rId17"/>
    <p:sldId id="301" r:id="rId18"/>
    <p:sldId id="303" r:id="rId19"/>
    <p:sldId id="259" r:id="rId20"/>
    <p:sldId id="308" r:id="rId21"/>
    <p:sldId id="309" r:id="rId22"/>
    <p:sldId id="310" r:id="rId23"/>
    <p:sldId id="318" r:id="rId24"/>
    <p:sldId id="311" r:id="rId25"/>
    <p:sldId id="312" r:id="rId26"/>
    <p:sldId id="355" r:id="rId27"/>
    <p:sldId id="356" r:id="rId28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6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EEB2A60-FA16-4F81-BEF1-34263D2A386F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83A09ED-247B-446A-9DE2-F04C82CE909B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982E54-F884-4F31-9F3A-46418C1674CD}" type="slidenum">
              <a:rPr lang="tr-TR"/>
              <a:pPr/>
              <a:t>2</a:t>
            </a:fld>
            <a:endParaRPr lang="tr-T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9088" y="514350"/>
            <a:ext cx="3429000" cy="2571750"/>
          </a:xfrm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02E69E-78F4-4595-A512-BFA1DF73DE81}" type="slidenum">
              <a:rPr lang="tr-TR"/>
              <a:pPr/>
              <a:t>15</a:t>
            </a:fld>
            <a:endParaRPr lang="tr-TR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PL: fosfolipid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253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tr-TR" sz="2400">
                <a:latin typeface="Times New Roman" pitchFamily="18" charset="0"/>
              </a:endParaRPr>
            </a:p>
          </p:txBody>
        </p:sp>
        <p:sp>
          <p:nvSpPr>
            <p:cNvPr id="22532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tr-TR" sz="2400">
                <a:latin typeface="Times New Roman" pitchFamily="18" charset="0"/>
              </a:endParaRPr>
            </a:p>
          </p:txBody>
        </p:sp>
      </p:grpSp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2534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2535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225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424D1420-1715-4FD8-BFE9-590E1C136D38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2254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DF29B-5CAE-4838-B0CF-96788E73433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909101-5FBE-4C8E-BFE6-474EBEE562B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0C62D1BB-4050-402B-92D0-E339E831733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2003C-8BFA-43CB-A05E-E2B137FC60C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473A7-548B-4376-BD75-69857CDE2EC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C725D-58CC-470D-ADE3-2CB65B81557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E22B1-CB05-445D-8534-269B34915FD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229DB-23D9-447C-894D-7A52B8BE45F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815B2-83F3-4016-B279-CDAC90CB422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392F7-3A4C-46D5-8D4E-480A7B9AA0F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58658-FB40-45A6-91E5-F460924C91B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1507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150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50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tr-TR"/>
              </a:p>
            </p:txBody>
          </p:sp>
        </p:grpSp>
        <p:grpSp>
          <p:nvGrpSpPr>
            <p:cNvPr id="21510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151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51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21513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15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tr-TR"/>
          </a:p>
        </p:txBody>
      </p:sp>
      <p:sp>
        <p:nvSpPr>
          <p:cNvPr id="215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215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3622AFA5-5E79-43F9-AFBB-771850C6A9D9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http://content.answers.com/main/content/wp/en/0/0e/Fibrinolysis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KOAGULASYON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HEMOSTAZ TESTLERİ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Protein S</a:t>
            </a:r>
            <a:r>
              <a:rPr lang="tr-TR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</a:rPr>
              <a:t>Kalıtsal veya </a:t>
            </a:r>
            <a:r>
              <a:rPr lang="tr-TR" dirty="0" err="1">
                <a:solidFill>
                  <a:srgbClr val="000000"/>
                </a:solidFill>
              </a:rPr>
              <a:t>edinsel</a:t>
            </a:r>
            <a:r>
              <a:rPr lang="tr-TR" dirty="0">
                <a:solidFill>
                  <a:srgbClr val="000000"/>
                </a:solidFill>
              </a:rPr>
              <a:t> eksiklik</a:t>
            </a:r>
          </a:p>
          <a:p>
            <a:pPr>
              <a:lnSpc>
                <a:spcPct val="90000"/>
              </a:lnSpc>
            </a:pPr>
            <a:r>
              <a:rPr lang="tr-TR" dirty="0" err="1">
                <a:solidFill>
                  <a:srgbClr val="000000"/>
                </a:solidFill>
              </a:rPr>
              <a:t>Edinsel</a:t>
            </a:r>
            <a:r>
              <a:rPr lang="tr-TR" dirty="0">
                <a:solidFill>
                  <a:srgbClr val="000000"/>
                </a:solidFill>
              </a:rPr>
              <a:t> eksiklik: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rgbClr val="000000"/>
                </a:solidFill>
              </a:rPr>
              <a:t>Hamilelik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rgbClr val="000000"/>
                </a:solidFill>
              </a:rPr>
              <a:t>OAT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rgbClr val="000000"/>
                </a:solidFill>
              </a:rPr>
              <a:t>Oral </a:t>
            </a:r>
            <a:r>
              <a:rPr lang="tr-TR" dirty="0" err="1">
                <a:solidFill>
                  <a:srgbClr val="000000"/>
                </a:solidFill>
              </a:rPr>
              <a:t>Kontraseptif</a:t>
            </a:r>
            <a:r>
              <a:rPr lang="tr-TR" dirty="0">
                <a:solidFill>
                  <a:srgbClr val="000000"/>
                </a:solidFill>
              </a:rPr>
              <a:t> kullanımı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rgbClr val="000000"/>
                </a:solidFill>
              </a:rPr>
              <a:t>Karaciğer rahatsızlıkları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</a:rPr>
              <a:t>Eksikliğinde VTE riski yüksek(özellikle gençlerde)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Protein S test yöntem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/>
              <a:t>İki lateks reaktifin aglutinasyonu sonucu turbidite(bulanıklık) artışı ile ölçülür</a:t>
            </a:r>
          </a:p>
          <a:p>
            <a:r>
              <a:rPr lang="tr-TR" sz="2400"/>
              <a:t>Kalsiyum iyonları varlığında Saflaştırılmış C4BP lateks reaktifi serbest PS’e yüksek afinite gösterir</a:t>
            </a:r>
          </a:p>
          <a:p>
            <a:r>
              <a:rPr lang="tr-TR" sz="2400"/>
              <a:t>Doğrudan insan Protein S’e hassas monoklonal anikor içeren ikinci lateks reaktifi ile aglutinasyonu tetikler</a:t>
            </a:r>
          </a:p>
          <a:p>
            <a:r>
              <a:rPr lang="tr-TR" sz="2400"/>
              <a:t>Örnekteki PS konsantrasyonu ile açığa çıkan bulanıklık doğru orantılıdır.(%)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Aktive Protein C rezistansı</a:t>
            </a:r>
            <a:r>
              <a:rPr lang="tr-TR"/>
              <a:t>(APCr)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err="1">
                <a:solidFill>
                  <a:srgbClr val="000000"/>
                </a:solidFill>
              </a:rPr>
              <a:t>Venöz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en-AU" dirty="0" err="1">
                <a:solidFill>
                  <a:srgbClr val="000000"/>
                </a:solidFill>
              </a:rPr>
              <a:t>trombozda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en-AU" dirty="0" err="1">
                <a:solidFill>
                  <a:srgbClr val="000000"/>
                </a:solidFill>
              </a:rPr>
              <a:t>bilinen</a:t>
            </a:r>
            <a:r>
              <a:rPr lang="en-AU" dirty="0">
                <a:solidFill>
                  <a:srgbClr val="000000"/>
                </a:solidFill>
              </a:rPr>
              <a:t> en </a:t>
            </a:r>
            <a:r>
              <a:rPr lang="en-AU" dirty="0" err="1">
                <a:solidFill>
                  <a:srgbClr val="000000"/>
                </a:solidFill>
              </a:rPr>
              <a:t>yaygın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kalıtsal </a:t>
            </a:r>
            <a:r>
              <a:rPr lang="en-AU" dirty="0" err="1">
                <a:solidFill>
                  <a:srgbClr val="000000"/>
                </a:solidFill>
              </a:rPr>
              <a:t>bozukluktur</a:t>
            </a:r>
            <a:r>
              <a:rPr lang="tr-TR" dirty="0">
                <a:solidFill>
                  <a:srgbClr val="000000"/>
                </a:solidFill>
              </a:rPr>
              <a:t> </a:t>
            </a:r>
          </a:p>
          <a:p>
            <a:r>
              <a:rPr lang="tr-TR" dirty="0" err="1">
                <a:solidFill>
                  <a:srgbClr val="000000"/>
                </a:solidFill>
              </a:rPr>
              <a:t>APCr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en-AU" dirty="0" err="1">
                <a:solidFill>
                  <a:srgbClr val="000000"/>
                </a:solidFill>
              </a:rPr>
              <a:t>taşıyanların</a:t>
            </a:r>
            <a:r>
              <a:rPr lang="en-AU" dirty="0">
                <a:solidFill>
                  <a:srgbClr val="000000"/>
                </a:solidFill>
              </a:rPr>
              <a:t> %95’inde </a:t>
            </a:r>
            <a:r>
              <a:rPr lang="en-AU" dirty="0" err="1">
                <a:solidFill>
                  <a:srgbClr val="000000"/>
                </a:solidFill>
              </a:rPr>
              <a:t>Faktör</a:t>
            </a:r>
            <a:r>
              <a:rPr lang="en-AU" dirty="0">
                <a:solidFill>
                  <a:srgbClr val="000000"/>
                </a:solidFill>
              </a:rPr>
              <a:t> V </a:t>
            </a:r>
            <a:r>
              <a:rPr lang="en-AU" dirty="0" err="1">
                <a:solidFill>
                  <a:srgbClr val="000000"/>
                </a:solidFill>
              </a:rPr>
              <a:t>proteininin</a:t>
            </a:r>
            <a:r>
              <a:rPr lang="en-AU" dirty="0">
                <a:solidFill>
                  <a:srgbClr val="000000"/>
                </a:solidFill>
              </a:rPr>
              <a:t> 506. </a:t>
            </a:r>
            <a:r>
              <a:rPr lang="en-AU" dirty="0" err="1">
                <a:solidFill>
                  <a:srgbClr val="000000"/>
                </a:solidFill>
              </a:rPr>
              <a:t>kodonunda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en-AU" dirty="0" err="1">
                <a:solidFill>
                  <a:srgbClr val="000000"/>
                </a:solidFill>
              </a:rPr>
              <a:t>Arjinin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en-AU" dirty="0" err="1">
                <a:solidFill>
                  <a:srgbClr val="000000"/>
                </a:solidFill>
              </a:rPr>
              <a:t>yerine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en-AU" dirty="0" err="1">
                <a:solidFill>
                  <a:srgbClr val="000000"/>
                </a:solidFill>
              </a:rPr>
              <a:t>Glisin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en-AU" dirty="0" err="1">
                <a:solidFill>
                  <a:srgbClr val="000000"/>
                </a:solidFill>
              </a:rPr>
              <a:t>geldiği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en-AU" dirty="0" err="1">
                <a:solidFill>
                  <a:srgbClr val="000000"/>
                </a:solidFill>
              </a:rPr>
              <a:t>görülmüştür</a:t>
            </a:r>
            <a:r>
              <a:rPr lang="tr-TR" dirty="0">
                <a:solidFill>
                  <a:srgbClr val="000000"/>
                </a:solidFill>
              </a:rPr>
              <a:t> (FV </a:t>
            </a:r>
            <a:r>
              <a:rPr lang="tr-TR" dirty="0" err="1">
                <a:solidFill>
                  <a:srgbClr val="000000"/>
                </a:solidFill>
              </a:rPr>
              <a:t>Leiden</a:t>
            </a:r>
            <a:r>
              <a:rPr lang="tr-TR" dirty="0">
                <a:solidFill>
                  <a:srgbClr val="000000"/>
                </a:solidFill>
              </a:rPr>
              <a:t> mutasyonu)</a:t>
            </a:r>
          </a:p>
          <a:p>
            <a:r>
              <a:rPr lang="tr-TR" dirty="0">
                <a:solidFill>
                  <a:srgbClr val="000000"/>
                </a:solidFill>
              </a:rPr>
              <a:t>VT riski </a:t>
            </a:r>
            <a:r>
              <a:rPr lang="tr-TR" dirty="0" err="1">
                <a:solidFill>
                  <a:srgbClr val="000000"/>
                </a:solidFill>
              </a:rPr>
              <a:t>heterozigotlarda</a:t>
            </a:r>
            <a:r>
              <a:rPr lang="tr-TR" dirty="0">
                <a:solidFill>
                  <a:srgbClr val="000000"/>
                </a:solidFill>
              </a:rPr>
              <a:t> 3-8 kat, </a:t>
            </a:r>
            <a:r>
              <a:rPr lang="tr-TR" dirty="0" err="1">
                <a:solidFill>
                  <a:srgbClr val="000000"/>
                </a:solidFill>
              </a:rPr>
              <a:t>homozigotlarda</a:t>
            </a:r>
            <a:r>
              <a:rPr lang="tr-TR" dirty="0">
                <a:solidFill>
                  <a:srgbClr val="000000"/>
                </a:solidFill>
              </a:rPr>
              <a:t> ise 80 kat artmaktadır.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0" y="0"/>
          <a:ext cx="12192000" cy="6858000"/>
        </p:xfrm>
        <a:graphic>
          <a:graphicData uri="http://schemas.openxmlformats.org/presentationml/2006/ole">
            <p:oleObj spid="_x0000_s53250" name="PBrush" r:id="rId3" imgW="8685714" imgH="4610744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Aktive Protein C rezistansı</a:t>
            </a:r>
            <a:r>
              <a:rPr lang="tr-TR"/>
              <a:t>(APCr)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000" dirty="0">
                <a:solidFill>
                  <a:srgbClr val="000000"/>
                </a:solidFill>
              </a:rPr>
              <a:t>Hasta plazma+ FV yoksun plazma ile </a:t>
            </a:r>
            <a:r>
              <a:rPr lang="tr-TR" sz="2000" dirty="0" err="1">
                <a:solidFill>
                  <a:srgbClr val="000000"/>
                </a:solidFill>
              </a:rPr>
              <a:t>dilüe</a:t>
            </a:r>
            <a:r>
              <a:rPr lang="tr-TR" sz="2000" dirty="0">
                <a:solidFill>
                  <a:srgbClr val="000000"/>
                </a:solidFill>
              </a:rPr>
              <a:t> edilir PTZ reaktifi ile </a:t>
            </a:r>
            <a:r>
              <a:rPr lang="tr-TR" sz="2000" dirty="0" err="1">
                <a:solidFill>
                  <a:srgbClr val="000000"/>
                </a:solidFill>
              </a:rPr>
              <a:t>inkübasyonu</a:t>
            </a:r>
            <a:r>
              <a:rPr lang="tr-TR" sz="2000" dirty="0">
                <a:solidFill>
                  <a:srgbClr val="000000"/>
                </a:solidFill>
              </a:rPr>
              <a:t> sonrası kalsiyum iyonları ortama eklenerek </a:t>
            </a:r>
            <a:r>
              <a:rPr lang="tr-TR" sz="2000" dirty="0" err="1">
                <a:solidFill>
                  <a:srgbClr val="000000"/>
                </a:solidFill>
              </a:rPr>
              <a:t>koagulasyon</a:t>
            </a:r>
            <a:r>
              <a:rPr lang="tr-TR" sz="2000" dirty="0">
                <a:solidFill>
                  <a:srgbClr val="000000"/>
                </a:solidFill>
              </a:rPr>
              <a:t> tetiklenir ve ortamda APC varlığında ve yokluğunda  PTZ ölçülür. </a:t>
            </a:r>
          </a:p>
          <a:p>
            <a:pPr>
              <a:lnSpc>
                <a:spcPct val="90000"/>
              </a:lnSpc>
            </a:pPr>
            <a:r>
              <a:rPr lang="tr-TR" sz="2000" dirty="0">
                <a:solidFill>
                  <a:srgbClr val="000000"/>
                </a:solidFill>
              </a:rPr>
              <a:t>Elde edilen sonuçlar birbirine bölünerek oranlanır</a:t>
            </a:r>
          </a:p>
          <a:p>
            <a:pPr>
              <a:lnSpc>
                <a:spcPct val="90000"/>
              </a:lnSpc>
            </a:pPr>
            <a:r>
              <a:rPr lang="tr-TR" sz="2000" dirty="0">
                <a:solidFill>
                  <a:srgbClr val="000000"/>
                </a:solidFill>
              </a:rPr>
              <a:t>Normal sınırlar: 2,61-3,32 </a:t>
            </a:r>
            <a:r>
              <a:rPr lang="tr-TR" sz="2000" dirty="0" err="1">
                <a:solidFill>
                  <a:srgbClr val="000000"/>
                </a:solidFill>
              </a:rPr>
              <a:t>Ratio</a:t>
            </a:r>
            <a:endParaRPr lang="tr-TR" sz="20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000" dirty="0">
                <a:solidFill>
                  <a:srgbClr val="000000"/>
                </a:solidFill>
              </a:rPr>
              <a:t>(her </a:t>
            </a:r>
            <a:r>
              <a:rPr lang="tr-TR" sz="2000" dirty="0" err="1">
                <a:solidFill>
                  <a:srgbClr val="000000"/>
                </a:solidFill>
              </a:rPr>
              <a:t>lab</a:t>
            </a:r>
            <a:r>
              <a:rPr lang="tr-TR" sz="2000" dirty="0">
                <a:solidFill>
                  <a:srgbClr val="000000"/>
                </a:solidFill>
              </a:rPr>
              <a:t> kendi </a:t>
            </a:r>
            <a:r>
              <a:rPr lang="tr-TR" sz="2000" dirty="0" err="1">
                <a:solidFill>
                  <a:srgbClr val="000000"/>
                </a:solidFill>
              </a:rPr>
              <a:t>cut</a:t>
            </a:r>
            <a:r>
              <a:rPr lang="tr-TR" sz="2000" dirty="0">
                <a:solidFill>
                  <a:srgbClr val="000000"/>
                </a:solidFill>
              </a:rPr>
              <a:t>-</a:t>
            </a:r>
            <a:r>
              <a:rPr lang="tr-TR" sz="2000" dirty="0" err="1">
                <a:solidFill>
                  <a:srgbClr val="000000"/>
                </a:solidFill>
              </a:rPr>
              <a:t>off</a:t>
            </a:r>
            <a:r>
              <a:rPr lang="tr-TR" sz="2000" dirty="0">
                <a:solidFill>
                  <a:srgbClr val="000000"/>
                </a:solidFill>
              </a:rPr>
              <a:t> değerini belirlemelidir)</a:t>
            </a:r>
          </a:p>
          <a:p>
            <a:pPr>
              <a:lnSpc>
                <a:spcPct val="90000"/>
              </a:lnSpc>
            </a:pPr>
            <a:r>
              <a:rPr lang="tr-TR" sz="2000" dirty="0" err="1">
                <a:solidFill>
                  <a:srgbClr val="000000"/>
                </a:solidFill>
              </a:rPr>
              <a:t>APCr</a:t>
            </a:r>
            <a:r>
              <a:rPr lang="tr-TR" sz="2000" dirty="0">
                <a:solidFill>
                  <a:srgbClr val="000000"/>
                </a:solidFill>
              </a:rPr>
              <a:t>: 1,7 (</a:t>
            </a:r>
            <a:r>
              <a:rPr lang="tr-TR" sz="2000" dirty="0" err="1">
                <a:solidFill>
                  <a:srgbClr val="000000"/>
                </a:solidFill>
              </a:rPr>
              <a:t>heterozigot</a:t>
            </a:r>
            <a:r>
              <a:rPr lang="tr-TR" sz="2000" dirty="0">
                <a:solidFill>
                  <a:srgbClr val="000000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tr-TR" sz="2000" dirty="0" err="1">
                <a:solidFill>
                  <a:srgbClr val="000000"/>
                </a:solidFill>
              </a:rPr>
              <a:t>APCr</a:t>
            </a:r>
            <a:r>
              <a:rPr lang="tr-TR" sz="2000" dirty="0">
                <a:solidFill>
                  <a:srgbClr val="000000"/>
                </a:solidFill>
              </a:rPr>
              <a:t>: 1,2(</a:t>
            </a:r>
            <a:r>
              <a:rPr lang="tr-TR" sz="2000" dirty="0" err="1">
                <a:solidFill>
                  <a:srgbClr val="000000"/>
                </a:solidFill>
              </a:rPr>
              <a:t>homozigot</a:t>
            </a:r>
            <a:r>
              <a:rPr lang="tr-TR" sz="2000" dirty="0">
                <a:solidFill>
                  <a:srgbClr val="000000"/>
                </a:solidFill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000" dirty="0" err="1">
                <a:solidFill>
                  <a:srgbClr val="000000"/>
                </a:solidFill>
              </a:rPr>
              <a:t>APCr</a:t>
            </a:r>
            <a:r>
              <a:rPr lang="tr-TR" sz="2000" dirty="0">
                <a:solidFill>
                  <a:srgbClr val="000000"/>
                </a:solidFill>
              </a:rPr>
              <a:t> bulunana hastalarda moleküler genetik yöntemlerle DNA analizi yapılması önerilir.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Lupus antikoagulan(LA)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0000"/>
                </a:solidFill>
              </a:rPr>
              <a:t>Negatif yüklü </a:t>
            </a:r>
            <a:r>
              <a:rPr lang="tr-TR" sz="2400" dirty="0" err="1">
                <a:solidFill>
                  <a:srgbClr val="000000"/>
                </a:solidFill>
              </a:rPr>
              <a:t>PL’lere</a:t>
            </a:r>
            <a:r>
              <a:rPr lang="tr-TR" sz="2400" dirty="0">
                <a:solidFill>
                  <a:srgbClr val="000000"/>
                </a:solidFill>
              </a:rPr>
              <a:t> veya ,PL ve protein kompleksleri arasına(beta-2-</a:t>
            </a:r>
            <a:r>
              <a:rPr lang="tr-TR" sz="2400" dirty="0" err="1">
                <a:solidFill>
                  <a:srgbClr val="000000"/>
                </a:solidFill>
              </a:rPr>
              <a:t>glikoprotein</a:t>
            </a:r>
            <a:r>
              <a:rPr lang="tr-TR" sz="2400" dirty="0">
                <a:solidFill>
                  <a:srgbClr val="000000"/>
                </a:solidFill>
              </a:rPr>
              <a:t> 1 veya </a:t>
            </a:r>
            <a:r>
              <a:rPr lang="tr-TR" sz="2400" dirty="0" err="1">
                <a:solidFill>
                  <a:srgbClr val="000000"/>
                </a:solidFill>
              </a:rPr>
              <a:t>protrombin</a:t>
            </a:r>
            <a:r>
              <a:rPr lang="tr-TR" sz="2400" dirty="0">
                <a:solidFill>
                  <a:srgbClr val="000000"/>
                </a:solidFill>
              </a:rPr>
              <a:t> gibi) yönelen </a:t>
            </a:r>
            <a:r>
              <a:rPr lang="tr-TR" sz="2400" dirty="0" err="1">
                <a:solidFill>
                  <a:srgbClr val="000000"/>
                </a:solidFill>
              </a:rPr>
              <a:t>antifosfolipid</a:t>
            </a:r>
            <a:r>
              <a:rPr lang="tr-TR" sz="2400" dirty="0">
                <a:solidFill>
                  <a:srgbClr val="000000"/>
                </a:solidFill>
              </a:rPr>
              <a:t> antikorlardır.</a:t>
            </a:r>
          </a:p>
          <a:p>
            <a:pPr>
              <a:lnSpc>
                <a:spcPct val="90000"/>
              </a:lnSpc>
            </a:pPr>
            <a:r>
              <a:rPr lang="tr-TR" sz="2400" dirty="0" err="1">
                <a:solidFill>
                  <a:srgbClr val="000000"/>
                </a:solidFill>
              </a:rPr>
              <a:t>IgG</a:t>
            </a:r>
            <a:r>
              <a:rPr lang="tr-TR" sz="2400" dirty="0">
                <a:solidFill>
                  <a:srgbClr val="000000"/>
                </a:solidFill>
              </a:rPr>
              <a:t> , </a:t>
            </a:r>
            <a:r>
              <a:rPr lang="tr-TR" sz="2400" dirty="0" err="1">
                <a:solidFill>
                  <a:srgbClr val="000000"/>
                </a:solidFill>
              </a:rPr>
              <a:t>Ig</a:t>
            </a:r>
            <a:r>
              <a:rPr lang="tr-TR" sz="2400" dirty="0">
                <a:solidFill>
                  <a:srgbClr val="000000"/>
                </a:solidFill>
              </a:rPr>
              <a:t> M</a:t>
            </a:r>
          </a:p>
          <a:p>
            <a:pPr>
              <a:lnSpc>
                <a:spcPct val="90000"/>
              </a:lnSpc>
            </a:pPr>
            <a:r>
              <a:rPr lang="tr-TR" sz="2400" dirty="0" err="1">
                <a:solidFill>
                  <a:srgbClr val="000000"/>
                </a:solidFill>
              </a:rPr>
              <a:t>koagülasyon</a:t>
            </a:r>
            <a:r>
              <a:rPr lang="tr-TR" sz="2400" dirty="0">
                <a:solidFill>
                  <a:srgbClr val="000000"/>
                </a:solidFill>
              </a:rPr>
              <a:t> faktörleriyle , </a:t>
            </a:r>
            <a:r>
              <a:rPr lang="tr-TR" sz="2400" dirty="0" err="1">
                <a:solidFill>
                  <a:srgbClr val="000000"/>
                </a:solidFill>
              </a:rPr>
              <a:t>koagülasyon</a:t>
            </a:r>
            <a:r>
              <a:rPr lang="tr-TR" sz="2400" dirty="0">
                <a:solidFill>
                  <a:srgbClr val="000000"/>
                </a:solidFill>
              </a:rPr>
              <a:t> reaksiyonları için katalitik yüzey oluşturan </a:t>
            </a:r>
            <a:r>
              <a:rPr lang="tr-TR" sz="2400" dirty="0" err="1">
                <a:solidFill>
                  <a:srgbClr val="000000"/>
                </a:solidFill>
              </a:rPr>
              <a:t>aniyonik</a:t>
            </a:r>
            <a:r>
              <a:rPr lang="tr-TR" sz="2400" dirty="0">
                <a:solidFill>
                  <a:srgbClr val="000000"/>
                </a:solidFill>
              </a:rPr>
              <a:t> PL için rekabete girerler. </a:t>
            </a:r>
          </a:p>
          <a:p>
            <a:pPr>
              <a:lnSpc>
                <a:spcPct val="90000"/>
              </a:lnSpc>
            </a:pPr>
            <a:r>
              <a:rPr lang="tr-TR" sz="2400" u="sng" dirty="0">
                <a:solidFill>
                  <a:srgbClr val="000000"/>
                </a:solidFill>
              </a:rPr>
              <a:t>PZ, PTZ, gibi </a:t>
            </a:r>
            <a:r>
              <a:rPr lang="tr-TR" sz="2400" u="sng" dirty="0" err="1">
                <a:solidFill>
                  <a:srgbClr val="000000"/>
                </a:solidFill>
              </a:rPr>
              <a:t>fosfolipide</a:t>
            </a:r>
            <a:r>
              <a:rPr lang="tr-TR" sz="2400" u="sng" dirty="0">
                <a:solidFill>
                  <a:srgbClr val="000000"/>
                </a:solidFill>
              </a:rPr>
              <a:t> dayalı testleri uzatmaktadır</a:t>
            </a:r>
          </a:p>
          <a:p>
            <a:pPr>
              <a:lnSpc>
                <a:spcPct val="90000"/>
              </a:lnSpc>
            </a:pPr>
            <a:r>
              <a:rPr lang="tr-TR" sz="2400" dirty="0" err="1">
                <a:solidFill>
                  <a:srgbClr val="000000"/>
                </a:solidFill>
              </a:rPr>
              <a:t>Tromboza</a:t>
            </a:r>
            <a:r>
              <a:rPr lang="tr-TR" sz="2400" dirty="0">
                <a:solidFill>
                  <a:srgbClr val="000000"/>
                </a:solidFill>
              </a:rPr>
              <a:t> yatkınlık veya tekrarlayan düşüklere neden olurlar.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Grp="1" noChangeArrowheads="1"/>
          </p:cNvSpPr>
          <p:nvPr>
            <p:ph type="title"/>
          </p:nvPr>
        </p:nvSpPr>
        <p:spPr>
          <a:xfrm>
            <a:off x="827088" y="765175"/>
            <a:ext cx="7924800" cy="1143000"/>
          </a:xfrm>
        </p:spPr>
        <p:txBody>
          <a:bodyPr/>
          <a:lstStyle/>
          <a:p>
            <a:r>
              <a:rPr lang="tr-TR" sz="3200" b="0" i="1"/>
              <a:t>Lupus antikoagülan testinin uygulanmasında gerekli aşamalar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err="1">
                <a:solidFill>
                  <a:srgbClr val="000000"/>
                </a:solidFill>
              </a:rPr>
              <a:t>Fosfolipide</a:t>
            </a:r>
            <a:r>
              <a:rPr lang="tr-TR" sz="2400" dirty="0">
                <a:solidFill>
                  <a:srgbClr val="000000"/>
                </a:solidFill>
              </a:rPr>
              <a:t> dayalı testlerde uzama (uzun APTT)</a:t>
            </a:r>
          </a:p>
          <a:p>
            <a:r>
              <a:rPr lang="tr-TR" sz="2400" dirty="0">
                <a:solidFill>
                  <a:srgbClr val="000000"/>
                </a:solidFill>
              </a:rPr>
              <a:t>Testin uzamasının sebebinin dolaşan bir inhibitöre bağlı olduğunu ispatlama(</a:t>
            </a:r>
            <a:r>
              <a:rPr lang="tr-TR" sz="2400" dirty="0" err="1">
                <a:solidFill>
                  <a:srgbClr val="000000"/>
                </a:solidFill>
              </a:rPr>
              <a:t>dilüsyon</a:t>
            </a:r>
            <a:r>
              <a:rPr lang="tr-TR" sz="2400" dirty="0">
                <a:solidFill>
                  <a:srgbClr val="000000"/>
                </a:solidFill>
              </a:rPr>
              <a:t> testi)</a:t>
            </a:r>
          </a:p>
          <a:p>
            <a:r>
              <a:rPr lang="tr-TR" sz="2400" dirty="0">
                <a:solidFill>
                  <a:srgbClr val="000000"/>
                </a:solidFill>
              </a:rPr>
              <a:t>İnhibitörün </a:t>
            </a:r>
            <a:r>
              <a:rPr lang="tr-TR" sz="2400" dirty="0" err="1">
                <a:solidFill>
                  <a:srgbClr val="000000"/>
                </a:solidFill>
              </a:rPr>
              <a:t>fosfolipide</a:t>
            </a:r>
            <a:r>
              <a:rPr lang="tr-TR" sz="2400" dirty="0">
                <a:solidFill>
                  <a:srgbClr val="000000"/>
                </a:solidFill>
              </a:rPr>
              <a:t> dayalı olduğunu ispatlama (inhibitör tarama)</a:t>
            </a:r>
          </a:p>
          <a:p>
            <a:r>
              <a:rPr lang="tr-TR" sz="2400" dirty="0">
                <a:solidFill>
                  <a:srgbClr val="000000"/>
                </a:solidFill>
              </a:rPr>
              <a:t>Diğer </a:t>
            </a:r>
            <a:r>
              <a:rPr lang="tr-TR" sz="2400" dirty="0" err="1">
                <a:solidFill>
                  <a:srgbClr val="000000"/>
                </a:solidFill>
              </a:rPr>
              <a:t>koagülopatileri</a:t>
            </a:r>
            <a:r>
              <a:rPr lang="tr-TR" sz="2400" dirty="0">
                <a:solidFill>
                  <a:srgbClr val="000000"/>
                </a:solidFill>
              </a:rPr>
              <a:t> eleme </a:t>
            </a:r>
            <a:r>
              <a:rPr lang="tr-TR" sz="1600" i="1" dirty="0">
                <a:solidFill>
                  <a:srgbClr val="000000"/>
                </a:solidFill>
              </a:rPr>
              <a:t>(</a:t>
            </a:r>
            <a:r>
              <a:rPr lang="tr-TR" sz="1600" i="1" dirty="0" err="1">
                <a:solidFill>
                  <a:srgbClr val="000000"/>
                </a:solidFill>
              </a:rPr>
              <a:t>Antikardiolipin</a:t>
            </a:r>
            <a:r>
              <a:rPr lang="tr-TR" sz="1600" i="1" dirty="0">
                <a:solidFill>
                  <a:srgbClr val="000000"/>
                </a:solidFill>
              </a:rPr>
              <a:t> için ELISA yöntemi kullanılır.</a:t>
            </a:r>
            <a:r>
              <a:rPr lang="tr-TR" sz="1600" i="1" dirty="0" err="1">
                <a:solidFill>
                  <a:srgbClr val="000000"/>
                </a:solidFill>
              </a:rPr>
              <a:t>Antikardiolipin</a:t>
            </a:r>
            <a:r>
              <a:rPr lang="tr-TR" sz="1600" i="1" dirty="0">
                <a:solidFill>
                  <a:srgbClr val="000000"/>
                </a:solidFill>
              </a:rPr>
              <a:t> hasta örneğinde mevcutsa, Ab </a:t>
            </a:r>
            <a:r>
              <a:rPr lang="tr-TR" sz="1600" i="1" dirty="0" err="1">
                <a:solidFill>
                  <a:srgbClr val="000000"/>
                </a:solidFill>
              </a:rPr>
              <a:t>kardiolipine</a:t>
            </a:r>
            <a:r>
              <a:rPr lang="tr-TR" sz="1600" i="1" dirty="0">
                <a:solidFill>
                  <a:srgbClr val="000000"/>
                </a:solidFill>
              </a:rPr>
              <a:t> bağlanır ve </a:t>
            </a:r>
            <a:r>
              <a:rPr lang="tr-TR" sz="1600" i="1" dirty="0" err="1">
                <a:solidFill>
                  <a:srgbClr val="000000"/>
                </a:solidFill>
              </a:rPr>
              <a:t>kolorometrik</a:t>
            </a:r>
            <a:r>
              <a:rPr lang="tr-TR" sz="1600" i="1" dirty="0">
                <a:solidFill>
                  <a:srgbClr val="000000"/>
                </a:solidFill>
              </a:rPr>
              <a:t> </a:t>
            </a:r>
            <a:r>
              <a:rPr lang="tr-TR" sz="1600" i="1" dirty="0" err="1">
                <a:solidFill>
                  <a:srgbClr val="000000"/>
                </a:solidFill>
              </a:rPr>
              <a:t>kantitasyon</a:t>
            </a:r>
            <a:r>
              <a:rPr lang="tr-TR" sz="1600" i="1" dirty="0">
                <a:solidFill>
                  <a:srgbClr val="000000"/>
                </a:solidFill>
              </a:rPr>
              <a:t> için işaretlenen 2. bir Ab ile tespit edilir)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Lupus antikoagulan(LA)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000" dirty="0" err="1">
                <a:solidFill>
                  <a:srgbClr val="000000"/>
                </a:solidFill>
              </a:rPr>
              <a:t>Russel’s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 err="1">
                <a:solidFill>
                  <a:srgbClr val="000000"/>
                </a:solidFill>
              </a:rPr>
              <a:t>viper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 err="1">
                <a:solidFill>
                  <a:srgbClr val="000000"/>
                </a:solidFill>
              </a:rPr>
              <a:t>venom</a:t>
            </a:r>
            <a:r>
              <a:rPr lang="tr-TR" sz="2000" dirty="0">
                <a:solidFill>
                  <a:srgbClr val="000000"/>
                </a:solidFill>
              </a:rPr>
              <a:t>, PL, </a:t>
            </a:r>
            <a:r>
              <a:rPr lang="tr-TR" sz="2000" dirty="0" err="1">
                <a:solidFill>
                  <a:srgbClr val="000000"/>
                </a:solidFill>
              </a:rPr>
              <a:t>Ca</a:t>
            </a:r>
            <a:r>
              <a:rPr lang="tr-TR" sz="2000" dirty="0">
                <a:solidFill>
                  <a:srgbClr val="000000"/>
                </a:solidFill>
              </a:rPr>
              <a:t> içeren reaktifler kullanılır</a:t>
            </a:r>
          </a:p>
          <a:p>
            <a:pPr>
              <a:lnSpc>
                <a:spcPct val="90000"/>
              </a:lnSpc>
            </a:pPr>
            <a:r>
              <a:rPr lang="tr-TR" sz="2000" dirty="0" err="1">
                <a:solidFill>
                  <a:srgbClr val="000000"/>
                </a:solidFill>
              </a:rPr>
              <a:t>Russel’s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 err="1">
                <a:solidFill>
                  <a:srgbClr val="000000"/>
                </a:solidFill>
              </a:rPr>
              <a:t>viper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 err="1">
                <a:solidFill>
                  <a:srgbClr val="000000"/>
                </a:solidFill>
              </a:rPr>
              <a:t>venom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 err="1">
                <a:solidFill>
                  <a:srgbClr val="000000"/>
                </a:solidFill>
              </a:rPr>
              <a:t>Ca</a:t>
            </a:r>
            <a:r>
              <a:rPr lang="tr-TR" sz="2000" dirty="0">
                <a:solidFill>
                  <a:srgbClr val="000000"/>
                </a:solidFill>
              </a:rPr>
              <a:t> varlığında hastadaki </a:t>
            </a:r>
            <a:r>
              <a:rPr lang="tr-TR" sz="2000" dirty="0" err="1">
                <a:solidFill>
                  <a:srgbClr val="000000"/>
                </a:solidFill>
              </a:rPr>
              <a:t>FX’u</a:t>
            </a:r>
            <a:r>
              <a:rPr lang="tr-TR" sz="2000" dirty="0">
                <a:solidFill>
                  <a:srgbClr val="000000"/>
                </a:solidFill>
              </a:rPr>
              <a:t> direk aktive ederek LAS/</a:t>
            </a:r>
            <a:r>
              <a:rPr lang="tr-TR" sz="2000" dirty="0" err="1">
                <a:solidFill>
                  <a:srgbClr val="000000"/>
                </a:solidFill>
              </a:rPr>
              <a:t>LAC’in</a:t>
            </a:r>
            <a:r>
              <a:rPr lang="tr-TR" sz="2000" dirty="0">
                <a:solidFill>
                  <a:srgbClr val="000000"/>
                </a:solidFill>
              </a:rPr>
              <a:t> </a:t>
            </a:r>
            <a:r>
              <a:rPr lang="tr-TR" sz="2000" dirty="0" err="1">
                <a:solidFill>
                  <a:srgbClr val="000000"/>
                </a:solidFill>
              </a:rPr>
              <a:t>kontakt</a:t>
            </a:r>
            <a:r>
              <a:rPr lang="tr-TR" sz="2000" dirty="0">
                <a:solidFill>
                  <a:srgbClr val="000000"/>
                </a:solidFill>
              </a:rPr>
              <a:t> faktör </a:t>
            </a:r>
            <a:r>
              <a:rPr lang="tr-TR" sz="2000" dirty="0" err="1">
                <a:solidFill>
                  <a:srgbClr val="000000"/>
                </a:solidFill>
              </a:rPr>
              <a:t>abnormalitelerinden</a:t>
            </a:r>
            <a:r>
              <a:rPr lang="tr-TR" sz="2000" dirty="0">
                <a:solidFill>
                  <a:srgbClr val="000000"/>
                </a:solidFill>
              </a:rPr>
              <a:t> etkilenmemesini sağlar(FVII, VIII, IX eksiklikleri ve inhibitörler gibi).</a:t>
            </a:r>
          </a:p>
          <a:p>
            <a:pPr>
              <a:lnSpc>
                <a:spcPct val="90000"/>
              </a:lnSpc>
            </a:pPr>
            <a:r>
              <a:rPr lang="tr-TR" sz="2000" dirty="0">
                <a:solidFill>
                  <a:srgbClr val="000000"/>
                </a:solidFill>
              </a:rPr>
              <a:t>LA Tarama( LA </a:t>
            </a:r>
            <a:r>
              <a:rPr lang="tr-TR" sz="2000" dirty="0" err="1">
                <a:solidFill>
                  <a:srgbClr val="000000"/>
                </a:solidFill>
              </a:rPr>
              <a:t>Screen</a:t>
            </a:r>
            <a:r>
              <a:rPr lang="tr-TR" sz="2000" dirty="0">
                <a:solidFill>
                  <a:srgbClr val="000000"/>
                </a:solidFill>
              </a:rPr>
              <a:t>): PL içeriği az olup LA hassas bir reaktiftir.</a:t>
            </a:r>
          </a:p>
          <a:p>
            <a:pPr>
              <a:lnSpc>
                <a:spcPct val="90000"/>
              </a:lnSpc>
            </a:pPr>
            <a:r>
              <a:rPr lang="tr-TR" sz="2000" dirty="0">
                <a:solidFill>
                  <a:srgbClr val="000000"/>
                </a:solidFill>
              </a:rPr>
              <a:t>LA Onaylama(LA </a:t>
            </a:r>
            <a:r>
              <a:rPr lang="tr-TR" sz="2000" dirty="0" err="1">
                <a:solidFill>
                  <a:srgbClr val="000000"/>
                </a:solidFill>
              </a:rPr>
              <a:t>Confirm</a:t>
            </a:r>
            <a:r>
              <a:rPr lang="tr-TR" sz="2000" dirty="0">
                <a:solidFill>
                  <a:srgbClr val="000000"/>
                </a:solidFill>
              </a:rPr>
              <a:t>): PL içeriği daha fazla olduğu için LA nötralize ederek  pıhtılaşma süresini kısaltır.</a:t>
            </a:r>
          </a:p>
          <a:p>
            <a:pPr>
              <a:lnSpc>
                <a:spcPct val="90000"/>
              </a:lnSpc>
            </a:pPr>
            <a:r>
              <a:rPr lang="tr-TR" sz="2000" dirty="0">
                <a:solidFill>
                  <a:srgbClr val="000000"/>
                </a:solidFill>
              </a:rPr>
              <a:t>LAS/LAC sonuçları oranlanarak sonuç değerlendirilir(</a:t>
            </a:r>
            <a:r>
              <a:rPr lang="tr-TR" sz="2000" dirty="0" err="1">
                <a:solidFill>
                  <a:srgbClr val="000000"/>
                </a:solidFill>
              </a:rPr>
              <a:t>Ratio</a:t>
            </a:r>
            <a:r>
              <a:rPr lang="tr-TR" sz="2000" dirty="0">
                <a:solidFill>
                  <a:srgbClr val="000000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endParaRPr lang="tr-TR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LA normal sınırlar(Ratio)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00"/>
                </a:solidFill>
              </a:rPr>
              <a:t>&lt;1,2	NORMAL</a:t>
            </a:r>
          </a:p>
          <a:p>
            <a:r>
              <a:rPr lang="tr-TR" dirty="0">
                <a:solidFill>
                  <a:srgbClr val="000000"/>
                </a:solidFill>
              </a:rPr>
              <a:t>1,2-1,5	 ZAYIF DERECEDE POZİTİF</a:t>
            </a:r>
          </a:p>
          <a:p>
            <a:r>
              <a:rPr lang="tr-TR" dirty="0">
                <a:solidFill>
                  <a:srgbClr val="000000"/>
                </a:solidFill>
              </a:rPr>
              <a:t>1,5-2,0	 ORTA DERECEDE POZİTİF</a:t>
            </a:r>
          </a:p>
          <a:p>
            <a:r>
              <a:rPr lang="tr-TR" dirty="0">
                <a:solidFill>
                  <a:srgbClr val="000000"/>
                </a:solidFill>
              </a:rPr>
              <a:t>&gt;2,0	KUVVETLİ DERECEDE POZİTİF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692275" y="6092825"/>
            <a:ext cx="7235825" cy="431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203575" y="4941888"/>
            <a:ext cx="719138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771775" y="188913"/>
            <a:ext cx="4105275" cy="2889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427538" y="765175"/>
            <a:ext cx="1008062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492500" y="1484313"/>
            <a:ext cx="863600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5508625" y="1484313"/>
            <a:ext cx="863600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3419475" y="1989138"/>
            <a:ext cx="935038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5076825" y="1989138"/>
            <a:ext cx="12954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276600" y="2636838"/>
            <a:ext cx="936625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2339975" y="3933825"/>
            <a:ext cx="792163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3563938" y="3933825"/>
            <a:ext cx="11525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5724525" y="3716338"/>
            <a:ext cx="792163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6948488" y="3716338"/>
            <a:ext cx="1008062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2484438" y="5445125"/>
            <a:ext cx="79216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5508625" y="5084763"/>
            <a:ext cx="792163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6804025" y="5084763"/>
            <a:ext cx="201612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2916238" y="188913"/>
            <a:ext cx="38893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Prolonged Bleeding Time (normal platelet count &amp;PT )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4427538" y="765175"/>
            <a:ext cx="863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aPTT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3419475" y="1989138"/>
            <a:ext cx="9350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vWD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3492500" y="1484313"/>
            <a:ext cx="8651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aPTT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5508625" y="1412875"/>
            <a:ext cx="10080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Nl aPTT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5003800" y="1989138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 b="1">
                <a:effectLst>
                  <a:outerShdw blurRad="38100" dist="38100" dir="2700000" algn="tl">
                    <a:srgbClr val="C0C0C0"/>
                  </a:outerShdw>
                </a:effectLst>
              </a:rPr>
              <a:t>Other Qualitative platelets Defects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3203575" y="2636838"/>
            <a:ext cx="10795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vWf:Ag</a:t>
            </a:r>
          </a:p>
          <a:p>
            <a:pPr>
              <a:spcBef>
                <a:spcPct val="50000"/>
              </a:spcBef>
            </a:pPr>
            <a:r>
              <a:rPr lang="tr-TR" sz="1200"/>
              <a:t>vWf:activity</a:t>
            </a:r>
          </a:p>
          <a:p>
            <a:pPr>
              <a:spcBef>
                <a:spcPct val="50000"/>
              </a:spcBef>
            </a:pPr>
            <a:r>
              <a:rPr lang="tr-TR" sz="1200"/>
              <a:t>R:Co</a:t>
            </a:r>
          </a:p>
          <a:p>
            <a:pPr>
              <a:spcBef>
                <a:spcPct val="50000"/>
              </a:spcBef>
            </a:pPr>
            <a:r>
              <a:rPr lang="tr-TR" sz="1200"/>
              <a:t>RIPA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2411413" y="3933825"/>
            <a:ext cx="136842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 dirty="0" err="1"/>
              <a:t>vWf</a:t>
            </a:r>
            <a:r>
              <a:rPr lang="tr-TR" sz="1200" dirty="0"/>
              <a:t>:</a:t>
            </a:r>
            <a:r>
              <a:rPr lang="tr-TR" sz="1200" dirty="0" err="1"/>
              <a:t>Ag</a:t>
            </a:r>
            <a:endParaRPr lang="tr-TR" sz="1200" dirty="0"/>
          </a:p>
          <a:p>
            <a:pPr>
              <a:spcBef>
                <a:spcPct val="50000"/>
              </a:spcBef>
            </a:pPr>
            <a:r>
              <a:rPr lang="tr-TR" sz="1200" dirty="0"/>
              <a:t>R:Co</a:t>
            </a:r>
          </a:p>
          <a:p>
            <a:pPr>
              <a:spcBef>
                <a:spcPct val="50000"/>
              </a:spcBef>
            </a:pPr>
            <a:r>
              <a:rPr lang="tr-TR" sz="1200" dirty="0"/>
              <a:t>RIPA</a:t>
            </a:r>
          </a:p>
          <a:p>
            <a:pPr>
              <a:spcBef>
                <a:spcPct val="50000"/>
              </a:spcBef>
            </a:pPr>
            <a:endParaRPr lang="tr-TR" sz="1200" dirty="0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3708400" y="4005263"/>
            <a:ext cx="1225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Nl/ vWf: AG</a:t>
            </a:r>
          </a:p>
          <a:p>
            <a:pPr>
              <a:spcBef>
                <a:spcPct val="50000"/>
              </a:spcBef>
            </a:pPr>
            <a:r>
              <a:rPr lang="tr-TR" sz="1200"/>
              <a:t>R:Co or RIPA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2411413" y="5445125"/>
            <a:ext cx="935037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vWF multimeric analysis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5435600" y="5013325"/>
            <a:ext cx="8651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Platelet aggregation studies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6804025" y="5084763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RIPA EM of platelets</a:t>
            </a:r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4859338" y="47625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 flipH="1">
            <a:off x="4211638" y="1125538"/>
            <a:ext cx="4318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5148263" y="1125538"/>
            <a:ext cx="4318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>
            <a:off x="3924300" y="17732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5940425" y="17732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4" name="Line 36"/>
          <p:cNvSpPr>
            <a:spLocks noChangeShapeType="1"/>
          </p:cNvSpPr>
          <p:nvPr/>
        </p:nvSpPr>
        <p:spPr bwMode="auto">
          <a:xfrm flipH="1">
            <a:off x="3059113" y="3716338"/>
            <a:ext cx="43338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H="1">
            <a:off x="5867400" y="3357563"/>
            <a:ext cx="433388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>
            <a:off x="6372225" y="3357563"/>
            <a:ext cx="503238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H="1">
            <a:off x="2339975" y="4724400"/>
            <a:ext cx="43180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8" name="Line 40"/>
          <p:cNvSpPr>
            <a:spLocks noChangeShapeType="1"/>
          </p:cNvSpPr>
          <p:nvPr/>
        </p:nvSpPr>
        <p:spPr bwMode="auto">
          <a:xfrm flipH="1">
            <a:off x="3276600" y="4652963"/>
            <a:ext cx="287338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09" name="Line 41"/>
          <p:cNvSpPr>
            <a:spLocks noChangeShapeType="1"/>
          </p:cNvSpPr>
          <p:nvPr/>
        </p:nvSpPr>
        <p:spPr bwMode="auto">
          <a:xfrm>
            <a:off x="5795963" y="47974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>
            <a:off x="7164388" y="479742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323850" y="26035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Abnormality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323850" y="765175"/>
            <a:ext cx="1081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Test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323850" y="1412875"/>
            <a:ext cx="1081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Result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323850" y="1916113"/>
            <a:ext cx="1439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Diagnostic consideration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323850" y="2565400"/>
            <a:ext cx="1512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Test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323850" y="3860800"/>
            <a:ext cx="1081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Result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179388" y="6051550"/>
            <a:ext cx="8964612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Result</a:t>
            </a:r>
            <a:r>
              <a:rPr lang="tr-TR" sz="1200" b="1"/>
              <a:t>		         ABNORMAL            Absence of 1</a:t>
            </a:r>
            <a:r>
              <a:rPr lang="en-US" sz="1200" b="1">
                <a:cs typeface="Arial" charset="0"/>
              </a:rPr>
              <a:t>°</a:t>
            </a:r>
            <a:r>
              <a:rPr lang="tr-TR" sz="1200" b="1"/>
              <a:t> aggregation   Decreased 2</a:t>
            </a:r>
            <a:r>
              <a:rPr lang="en-US" sz="1200" b="1">
                <a:cs typeface="Arial" charset="0"/>
              </a:rPr>
              <a:t>°</a:t>
            </a:r>
            <a:r>
              <a:rPr lang="tr-TR" sz="1200" b="1"/>
              <a:t> aggregation    Swiss Cheese 								       appereance                </a:t>
            </a:r>
          </a:p>
          <a:p>
            <a:pPr>
              <a:spcBef>
                <a:spcPct val="50000"/>
              </a:spcBef>
            </a:pPr>
            <a:r>
              <a:rPr lang="tr-TR" sz="1400" b="1"/>
              <a:t>Diagnostic consideraton   </a:t>
            </a:r>
            <a:r>
              <a:rPr lang="tr-TR" sz="1200"/>
              <a:t>vWD II subtype	Glanzmanns thrombastenia  Store pool defect, Low ATP   Bernard Soulier</a:t>
            </a:r>
            <a:endParaRPr lang="tr-TR" sz="1400" b="1"/>
          </a:p>
        </p:txBody>
      </p:sp>
      <p:sp>
        <p:nvSpPr>
          <p:cNvPr id="7218" name="Rectangle 50"/>
          <p:cNvSpPr>
            <a:spLocks noChangeArrowheads="1"/>
          </p:cNvSpPr>
          <p:nvPr/>
        </p:nvSpPr>
        <p:spPr bwMode="auto">
          <a:xfrm>
            <a:off x="5076825" y="2708275"/>
            <a:ext cx="13684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5003800" y="2708275"/>
            <a:ext cx="1439863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Peripheral blood smear review of platelet size</a:t>
            </a:r>
          </a:p>
        </p:txBody>
      </p:sp>
      <p:sp>
        <p:nvSpPr>
          <p:cNvPr id="7220" name="Line 52"/>
          <p:cNvSpPr>
            <a:spLocks noChangeShapeType="1"/>
          </p:cNvSpPr>
          <p:nvPr/>
        </p:nvSpPr>
        <p:spPr bwMode="auto">
          <a:xfrm>
            <a:off x="3995738" y="371633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21" name="Rectangle 53"/>
          <p:cNvSpPr>
            <a:spLocks noChangeArrowheads="1"/>
          </p:cNvSpPr>
          <p:nvPr/>
        </p:nvSpPr>
        <p:spPr bwMode="auto">
          <a:xfrm>
            <a:off x="1835150" y="4941888"/>
            <a:ext cx="719138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1835150" y="4941888"/>
            <a:ext cx="719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vWD Type I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3203575" y="4941888"/>
            <a:ext cx="719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vWD Type II</a:t>
            </a:r>
          </a:p>
        </p:txBody>
      </p:sp>
      <p:sp>
        <p:nvSpPr>
          <p:cNvPr id="7224" name="Line 56"/>
          <p:cNvSpPr>
            <a:spLocks noChangeShapeType="1"/>
          </p:cNvSpPr>
          <p:nvPr/>
        </p:nvSpPr>
        <p:spPr bwMode="auto">
          <a:xfrm flipH="1">
            <a:off x="3924300" y="4149725"/>
            <a:ext cx="1798638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5651500" y="4365625"/>
            <a:ext cx="122555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226" name="Line 58"/>
          <p:cNvSpPr>
            <a:spLocks noChangeShapeType="1"/>
          </p:cNvSpPr>
          <p:nvPr/>
        </p:nvSpPr>
        <p:spPr bwMode="auto">
          <a:xfrm>
            <a:off x="5795963" y="40782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5651500" y="4365625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Qualitative platelet defects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5724525" y="3716338"/>
            <a:ext cx="7921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nl size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6948488" y="3716338"/>
            <a:ext cx="10080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Large size</a:t>
            </a:r>
          </a:p>
        </p:txBody>
      </p:sp>
      <p:sp>
        <p:nvSpPr>
          <p:cNvPr id="7230" name="Rectangle 62"/>
          <p:cNvSpPr>
            <a:spLocks noChangeArrowheads="1"/>
          </p:cNvSpPr>
          <p:nvPr/>
        </p:nvSpPr>
        <p:spPr bwMode="auto">
          <a:xfrm>
            <a:off x="7018338" y="4365625"/>
            <a:ext cx="122555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7019925" y="4365625"/>
            <a:ext cx="1655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/>
              <a:t>Bernard Soulier syndrome</a:t>
            </a:r>
          </a:p>
        </p:txBody>
      </p:sp>
      <p:sp>
        <p:nvSpPr>
          <p:cNvPr id="7232" name="Line 64"/>
          <p:cNvSpPr>
            <a:spLocks noChangeShapeType="1"/>
          </p:cNvSpPr>
          <p:nvPr/>
        </p:nvSpPr>
        <p:spPr bwMode="auto">
          <a:xfrm flipH="1">
            <a:off x="2843213" y="5157788"/>
            <a:ext cx="2889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33" name="Line 65"/>
          <p:cNvSpPr>
            <a:spLocks noChangeShapeType="1"/>
          </p:cNvSpPr>
          <p:nvPr/>
        </p:nvSpPr>
        <p:spPr bwMode="auto">
          <a:xfrm flipH="1">
            <a:off x="5003800" y="5734050"/>
            <a:ext cx="503238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34" name="Line 66"/>
          <p:cNvSpPr>
            <a:spLocks noChangeShapeType="1"/>
          </p:cNvSpPr>
          <p:nvPr/>
        </p:nvSpPr>
        <p:spPr bwMode="auto">
          <a:xfrm>
            <a:off x="6300788" y="5734050"/>
            <a:ext cx="5762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35" name="Line 67"/>
          <p:cNvSpPr>
            <a:spLocks noChangeShapeType="1"/>
          </p:cNvSpPr>
          <p:nvPr/>
        </p:nvSpPr>
        <p:spPr bwMode="auto">
          <a:xfrm>
            <a:off x="8316913" y="54451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36" name="Text Box 68"/>
          <p:cNvSpPr txBox="1">
            <a:spLocks noChangeArrowheads="1"/>
          </p:cNvSpPr>
          <p:nvPr/>
        </p:nvSpPr>
        <p:spPr bwMode="auto">
          <a:xfrm>
            <a:off x="250825" y="4783138"/>
            <a:ext cx="1439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Diagnostic consideration</a:t>
            </a:r>
          </a:p>
        </p:txBody>
      </p:sp>
      <p:sp>
        <p:nvSpPr>
          <p:cNvPr id="7237" name="Text Box 69"/>
          <p:cNvSpPr txBox="1">
            <a:spLocks noChangeArrowheads="1"/>
          </p:cNvSpPr>
          <p:nvPr/>
        </p:nvSpPr>
        <p:spPr bwMode="auto">
          <a:xfrm>
            <a:off x="250825" y="5572125"/>
            <a:ext cx="1512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 b="1"/>
              <a:t>Test</a:t>
            </a:r>
          </a:p>
        </p:txBody>
      </p:sp>
      <p:sp>
        <p:nvSpPr>
          <p:cNvPr id="7238" name="Line 70"/>
          <p:cNvSpPr>
            <a:spLocks noChangeShapeType="1"/>
          </p:cNvSpPr>
          <p:nvPr/>
        </p:nvSpPr>
        <p:spPr bwMode="auto">
          <a:xfrm>
            <a:off x="2987675" y="63801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39" name="Line 71"/>
          <p:cNvSpPr>
            <a:spLocks noChangeShapeType="1"/>
          </p:cNvSpPr>
          <p:nvPr/>
        </p:nvSpPr>
        <p:spPr bwMode="auto">
          <a:xfrm>
            <a:off x="4932363" y="63801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40" name="Line 72"/>
          <p:cNvSpPr>
            <a:spLocks noChangeShapeType="1"/>
          </p:cNvSpPr>
          <p:nvPr/>
        </p:nvSpPr>
        <p:spPr bwMode="auto">
          <a:xfrm>
            <a:off x="6732588" y="63817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41" name="Line 73"/>
          <p:cNvSpPr>
            <a:spLocks noChangeShapeType="1"/>
          </p:cNvSpPr>
          <p:nvPr/>
        </p:nvSpPr>
        <p:spPr bwMode="auto">
          <a:xfrm>
            <a:off x="8316913" y="6453188"/>
            <a:ext cx="0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42" name="Line 74"/>
          <p:cNvSpPr>
            <a:spLocks noChangeShapeType="1"/>
          </p:cNvSpPr>
          <p:nvPr/>
        </p:nvSpPr>
        <p:spPr bwMode="auto">
          <a:xfrm>
            <a:off x="5724525" y="24923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43" name="Line 75"/>
          <p:cNvSpPr>
            <a:spLocks noChangeShapeType="1"/>
          </p:cNvSpPr>
          <p:nvPr/>
        </p:nvSpPr>
        <p:spPr bwMode="auto">
          <a:xfrm>
            <a:off x="7451725" y="40767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44" name="Line 76"/>
          <p:cNvSpPr>
            <a:spLocks noChangeShapeType="1"/>
          </p:cNvSpPr>
          <p:nvPr/>
        </p:nvSpPr>
        <p:spPr bwMode="auto">
          <a:xfrm>
            <a:off x="3779838" y="22764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45" name="Line 77"/>
          <p:cNvSpPr>
            <a:spLocks noChangeShapeType="1"/>
          </p:cNvSpPr>
          <p:nvPr/>
        </p:nvSpPr>
        <p:spPr bwMode="auto">
          <a:xfrm>
            <a:off x="2411413" y="4076700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46" name="Line 78"/>
          <p:cNvSpPr>
            <a:spLocks noChangeShapeType="1"/>
          </p:cNvSpPr>
          <p:nvPr/>
        </p:nvSpPr>
        <p:spPr bwMode="auto">
          <a:xfrm>
            <a:off x="2484438" y="42211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>
            <a:off x="2411413" y="45085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 anchor="ctr"/>
          <a:lstStyle/>
          <a:p>
            <a:r>
              <a:rPr lang="tr-TR" sz="4400"/>
              <a:t>“</a:t>
            </a:r>
            <a:r>
              <a:rPr lang="en-US" sz="4400"/>
              <a:t>Hemostasis</a:t>
            </a:r>
            <a:r>
              <a:rPr lang="tr-TR" sz="4400"/>
              <a:t>”</a:t>
            </a:r>
            <a:endParaRPr lang="en-US" sz="440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5157788"/>
            <a:ext cx="8316912" cy="936625"/>
          </a:xfrm>
          <a:noFill/>
          <a:ln/>
        </p:spPr>
        <p:txBody>
          <a:bodyPr lIns="90488" tIns="44450" rIns="90488" bIns="44450"/>
          <a:lstStyle/>
          <a:p>
            <a:pPr marL="457200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/>
              <a:t>Hemo</a:t>
            </a:r>
            <a:r>
              <a:rPr lang="tr-TR" sz="2400" b="1"/>
              <a:t>staz</a:t>
            </a:r>
            <a:r>
              <a:rPr lang="en-US" sz="2400" b="1"/>
              <a:t>:</a:t>
            </a:r>
            <a:r>
              <a:rPr lang="en-US" sz="2400"/>
              <a:t> </a:t>
            </a:r>
            <a:r>
              <a:rPr lang="tr-TR" sz="2400"/>
              <a:t>Pıhtı oluşumu ile Kanama arasındaki dengedir</a:t>
            </a:r>
            <a:endParaRPr lang="en-US" sz="2400"/>
          </a:p>
          <a:p>
            <a:pPr marL="457200"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 marL="457200">
              <a:lnSpc>
                <a:spcPct val="90000"/>
              </a:lnSpc>
              <a:buFont typeface="Wingdings" pitchFamily="2" charset="2"/>
              <a:buNone/>
            </a:pPr>
            <a:endParaRPr lang="en-US" sz="1800"/>
          </a:p>
        </p:txBody>
      </p:sp>
      <p:pic>
        <p:nvPicPr>
          <p:cNvPr id="80900" name="Picture 4" descr="MCj0318880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59113" y="2349500"/>
            <a:ext cx="2921000" cy="2270125"/>
          </a:xfrm>
          <a:noFill/>
          <a:ln/>
        </p:spPr>
      </p:pic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2268538" y="4005263"/>
            <a:ext cx="1824037" cy="376237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b="1"/>
              <a:t>Pıhtı oluşumu</a:t>
            </a:r>
            <a:endParaRPr lang="en-US" b="1"/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4932363" y="4005263"/>
            <a:ext cx="2133600" cy="376237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b="1"/>
              <a:t>Pıhtı erimesi </a:t>
            </a:r>
            <a:endParaRPr lang="en-US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Fibrinolitik sistem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Plazminojen(zimojen)</a:t>
            </a:r>
            <a:endParaRPr lang="tr-TR" sz="2400"/>
          </a:p>
          <a:p>
            <a:r>
              <a:rPr lang="en-US" sz="2400"/>
              <a:t>plazmin(enzim)</a:t>
            </a:r>
            <a:endParaRPr lang="tr-TR" sz="2400"/>
          </a:p>
          <a:p>
            <a:r>
              <a:rPr lang="en-US" sz="2400"/>
              <a:t>plazminojen aktivatörleri</a:t>
            </a:r>
            <a:r>
              <a:rPr lang="tr-TR" sz="2400"/>
              <a:t>/ inhibitörleri</a:t>
            </a:r>
          </a:p>
          <a:p>
            <a:r>
              <a:rPr lang="tr-TR" sz="2400"/>
              <a:t>Plazminojen aktivatörleri </a:t>
            </a:r>
            <a:r>
              <a:rPr lang="en-US" sz="2400"/>
              <a:t>damar duvarı ile(intrensek aktivasyon</a:t>
            </a:r>
            <a:r>
              <a:rPr lang="tr-TR" sz="2400"/>
              <a:t>= </a:t>
            </a:r>
            <a:r>
              <a:rPr lang="en-US" sz="2400"/>
              <a:t>faktör XII, faktör XI, Prekallikrein(PK) ve HK(kininojen)</a:t>
            </a:r>
            <a:r>
              <a:rPr lang="tr-TR" sz="2400"/>
              <a:t> veya </a:t>
            </a:r>
            <a:r>
              <a:rPr lang="en-US" sz="2400"/>
              <a:t>dokular tarafından (ekstrensek aktivasyon</a:t>
            </a:r>
            <a:r>
              <a:rPr lang="tr-TR" sz="2400"/>
              <a:t>=</a:t>
            </a:r>
            <a:r>
              <a:rPr lang="en-US" sz="2400"/>
              <a:t>doku plazminjen aktivatörü</a:t>
            </a:r>
            <a:r>
              <a:rPr lang="en-US" sz="2400" b="1" i="1"/>
              <a:t>(t-PA)</a:t>
            </a:r>
            <a:r>
              <a:rPr lang="en-US" sz="2400"/>
              <a:t> üretilir. </a:t>
            </a:r>
            <a:endParaRPr lang="tr-T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6564" name="Picture 4" descr="Fibrinolysis (simplified). Blue arrows denote stimulation, and red arrows inhibition.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t-PA </a:t>
            </a:r>
            <a:r>
              <a:rPr lang="tr-TR"/>
              <a:t>+</a:t>
            </a:r>
            <a:r>
              <a:rPr lang="en-US"/>
              <a:t> PAI(plazminojen aktivatör inhibitör) </a:t>
            </a:r>
            <a:r>
              <a:rPr lang="tr-TR"/>
              <a:t>ko</a:t>
            </a:r>
            <a:r>
              <a:rPr lang="en-US"/>
              <a:t>mpleks (yarılanma ömrü 4 dakika)</a:t>
            </a:r>
            <a:endParaRPr lang="tr-TR"/>
          </a:p>
          <a:p>
            <a:r>
              <a:rPr lang="en-US"/>
              <a:t>fibrine yüksek afinite gösteren bir serin proteazdır</a:t>
            </a:r>
            <a:r>
              <a:rPr lang="tr-TR"/>
              <a:t> </a:t>
            </a:r>
          </a:p>
          <a:p>
            <a:r>
              <a:rPr lang="tr-TR"/>
              <a:t>Plazmin fibrine bağlandıktan sonra yıkıma başlar ve açığa fibrin yıkım ürünleri (FDP) çıkar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0"/>
            <a:ext cx="630872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62" name="Group 6"/>
          <p:cNvGrpSpPr>
            <a:grpSpLocks noChangeAspect="1"/>
          </p:cNvGrpSpPr>
          <p:nvPr/>
        </p:nvGrpSpPr>
        <p:grpSpPr bwMode="auto">
          <a:xfrm>
            <a:off x="250825" y="260350"/>
            <a:ext cx="9828213" cy="6597650"/>
            <a:chOff x="1095" y="1440"/>
            <a:chExt cx="11160" cy="5580"/>
          </a:xfrm>
        </p:grpSpPr>
        <p:sp>
          <p:nvSpPr>
            <p:cNvPr id="70663" name="AutoShape 7"/>
            <p:cNvSpPr>
              <a:spLocks noChangeAspect="1" noChangeArrowheads="1"/>
            </p:cNvSpPr>
            <p:nvPr/>
          </p:nvSpPr>
          <p:spPr bwMode="auto">
            <a:xfrm>
              <a:off x="1095" y="1440"/>
              <a:ext cx="11160" cy="5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0664" name="Line 8"/>
            <p:cNvSpPr>
              <a:spLocks noChangeShapeType="1"/>
            </p:cNvSpPr>
            <p:nvPr/>
          </p:nvSpPr>
          <p:spPr bwMode="auto">
            <a:xfrm>
              <a:off x="2895" y="1800"/>
              <a:ext cx="108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0665" name="Line 9"/>
            <p:cNvSpPr>
              <a:spLocks noChangeShapeType="1"/>
            </p:cNvSpPr>
            <p:nvPr/>
          </p:nvSpPr>
          <p:spPr bwMode="auto">
            <a:xfrm>
              <a:off x="6675" y="1800"/>
              <a:ext cx="180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0666" name="Text Box 10"/>
            <p:cNvSpPr txBox="1">
              <a:spLocks noChangeArrowheads="1"/>
            </p:cNvSpPr>
            <p:nvPr/>
          </p:nvSpPr>
          <p:spPr bwMode="auto">
            <a:xfrm>
              <a:off x="2715" y="1980"/>
              <a:ext cx="1620" cy="107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/>
                <a:t>Thrombin</a:t>
              </a:r>
              <a:endParaRPr lang="tr-TR"/>
            </a:p>
          </p:txBody>
        </p:sp>
        <p:sp>
          <p:nvSpPr>
            <p:cNvPr id="70667" name="Text Box 11"/>
            <p:cNvSpPr txBox="1">
              <a:spLocks noChangeArrowheads="1"/>
            </p:cNvSpPr>
            <p:nvPr/>
          </p:nvSpPr>
          <p:spPr bwMode="auto">
            <a:xfrm>
              <a:off x="7035" y="1980"/>
              <a:ext cx="900" cy="35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200"/>
                <a:t>XIIIa</a:t>
              </a:r>
              <a:endParaRPr lang="tr-TR"/>
            </a:p>
          </p:txBody>
        </p:sp>
        <p:sp>
          <p:nvSpPr>
            <p:cNvPr id="70668" name="Line 12"/>
            <p:cNvSpPr>
              <a:spLocks noChangeShapeType="1"/>
            </p:cNvSpPr>
            <p:nvPr/>
          </p:nvSpPr>
          <p:spPr bwMode="auto">
            <a:xfrm>
              <a:off x="1815" y="2160"/>
              <a:ext cx="1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0669" name="Line 13"/>
            <p:cNvSpPr>
              <a:spLocks noChangeShapeType="1"/>
            </p:cNvSpPr>
            <p:nvPr/>
          </p:nvSpPr>
          <p:spPr bwMode="auto">
            <a:xfrm>
              <a:off x="5055" y="2160"/>
              <a:ext cx="1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0670" name="Line 14"/>
            <p:cNvSpPr>
              <a:spLocks noChangeShapeType="1"/>
            </p:cNvSpPr>
            <p:nvPr/>
          </p:nvSpPr>
          <p:spPr bwMode="auto">
            <a:xfrm>
              <a:off x="9375" y="2160"/>
              <a:ext cx="1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0671" name="Text Box 15"/>
            <p:cNvSpPr txBox="1">
              <a:spLocks noChangeArrowheads="1"/>
            </p:cNvSpPr>
            <p:nvPr/>
          </p:nvSpPr>
          <p:spPr bwMode="auto">
            <a:xfrm>
              <a:off x="1995" y="2520"/>
              <a:ext cx="1260" cy="53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200"/>
                <a:t>plasmin</a:t>
              </a:r>
              <a:endParaRPr lang="tr-TR"/>
            </a:p>
          </p:txBody>
        </p:sp>
        <p:sp>
          <p:nvSpPr>
            <p:cNvPr id="70672" name="Text Box 16"/>
            <p:cNvSpPr txBox="1">
              <a:spLocks noChangeArrowheads="1"/>
            </p:cNvSpPr>
            <p:nvPr/>
          </p:nvSpPr>
          <p:spPr bwMode="auto">
            <a:xfrm>
              <a:off x="5235" y="2700"/>
              <a:ext cx="108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200"/>
                <a:t>plasmin</a:t>
              </a:r>
              <a:endParaRPr lang="tr-TR"/>
            </a:p>
          </p:txBody>
        </p:sp>
        <p:sp>
          <p:nvSpPr>
            <p:cNvPr id="70673" name="Text Box 17"/>
            <p:cNvSpPr txBox="1">
              <a:spLocks noChangeArrowheads="1"/>
            </p:cNvSpPr>
            <p:nvPr/>
          </p:nvSpPr>
          <p:spPr bwMode="auto">
            <a:xfrm>
              <a:off x="9555" y="2520"/>
              <a:ext cx="1080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200"/>
                <a:t>plasmin</a:t>
              </a:r>
              <a:endParaRPr lang="tr-TR"/>
            </a:p>
          </p:txBody>
        </p:sp>
        <p:sp>
          <p:nvSpPr>
            <p:cNvPr id="70674" name="Text Box 18"/>
            <p:cNvSpPr txBox="1">
              <a:spLocks noChangeArrowheads="1"/>
            </p:cNvSpPr>
            <p:nvPr/>
          </p:nvSpPr>
          <p:spPr bwMode="auto">
            <a:xfrm>
              <a:off x="1095" y="3780"/>
              <a:ext cx="2160" cy="9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/>
                <a:t>Fibrinojen yıkım ürünleri(FDPs)</a:t>
              </a:r>
              <a:endParaRPr lang="tr-TR"/>
            </a:p>
          </p:txBody>
        </p:sp>
        <p:sp>
          <p:nvSpPr>
            <p:cNvPr id="70675" name="Text Box 19"/>
            <p:cNvSpPr txBox="1">
              <a:spLocks noChangeArrowheads="1"/>
            </p:cNvSpPr>
            <p:nvPr/>
          </p:nvSpPr>
          <p:spPr bwMode="auto">
            <a:xfrm>
              <a:off x="1095" y="5220"/>
              <a:ext cx="2520" cy="90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>
                  <a:latin typeface="Times New Roman" pitchFamily="18" charset="0"/>
                </a:rPr>
                <a:t>Aα polar uzant</a:t>
              </a:r>
              <a:r>
                <a:rPr lang="tr-TR" sz="1000"/>
                <a:t>ı(A,B,C,H)</a:t>
              </a:r>
            </a:p>
            <a:p>
              <a:r>
                <a:rPr lang="tr-TR" sz="1000">
                  <a:latin typeface="Times New Roman" pitchFamily="18" charset="0"/>
                </a:rPr>
                <a:t>Bβ 1-42</a:t>
              </a:r>
            </a:p>
            <a:p>
              <a:r>
                <a:rPr lang="tr-TR" sz="1000"/>
                <a:t>X,Y,D,E</a:t>
              </a:r>
              <a:endParaRPr lang="tr-TR"/>
            </a:p>
          </p:txBody>
        </p:sp>
        <p:sp>
          <p:nvSpPr>
            <p:cNvPr id="70676" name="Text Box 20"/>
            <p:cNvSpPr txBox="1">
              <a:spLocks noChangeArrowheads="1"/>
            </p:cNvSpPr>
            <p:nvPr/>
          </p:nvSpPr>
          <p:spPr bwMode="auto">
            <a:xfrm>
              <a:off x="3975" y="3780"/>
              <a:ext cx="27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/>
                <a:t>Çapraz bağlı olmayan FDPs</a:t>
              </a:r>
              <a:endParaRPr lang="tr-TR"/>
            </a:p>
          </p:txBody>
        </p:sp>
        <p:sp>
          <p:nvSpPr>
            <p:cNvPr id="70677" name="Text Box 21"/>
            <p:cNvSpPr txBox="1">
              <a:spLocks noChangeArrowheads="1"/>
            </p:cNvSpPr>
            <p:nvPr/>
          </p:nvSpPr>
          <p:spPr bwMode="auto">
            <a:xfrm>
              <a:off x="3975" y="5220"/>
              <a:ext cx="2700" cy="12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>
                  <a:latin typeface="Times New Roman" pitchFamily="18" charset="0"/>
                </a:rPr>
                <a:t>Aα polar uzant</a:t>
              </a:r>
              <a:r>
                <a:rPr lang="tr-TR" sz="1000"/>
                <a:t>ı(A,B,C,H)</a:t>
              </a:r>
            </a:p>
            <a:p>
              <a:r>
                <a:rPr lang="tr-TR" sz="1000">
                  <a:latin typeface="Times New Roman" pitchFamily="18" charset="0"/>
                </a:rPr>
                <a:t>Bβ 15-42</a:t>
              </a:r>
            </a:p>
            <a:p>
              <a:r>
                <a:rPr lang="tr-TR" sz="1000"/>
                <a:t>X,Y,D,E</a:t>
              </a:r>
              <a:endParaRPr lang="tr-TR"/>
            </a:p>
          </p:txBody>
        </p:sp>
        <p:sp>
          <p:nvSpPr>
            <p:cNvPr id="70678" name="Text Box 22"/>
            <p:cNvSpPr txBox="1">
              <a:spLocks noChangeArrowheads="1"/>
            </p:cNvSpPr>
            <p:nvPr/>
          </p:nvSpPr>
          <p:spPr bwMode="auto">
            <a:xfrm>
              <a:off x="8475" y="3780"/>
              <a:ext cx="21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/>
                <a:t>Çapraz bağlı FDPs</a:t>
              </a:r>
              <a:endParaRPr lang="tr-TR"/>
            </a:p>
          </p:txBody>
        </p:sp>
        <p:sp>
          <p:nvSpPr>
            <p:cNvPr id="70679" name="Text Box 23"/>
            <p:cNvSpPr txBox="1">
              <a:spLocks noChangeArrowheads="1"/>
            </p:cNvSpPr>
            <p:nvPr/>
          </p:nvSpPr>
          <p:spPr bwMode="auto">
            <a:xfrm>
              <a:off x="8295" y="5220"/>
              <a:ext cx="2700" cy="10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/>
                <a:t>Polar uzantı polim</a:t>
              </a:r>
              <a:r>
                <a:rPr lang="tr-TR" sz="1000">
                  <a:latin typeface="Times New Roman" pitchFamily="18" charset="0"/>
                </a:rPr>
                <a:t>erler(α</a:t>
              </a:r>
              <a:r>
                <a:rPr lang="tr-TR" sz="1000" baseline="-25000"/>
                <a:t>p</a:t>
              </a:r>
              <a:r>
                <a:rPr lang="tr-TR" sz="1000"/>
                <a:t>)</a:t>
              </a:r>
            </a:p>
            <a:p>
              <a:r>
                <a:rPr lang="tr-TR" sz="1000"/>
                <a:t>D dimer</a:t>
              </a:r>
            </a:p>
            <a:p>
              <a:r>
                <a:rPr lang="tr-TR" sz="1000"/>
                <a:t>X,Y,D,E</a:t>
              </a:r>
              <a:endParaRPr lang="tr-TR"/>
            </a:p>
          </p:txBody>
        </p:sp>
        <p:sp>
          <p:nvSpPr>
            <p:cNvPr id="70680" name="Text Box 24"/>
            <p:cNvSpPr txBox="1">
              <a:spLocks noChangeArrowheads="1"/>
            </p:cNvSpPr>
            <p:nvPr/>
          </p:nvSpPr>
          <p:spPr bwMode="auto">
            <a:xfrm>
              <a:off x="3975" y="1440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/>
                <a:t>Çapraz bağlanmamış fibrin</a:t>
              </a:r>
              <a:endParaRPr lang="tr-TR"/>
            </a:p>
          </p:txBody>
        </p:sp>
        <p:sp>
          <p:nvSpPr>
            <p:cNvPr id="70681" name="Text Box 25"/>
            <p:cNvSpPr txBox="1">
              <a:spLocks noChangeArrowheads="1"/>
            </p:cNvSpPr>
            <p:nvPr/>
          </p:nvSpPr>
          <p:spPr bwMode="auto">
            <a:xfrm>
              <a:off x="8475" y="1440"/>
              <a:ext cx="19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/>
                <a:t>Çapraz bağlı fibrin</a:t>
              </a:r>
              <a:endParaRPr lang="tr-TR"/>
            </a:p>
          </p:txBody>
        </p:sp>
        <p:sp>
          <p:nvSpPr>
            <p:cNvPr id="70682" name="Text Box 26"/>
            <p:cNvSpPr txBox="1">
              <a:spLocks noChangeArrowheads="1"/>
            </p:cNvSpPr>
            <p:nvPr/>
          </p:nvSpPr>
          <p:spPr bwMode="auto">
            <a:xfrm>
              <a:off x="1095" y="1440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/>
                <a:t>Fibrinojen</a:t>
              </a:r>
              <a:endParaRPr lang="tr-TR"/>
            </a:p>
          </p:txBody>
        </p:sp>
      </p:grpSp>
      <p:sp>
        <p:nvSpPr>
          <p:cNvPr id="70683" name="Rectangle 27"/>
          <p:cNvSpPr>
            <a:spLocks noChangeArrowheads="1"/>
          </p:cNvSpPr>
          <p:nvPr/>
        </p:nvSpPr>
        <p:spPr bwMode="auto">
          <a:xfrm>
            <a:off x="6443663" y="4940300"/>
            <a:ext cx="792162" cy="14446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684" name="Picture 4" descr="fd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252413" y="0"/>
            <a:ext cx="9144001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78178" name="Slide" r:id="rId3" imgW="4533840" imgH="3390840" progId="PowerPoint.Slid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467544" y="0"/>
          <a:ext cx="7968978" cy="6453335"/>
        </p:xfrm>
        <a:graphic>
          <a:graphicData uri="http://schemas.openxmlformats.org/presentationml/2006/ole">
            <p:oleObj spid="_x0000_s179202" name="Bit Eşlem Resmi" r:id="rId3" imgW="6668431" imgH="5401429" progId="PBrush">
              <p:embed/>
            </p:oleObj>
          </a:graphicData>
        </a:graphic>
      </p:graphicFrame>
      <p:sp>
        <p:nvSpPr>
          <p:cNvPr id="4" name="3 Dikdörtgen"/>
          <p:cNvSpPr/>
          <p:nvPr/>
        </p:nvSpPr>
        <p:spPr>
          <a:xfrm>
            <a:off x="7428363" y="1988840"/>
            <a:ext cx="1608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Tissue Factor </a:t>
            </a:r>
            <a:endParaRPr lang="tr-TR" sz="1400" dirty="0" smtClean="0"/>
          </a:p>
          <a:p>
            <a:r>
              <a:rPr lang="en-US" sz="1400" dirty="0" smtClean="0"/>
              <a:t>Pathway Inhibitor </a:t>
            </a:r>
            <a:endParaRPr lang="tr-TR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0" y="313382"/>
          <a:ext cx="8839200" cy="7004050"/>
        </p:xfrm>
        <a:graphic>
          <a:graphicData uri="http://schemas.openxmlformats.org/presentationml/2006/ole">
            <p:oleObj spid="_x0000_s103426" name="Bit Eşlem Resmi" r:id="rId3" imgW="4315427" imgH="3419952" progId="PBrush">
              <p:embed/>
            </p:oleObj>
          </a:graphicData>
        </a:graphic>
      </p:graphicFrame>
      <p:sp>
        <p:nvSpPr>
          <p:cNvPr id="65539" name="TextBox 10"/>
          <p:cNvSpPr txBox="1">
            <a:spLocks noChangeArrowheads="1"/>
          </p:cNvSpPr>
          <p:nvPr/>
        </p:nvSpPr>
        <p:spPr bwMode="auto">
          <a:xfrm>
            <a:off x="395536" y="140618"/>
            <a:ext cx="8280920" cy="95410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</a:rPr>
              <a:t>Koagülasyon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ve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Fibrinolizin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Kontrolü</a:t>
            </a:r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000000"/>
                </a:solidFill>
              </a:rPr>
              <a:t>Doğal antikoagulanlar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00"/>
                </a:solidFill>
              </a:rPr>
              <a:t>Heparin</a:t>
            </a:r>
            <a:r>
              <a:rPr lang="tr-TR" dirty="0">
                <a:solidFill>
                  <a:srgbClr val="000000"/>
                </a:solidFill>
              </a:rPr>
              <a:t>-</a:t>
            </a:r>
            <a:r>
              <a:rPr lang="tr-TR" dirty="0" err="1">
                <a:solidFill>
                  <a:srgbClr val="000000"/>
                </a:solidFill>
              </a:rPr>
              <a:t>Antitrombin</a:t>
            </a:r>
            <a:r>
              <a:rPr lang="tr-TR" dirty="0">
                <a:solidFill>
                  <a:srgbClr val="000000"/>
                </a:solidFill>
              </a:rPr>
              <a:t> </a:t>
            </a:r>
          </a:p>
          <a:p>
            <a:endParaRPr lang="tr-TR" dirty="0">
              <a:solidFill>
                <a:srgbClr val="000000"/>
              </a:solidFill>
            </a:endParaRPr>
          </a:p>
          <a:p>
            <a:r>
              <a:rPr lang="tr-TR" dirty="0">
                <a:solidFill>
                  <a:srgbClr val="000000"/>
                </a:solidFill>
              </a:rPr>
              <a:t>Protein C </a:t>
            </a:r>
            <a:r>
              <a:rPr lang="tr-TR" dirty="0" err="1">
                <a:solidFill>
                  <a:srgbClr val="000000"/>
                </a:solidFill>
              </a:rPr>
              <a:t>antikoagulan</a:t>
            </a:r>
            <a:r>
              <a:rPr lang="tr-TR" dirty="0">
                <a:solidFill>
                  <a:srgbClr val="000000"/>
                </a:solidFill>
              </a:rPr>
              <a:t> mekanizma</a:t>
            </a:r>
          </a:p>
          <a:p>
            <a:endParaRPr lang="tr-TR" dirty="0">
              <a:solidFill>
                <a:srgbClr val="000000"/>
              </a:solidFill>
            </a:endParaRPr>
          </a:p>
          <a:p>
            <a:r>
              <a:rPr lang="tr-TR" dirty="0">
                <a:solidFill>
                  <a:srgbClr val="000000"/>
                </a:solidFill>
              </a:rPr>
              <a:t>Doku faktörü inhibitörü yolu(TFPI)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>
                <a:solidFill>
                  <a:srgbClr val="000000"/>
                </a:solidFill>
              </a:rPr>
              <a:t>Antitrombin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>
                <a:solidFill>
                  <a:srgbClr val="000000"/>
                </a:solidFill>
              </a:rPr>
              <a:t>Primer olarak Trombin, FXa, FIXa, FXIa ve kallikreinin doğal inhibitörüdür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000000"/>
                </a:solidFill>
              </a:rPr>
              <a:t>AT-Trombin 1:1 sitoizomerik kompleks oluşturur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000000"/>
                </a:solidFill>
              </a:rPr>
              <a:t>AT-Trombin kompleks KC’de yok edilir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000000"/>
                </a:solidFill>
              </a:rPr>
              <a:t>Dolaşımdaki ömrü &lt;15dk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000000"/>
                </a:solidFill>
              </a:rPr>
              <a:t>Bozukluğu: arteyel /venöz tromboz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000000"/>
                </a:solidFill>
              </a:rPr>
              <a:t>Toplumdaki sıklığı %0.17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Antitrombin ölçümü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00"/>
                </a:solidFill>
              </a:rPr>
              <a:t>Hasta plazması + </a:t>
            </a:r>
            <a:r>
              <a:rPr lang="tr-TR" dirty="0" err="1">
                <a:solidFill>
                  <a:srgbClr val="000000"/>
                </a:solidFill>
              </a:rPr>
              <a:t>heparin</a:t>
            </a:r>
            <a:r>
              <a:rPr lang="tr-TR" dirty="0">
                <a:solidFill>
                  <a:srgbClr val="000000"/>
                </a:solidFill>
              </a:rPr>
              <a:t> + </a:t>
            </a:r>
            <a:r>
              <a:rPr lang="tr-TR" dirty="0" err="1">
                <a:solidFill>
                  <a:srgbClr val="000000"/>
                </a:solidFill>
              </a:rPr>
              <a:t>trombin</a:t>
            </a:r>
            <a:endParaRPr lang="tr-TR" dirty="0">
              <a:solidFill>
                <a:srgbClr val="000000"/>
              </a:solidFill>
            </a:endParaRPr>
          </a:p>
          <a:p>
            <a:r>
              <a:rPr lang="tr-TR" dirty="0">
                <a:solidFill>
                  <a:srgbClr val="000000"/>
                </a:solidFill>
              </a:rPr>
              <a:t> hastadaki AT, </a:t>
            </a:r>
            <a:r>
              <a:rPr lang="tr-TR" dirty="0" err="1">
                <a:solidFill>
                  <a:srgbClr val="000000"/>
                </a:solidFill>
              </a:rPr>
              <a:t>trombine</a:t>
            </a:r>
            <a:r>
              <a:rPr lang="tr-TR" dirty="0">
                <a:solidFill>
                  <a:srgbClr val="000000"/>
                </a:solidFill>
              </a:rPr>
              <a:t> bağlanır</a:t>
            </a:r>
          </a:p>
          <a:p>
            <a:r>
              <a:rPr lang="tr-TR" dirty="0">
                <a:solidFill>
                  <a:srgbClr val="000000"/>
                </a:solidFill>
              </a:rPr>
              <a:t>Ortama eklenen </a:t>
            </a:r>
            <a:r>
              <a:rPr lang="tr-TR" dirty="0" err="1">
                <a:solidFill>
                  <a:srgbClr val="000000"/>
                </a:solidFill>
              </a:rPr>
              <a:t>kromojenik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substrat</a:t>
            </a:r>
            <a:r>
              <a:rPr lang="tr-TR" dirty="0">
                <a:solidFill>
                  <a:srgbClr val="000000"/>
                </a:solidFill>
              </a:rPr>
              <a:t> sonrası açığa çıkan renk </a:t>
            </a:r>
            <a:r>
              <a:rPr lang="tr-TR" dirty="0" err="1">
                <a:solidFill>
                  <a:srgbClr val="000000"/>
                </a:solidFill>
              </a:rPr>
              <a:t>spektrofotometrik</a:t>
            </a:r>
            <a:r>
              <a:rPr lang="tr-TR" dirty="0">
                <a:solidFill>
                  <a:srgbClr val="000000"/>
                </a:solidFill>
              </a:rPr>
              <a:t> olarak ölçülür</a:t>
            </a:r>
          </a:p>
          <a:p>
            <a:endParaRPr lang="tr-TR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Protein C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 err="1">
                <a:solidFill>
                  <a:srgbClr val="000000"/>
                </a:solidFill>
              </a:rPr>
              <a:t>Vit</a:t>
            </a:r>
            <a:r>
              <a:rPr lang="tr-TR" dirty="0">
                <a:solidFill>
                  <a:srgbClr val="000000"/>
                </a:solidFill>
              </a:rPr>
              <a:t> K bağımlı bir  </a:t>
            </a:r>
            <a:r>
              <a:rPr lang="tr-TR" dirty="0" err="1">
                <a:solidFill>
                  <a:srgbClr val="000000"/>
                </a:solidFill>
              </a:rPr>
              <a:t>glikoprotein</a:t>
            </a:r>
            <a:endParaRPr lang="tr-TR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tr-TR" dirty="0" err="1">
                <a:solidFill>
                  <a:srgbClr val="000000"/>
                </a:solidFill>
              </a:rPr>
              <a:t>Trombin</a:t>
            </a:r>
            <a:r>
              <a:rPr lang="tr-TR" dirty="0">
                <a:solidFill>
                  <a:srgbClr val="000000"/>
                </a:solidFill>
              </a:rPr>
              <a:t>-</a:t>
            </a:r>
            <a:r>
              <a:rPr lang="tr-TR" dirty="0" err="1">
                <a:solidFill>
                  <a:srgbClr val="000000"/>
                </a:solidFill>
              </a:rPr>
              <a:t>Trombomodulin</a:t>
            </a:r>
            <a:r>
              <a:rPr lang="tr-TR" dirty="0">
                <a:solidFill>
                  <a:srgbClr val="000000"/>
                </a:solidFill>
              </a:rPr>
              <a:t> kompleksine bağlanarak aktive olur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</a:rPr>
              <a:t>APC, Protein S </a:t>
            </a:r>
            <a:r>
              <a:rPr lang="tr-TR" dirty="0" err="1">
                <a:solidFill>
                  <a:srgbClr val="000000"/>
                </a:solidFill>
              </a:rPr>
              <a:t>kofaktör</a:t>
            </a:r>
            <a:r>
              <a:rPr lang="tr-TR" dirty="0">
                <a:solidFill>
                  <a:srgbClr val="000000"/>
                </a:solidFill>
              </a:rPr>
              <a:t> ile FV ve </a:t>
            </a:r>
            <a:r>
              <a:rPr lang="tr-TR" dirty="0" err="1">
                <a:solidFill>
                  <a:srgbClr val="000000"/>
                </a:solidFill>
              </a:rPr>
              <a:t>FVIII’i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inaktive</a:t>
            </a:r>
            <a:r>
              <a:rPr lang="tr-TR" dirty="0">
                <a:solidFill>
                  <a:srgbClr val="000000"/>
                </a:solidFill>
              </a:rPr>
              <a:t> etmektedir.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</a:rPr>
              <a:t>Toplumdaki sıklığı: %0.14-0.50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</a:rPr>
              <a:t>Eksikliğinde </a:t>
            </a:r>
            <a:r>
              <a:rPr lang="tr-TR" dirty="0" err="1">
                <a:solidFill>
                  <a:srgbClr val="000000"/>
                </a:solidFill>
              </a:rPr>
              <a:t>VenozTromboz</a:t>
            </a:r>
            <a:r>
              <a:rPr lang="tr-TR" dirty="0">
                <a:solidFill>
                  <a:srgbClr val="000000"/>
                </a:solidFill>
              </a:rPr>
              <a:t> riski yüksek</a:t>
            </a:r>
          </a:p>
          <a:p>
            <a:pPr>
              <a:lnSpc>
                <a:spcPct val="90000"/>
              </a:lnSpc>
            </a:pPr>
            <a:r>
              <a:rPr lang="tr-TR" dirty="0" err="1">
                <a:solidFill>
                  <a:srgbClr val="000000"/>
                </a:solidFill>
              </a:rPr>
              <a:t>Edinsel</a:t>
            </a:r>
            <a:r>
              <a:rPr lang="tr-TR" dirty="0">
                <a:solidFill>
                  <a:srgbClr val="000000"/>
                </a:solidFill>
              </a:rPr>
              <a:t> eksiklik: KC bozuklukları, OAT,YDIP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023938" y="6256338"/>
            <a:ext cx="716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/>
              <a:t>OAT: Oral antikoagulan tedavi, YDIP: Yaygın damar içi pıhtı olusumu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Protein C yöntem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00"/>
                </a:solidFill>
              </a:rPr>
              <a:t>Agkistrodon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contortix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contortix</a:t>
            </a:r>
            <a:r>
              <a:rPr lang="tr-TR" dirty="0">
                <a:solidFill>
                  <a:srgbClr val="000000"/>
                </a:solidFill>
              </a:rPr>
              <a:t> yılanından elde edilen bir zehirde bulunan protein fraksiyonu ile PC in </a:t>
            </a:r>
            <a:r>
              <a:rPr lang="tr-TR" dirty="0" err="1">
                <a:solidFill>
                  <a:srgbClr val="000000"/>
                </a:solidFill>
              </a:rPr>
              <a:t>vitro</a:t>
            </a:r>
            <a:r>
              <a:rPr lang="tr-TR" dirty="0">
                <a:solidFill>
                  <a:srgbClr val="000000"/>
                </a:solidFill>
              </a:rPr>
              <a:t> ortamda aktive edilir</a:t>
            </a:r>
          </a:p>
          <a:p>
            <a:r>
              <a:rPr lang="tr-TR" dirty="0">
                <a:solidFill>
                  <a:srgbClr val="000000"/>
                </a:solidFill>
              </a:rPr>
              <a:t>Hasta plazması + Protein C </a:t>
            </a:r>
            <a:r>
              <a:rPr lang="tr-TR" dirty="0" err="1">
                <a:solidFill>
                  <a:srgbClr val="000000"/>
                </a:solidFill>
              </a:rPr>
              <a:t>aktivator</a:t>
            </a:r>
            <a:r>
              <a:rPr lang="tr-TR" dirty="0">
                <a:solidFill>
                  <a:srgbClr val="000000"/>
                </a:solidFill>
              </a:rPr>
              <a:t> (</a:t>
            </a:r>
            <a:r>
              <a:rPr lang="tr-TR" dirty="0" err="1">
                <a:solidFill>
                  <a:srgbClr val="000000"/>
                </a:solidFill>
              </a:rPr>
              <a:t>venom</a:t>
            </a:r>
            <a:r>
              <a:rPr lang="tr-TR" dirty="0">
                <a:solidFill>
                  <a:srgbClr val="000000"/>
                </a:solidFill>
              </a:rPr>
              <a:t>) </a:t>
            </a:r>
            <a:r>
              <a:rPr lang="tr-TR" dirty="0" err="1">
                <a:solidFill>
                  <a:srgbClr val="000000"/>
                </a:solidFill>
              </a:rPr>
              <a:t>inkübasyonu</a:t>
            </a:r>
            <a:endParaRPr lang="tr-TR" dirty="0">
              <a:solidFill>
                <a:srgbClr val="000000"/>
              </a:solidFill>
            </a:endParaRPr>
          </a:p>
          <a:p>
            <a:r>
              <a:rPr lang="tr-TR" dirty="0">
                <a:solidFill>
                  <a:srgbClr val="000000"/>
                </a:solidFill>
              </a:rPr>
              <a:t>Aktive PC sentetik </a:t>
            </a:r>
            <a:r>
              <a:rPr lang="tr-TR" dirty="0" err="1">
                <a:solidFill>
                  <a:srgbClr val="000000"/>
                </a:solidFill>
              </a:rPr>
              <a:t>substrat</a:t>
            </a:r>
            <a:r>
              <a:rPr lang="tr-TR" dirty="0">
                <a:solidFill>
                  <a:srgbClr val="000000"/>
                </a:solidFill>
              </a:rPr>
              <a:t> kullanarak açığa çıkan boya oranı ile PC konsantrasyonu  doğru orantılı(%)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Protein 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dirty="0" err="1">
                <a:solidFill>
                  <a:srgbClr val="000000"/>
                </a:solidFill>
              </a:rPr>
              <a:t>Vit</a:t>
            </a:r>
            <a:r>
              <a:rPr lang="tr-TR" dirty="0">
                <a:solidFill>
                  <a:srgbClr val="000000"/>
                </a:solidFill>
              </a:rPr>
              <a:t> K bağımlı bir  </a:t>
            </a:r>
            <a:r>
              <a:rPr lang="tr-TR" dirty="0" err="1">
                <a:solidFill>
                  <a:srgbClr val="000000"/>
                </a:solidFill>
              </a:rPr>
              <a:t>glikoprotein</a:t>
            </a:r>
            <a:endParaRPr lang="tr-TR" dirty="0">
              <a:solidFill>
                <a:srgbClr val="000000"/>
              </a:solidFill>
            </a:endParaRPr>
          </a:p>
          <a:p>
            <a:r>
              <a:rPr lang="tr-TR" dirty="0">
                <a:solidFill>
                  <a:srgbClr val="000000"/>
                </a:solidFill>
              </a:rPr>
              <a:t>Plazmadaki </a:t>
            </a:r>
            <a:r>
              <a:rPr lang="tr-TR" dirty="0" err="1">
                <a:solidFill>
                  <a:srgbClr val="000000"/>
                </a:solidFill>
              </a:rPr>
              <a:t>PS’in</a:t>
            </a:r>
            <a:r>
              <a:rPr lang="tr-TR" dirty="0">
                <a:solidFill>
                  <a:srgbClr val="000000"/>
                </a:solidFill>
              </a:rPr>
              <a:t> %60’ı C4BP bağlı bulunur</a:t>
            </a:r>
          </a:p>
          <a:p>
            <a:r>
              <a:rPr lang="en-AU" dirty="0">
                <a:solidFill>
                  <a:srgbClr val="000000"/>
                </a:solidFill>
              </a:rPr>
              <a:t>Pro-</a:t>
            </a:r>
            <a:r>
              <a:rPr lang="en-AU" dirty="0" err="1">
                <a:solidFill>
                  <a:srgbClr val="000000"/>
                </a:solidFill>
              </a:rPr>
              <a:t>S`in</a:t>
            </a:r>
            <a:r>
              <a:rPr lang="en-AU" dirty="0">
                <a:solidFill>
                  <a:srgbClr val="000000"/>
                </a:solidFill>
              </a:rPr>
              <a:t>  serbest </a:t>
            </a:r>
            <a:r>
              <a:rPr lang="en-AU" dirty="0" err="1">
                <a:solidFill>
                  <a:srgbClr val="000000"/>
                </a:solidFill>
              </a:rPr>
              <a:t>formu</a:t>
            </a:r>
            <a:r>
              <a:rPr lang="en-AU" dirty="0">
                <a:solidFill>
                  <a:srgbClr val="000000"/>
                </a:solidFill>
              </a:rPr>
              <a:t> APC </a:t>
            </a:r>
            <a:r>
              <a:rPr lang="en-AU" dirty="0" err="1">
                <a:solidFill>
                  <a:srgbClr val="000000"/>
                </a:solidFill>
              </a:rPr>
              <a:t>için</a:t>
            </a:r>
            <a:r>
              <a:rPr lang="en-AU" dirty="0">
                <a:solidFill>
                  <a:srgbClr val="000000"/>
                </a:solidFill>
              </a:rPr>
              <a:t> </a:t>
            </a:r>
            <a:r>
              <a:rPr lang="en-AU" dirty="0" err="1">
                <a:solidFill>
                  <a:srgbClr val="000000"/>
                </a:solidFill>
              </a:rPr>
              <a:t>kofaktördür</a:t>
            </a:r>
            <a:r>
              <a:rPr lang="tr-TR" dirty="0">
                <a:solidFill>
                  <a:srgbClr val="000000"/>
                </a:solidFill>
              </a:rPr>
              <a:t> </a:t>
            </a:r>
          </a:p>
          <a:p>
            <a:r>
              <a:rPr lang="tr-TR" dirty="0">
                <a:solidFill>
                  <a:srgbClr val="000000"/>
                </a:solidFill>
              </a:rPr>
              <a:t>Akut faz durumlarında plazmada bulunan serbest </a:t>
            </a:r>
            <a:r>
              <a:rPr lang="tr-TR" dirty="0" err="1">
                <a:solidFill>
                  <a:srgbClr val="000000"/>
                </a:solidFill>
              </a:rPr>
              <a:t>Pro</a:t>
            </a:r>
            <a:r>
              <a:rPr lang="tr-TR" dirty="0">
                <a:solidFill>
                  <a:srgbClr val="000000"/>
                </a:solidFill>
              </a:rPr>
              <a:t>-S C4BP ye bağlanabilir. Bu da fonksiyonel </a:t>
            </a:r>
            <a:r>
              <a:rPr lang="tr-TR" dirty="0" err="1">
                <a:solidFill>
                  <a:srgbClr val="000000"/>
                </a:solidFill>
              </a:rPr>
              <a:t>Pro</a:t>
            </a:r>
            <a:r>
              <a:rPr lang="tr-TR" dirty="0">
                <a:solidFill>
                  <a:srgbClr val="000000"/>
                </a:solidFill>
              </a:rPr>
              <a:t>-S testinde en fazla sıkıntı yaratan durumdur.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psüller">
  <a:themeElements>
    <a:clrScheme name="Kapsüller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psüller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880</TotalTime>
  <Words>842</Words>
  <Application>Microsoft Office PowerPoint</Application>
  <PresentationFormat>Ekran Gösterisi (4:3)</PresentationFormat>
  <Paragraphs>156</Paragraphs>
  <Slides>27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3</vt:i4>
      </vt:variant>
      <vt:variant>
        <vt:lpstr>Slayt Başlıkları</vt:lpstr>
      </vt:variant>
      <vt:variant>
        <vt:i4>27</vt:i4>
      </vt:variant>
    </vt:vector>
  </HeadingPairs>
  <TitlesOfParts>
    <vt:vector size="31" baseType="lpstr">
      <vt:lpstr>Kapsüller</vt:lpstr>
      <vt:lpstr>Bit Eşlem Resmi</vt:lpstr>
      <vt:lpstr>PBrush</vt:lpstr>
      <vt:lpstr>Slide</vt:lpstr>
      <vt:lpstr>KOAGULASYON </vt:lpstr>
      <vt:lpstr>“Hemostasis”</vt:lpstr>
      <vt:lpstr>Slayt 3</vt:lpstr>
      <vt:lpstr>Doğal antikoagulanlar</vt:lpstr>
      <vt:lpstr>Antitrombin </vt:lpstr>
      <vt:lpstr>Antitrombin ölçümü</vt:lpstr>
      <vt:lpstr>Protein C</vt:lpstr>
      <vt:lpstr>Protein C yöntem</vt:lpstr>
      <vt:lpstr>Protein S</vt:lpstr>
      <vt:lpstr>Protein S </vt:lpstr>
      <vt:lpstr>Protein S test yöntem</vt:lpstr>
      <vt:lpstr>Aktive Protein C rezistansı(APCr)</vt:lpstr>
      <vt:lpstr>Slayt 13</vt:lpstr>
      <vt:lpstr>Aktive Protein C rezistansı(APCr)</vt:lpstr>
      <vt:lpstr>Lupus antikoagulan(LA)</vt:lpstr>
      <vt:lpstr>Lupus antikoagülan testinin uygulanmasında gerekli aşamalar </vt:lpstr>
      <vt:lpstr>Lupus antikoagulan(LA)</vt:lpstr>
      <vt:lpstr>LA normal sınırlar(Ratio)</vt:lpstr>
      <vt:lpstr>Slayt 19</vt:lpstr>
      <vt:lpstr>Fibrinolitik sistem</vt:lpstr>
      <vt:lpstr>Slayt 21</vt:lpstr>
      <vt:lpstr>Slayt 22</vt:lpstr>
      <vt:lpstr>Slayt 23</vt:lpstr>
      <vt:lpstr>Slayt 24</vt:lpstr>
      <vt:lpstr>Slayt 25</vt:lpstr>
      <vt:lpstr>Slayt 26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kd</dc:creator>
  <cp:lastModifiedBy>user</cp:lastModifiedBy>
  <cp:revision>90</cp:revision>
  <dcterms:created xsi:type="dcterms:W3CDTF">1601-01-01T00:00:00Z</dcterms:created>
  <dcterms:modified xsi:type="dcterms:W3CDTF">2020-03-10T12:02:56Z</dcterms:modified>
</cp:coreProperties>
</file>