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9" r:id="rId4"/>
    <p:sldId id="260" r:id="rId5"/>
    <p:sldId id="261" r:id="rId6"/>
    <p:sldId id="262" r:id="rId7"/>
    <p:sldId id="263" r:id="rId8"/>
    <p:sldId id="264" r:id="rId9"/>
    <p:sldId id="265" r:id="rId10"/>
    <p:sldId id="266" r:id="rId11"/>
    <p:sldId id="269" r:id="rId12"/>
    <p:sldId id="270" r:id="rId13"/>
    <p:sldId id="271" r:id="rId14"/>
    <p:sldId id="273" r:id="rId15"/>
    <p:sldId id="274"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6" r:id="rId36"/>
    <p:sldId id="295" r:id="rId37"/>
    <p:sldId id="297" r:id="rId38"/>
    <p:sldId id="298" r:id="rId39"/>
    <p:sldId id="300" r:id="rId40"/>
    <p:sldId id="301" r:id="rId41"/>
    <p:sldId id="302" r:id="rId42"/>
    <p:sldId id="303" r:id="rId43"/>
    <p:sldId id="304" r:id="rId44"/>
    <p:sldId id="299"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32" autoAdjust="0"/>
    <p:restoredTop sz="94987" autoAdjust="0"/>
  </p:normalViewPr>
  <p:slideViewPr>
    <p:cSldViewPr>
      <p:cViewPr>
        <p:scale>
          <a:sx n="75" d="100"/>
          <a:sy n="75" d="100"/>
        </p:scale>
        <p:origin x="-374" y="-1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9F75050-0E15-4C5B-92B0-66D068882F1F}" type="datetimeFigureOut">
              <a:rPr lang="tr-TR" smtClean="0"/>
              <a:pPr/>
              <a:t>04.12.2014</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04.12.2014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D9F75050-0E15-4C5B-92B0-66D068882F1F}" type="datetimeFigureOut">
              <a:rPr lang="tr-TR" smtClean="0"/>
              <a:pPr/>
              <a:t>04.12.2014</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04.12.2014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9F75050-0E15-4C5B-92B0-66D068882F1F}" type="datetimeFigureOut">
              <a:rPr lang="tr-TR" smtClean="0"/>
              <a:pPr/>
              <a:t>04.12.2014</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04.12.2014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04.12.2014</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04.12.2014</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D9F75050-0E15-4C5B-92B0-66D068882F1F}" type="datetimeFigureOut">
              <a:rPr lang="tr-TR" smtClean="0"/>
              <a:pPr/>
              <a:t>04.12.2014</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04.12.2014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04.12.2014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9F75050-0E15-4C5B-92B0-66D068882F1F}" type="datetimeFigureOut">
              <a:rPr lang="tr-TR" smtClean="0"/>
              <a:pPr/>
              <a:t>04.12.2014</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737360" y="1928802"/>
            <a:ext cx="7406640" cy="1472184"/>
          </a:xfrm>
        </p:spPr>
        <p:txBody>
          <a:bodyPr/>
          <a:lstStyle/>
          <a:p>
            <a:r>
              <a:rPr lang="tr-TR" sz="5000" b="1" dirty="0" smtClean="0">
                <a:solidFill>
                  <a:schemeClr val="accent4">
                    <a:lumMod val="75000"/>
                  </a:schemeClr>
                </a:solidFill>
              </a:rPr>
              <a:t>RESMİ YAZIŞMALAR</a:t>
            </a:r>
            <a:r>
              <a:rPr lang="tr-TR" dirty="0" smtClean="0"/>
              <a:t>	</a:t>
            </a:r>
            <a:endParaRPr lang="tr-TR" dirty="0">
              <a:solidFill>
                <a:schemeClr val="accent3">
                  <a:lumMod val="75000"/>
                </a:schemeClr>
              </a:solidFill>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85728"/>
            <a:ext cx="7239000" cy="1143000"/>
          </a:xfrm>
        </p:spPr>
        <p:txBody>
          <a:bodyPr>
            <a:normAutofit fontScale="90000"/>
          </a:bodyPr>
          <a:lstStyle/>
          <a:p>
            <a:r>
              <a:rPr lang="tr-TR" dirty="0" smtClean="0">
                <a:latin typeface="Comic Sans MS" pitchFamily="66" charset="0"/>
              </a:rPr>
              <a:t>       </a:t>
            </a:r>
            <a:r>
              <a:rPr lang="tr-TR" dirty="0" err="1" smtClean="0">
                <a:latin typeface="Comic Sans MS" pitchFamily="66" charset="0"/>
              </a:rPr>
              <a:t>SayI</a:t>
            </a:r>
            <a:r>
              <a:rPr lang="tr-TR" dirty="0" smtClean="0">
                <a:latin typeface="Comic Sans MS" pitchFamily="66" charset="0"/>
              </a:rPr>
              <a:t> VE KAYIT BÖLÜMÜ</a:t>
            </a:r>
            <a:endParaRPr lang="tr-TR" dirty="0">
              <a:latin typeface="Comic Sans MS" pitchFamily="66" charset="0"/>
            </a:endParaRPr>
          </a:p>
        </p:txBody>
      </p:sp>
      <p:sp>
        <p:nvSpPr>
          <p:cNvPr id="3" name="2 İçerik Yer Tutucusu"/>
          <p:cNvSpPr>
            <a:spLocks noGrp="1"/>
          </p:cNvSpPr>
          <p:nvPr>
            <p:ph idx="1"/>
          </p:nvPr>
        </p:nvSpPr>
        <p:spPr/>
        <p:txBody>
          <a:bodyPr>
            <a:normAutofit fontScale="92500" lnSpcReduction="10000"/>
          </a:bodyPr>
          <a:lstStyle/>
          <a:p>
            <a:pPr>
              <a:buFont typeface="Arial" pitchFamily="34" charset="0"/>
              <a:buChar char="•"/>
            </a:pPr>
            <a:r>
              <a:rPr lang="tr-TR" dirty="0" smtClean="0">
                <a:latin typeface="Comic Sans MS" pitchFamily="66" charset="0"/>
              </a:rPr>
              <a:t>   </a:t>
            </a:r>
            <a:r>
              <a:rPr lang="tr-TR" i="1" dirty="0" smtClean="0">
                <a:latin typeface="Comic Sans MS" pitchFamily="66" charset="0"/>
              </a:rPr>
              <a:t>Tüm kurum ve kuruluşlar ile bunların tüm alt birimleri için tanımlanmış olan “İdari Birim Kimlik Kodları” kullanılmaktadır. </a:t>
            </a:r>
          </a:p>
          <a:p>
            <a:pPr>
              <a:buNone/>
            </a:pPr>
            <a:r>
              <a:rPr lang="tr-TR" i="1" dirty="0" smtClean="0">
                <a:latin typeface="Comic Sans MS" pitchFamily="66" charset="0"/>
              </a:rPr>
              <a:t>   Kurum Kimlik Kodu, elektronik ortamda geliştirilecek uygulama yazılımlarında kurumların ve alt birimlerinin tanımlanmasında kullanılmak amacı ile “T.C. kimlik numarası” benzeri üretilen 14 haneli koddur.</a:t>
            </a:r>
          </a:p>
          <a:p>
            <a:pPr>
              <a:buNone/>
            </a:pPr>
            <a:endParaRPr lang="tr-TR" i="1" dirty="0" smtClean="0">
              <a:latin typeface="Comic Sans MS" pitchFamily="66" charset="0"/>
            </a:endParaRPr>
          </a:p>
          <a:p>
            <a:pPr>
              <a:buNone/>
            </a:pPr>
            <a:r>
              <a:rPr lang="tr-TR" i="1" dirty="0" smtClean="0">
                <a:latin typeface="Comic Sans MS" pitchFamily="66" charset="0"/>
              </a:rPr>
              <a:t>ÖRNEK :</a:t>
            </a:r>
          </a:p>
          <a:p>
            <a:pPr>
              <a:buNone/>
            </a:pPr>
            <a:endParaRPr lang="tr-TR" i="1" dirty="0" smtClean="0">
              <a:latin typeface="Comic Sans MS" pitchFamily="66" charset="0"/>
            </a:endParaRPr>
          </a:p>
          <a:p>
            <a:pPr>
              <a:buNone/>
            </a:pPr>
            <a:r>
              <a:rPr lang="tr-TR" i="1" dirty="0" smtClean="0">
                <a:latin typeface="Comic Sans MS" pitchFamily="66" charset="0"/>
              </a:rPr>
              <a:t>	Sayı: B.08.0.PGM.0.23.01.09-134-510/45500</a:t>
            </a:r>
          </a:p>
          <a:p>
            <a:pPr>
              <a:buNone/>
            </a:pPr>
            <a:endParaRPr lang="tr-TR" i="1" dirty="0">
              <a:latin typeface="Comic Sans MS" pitchFamily="66" charset="0"/>
            </a:endParaRPr>
          </a:p>
        </p:txBody>
      </p:sp>
    </p:spTree>
  </p:cSld>
  <p:clrMapOvr>
    <a:masterClrMapping/>
  </p:clrMapOvr>
  <p:transition spd="med">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14290"/>
            <a:ext cx="6453182" cy="1143000"/>
          </a:xfrm>
        </p:spPr>
        <p:txBody>
          <a:bodyPr>
            <a:normAutofit fontScale="90000"/>
          </a:bodyPr>
          <a:lstStyle/>
          <a:p>
            <a:r>
              <a:rPr lang="tr-TR" dirty="0" smtClean="0">
                <a:latin typeface="Comic Sans MS" pitchFamily="66" charset="0"/>
              </a:rPr>
              <a:t>            </a:t>
            </a:r>
            <a:r>
              <a:rPr lang="tr-TR" dirty="0" err="1" smtClean="0">
                <a:latin typeface="Comic Sans MS" pitchFamily="66" charset="0"/>
              </a:rPr>
              <a:t>tarİH</a:t>
            </a:r>
            <a:r>
              <a:rPr lang="tr-TR" dirty="0" smtClean="0">
                <a:latin typeface="Comic Sans MS" pitchFamily="66" charset="0"/>
              </a:rPr>
              <a:t> BÖLÜMÜ </a:t>
            </a:r>
            <a:endParaRPr lang="tr-TR" dirty="0">
              <a:latin typeface="Comic Sans MS" pitchFamily="66" charset="0"/>
            </a:endParaRPr>
          </a:p>
        </p:txBody>
      </p:sp>
      <p:sp>
        <p:nvSpPr>
          <p:cNvPr id="3" name="2 İçerik Yer Tutucusu"/>
          <p:cNvSpPr>
            <a:spLocks noGrp="1"/>
          </p:cNvSpPr>
          <p:nvPr>
            <p:ph idx="1"/>
          </p:nvPr>
        </p:nvSpPr>
        <p:spPr>
          <a:xfrm>
            <a:off x="714348" y="1571612"/>
            <a:ext cx="7239000" cy="4846320"/>
          </a:xfrm>
        </p:spPr>
        <p:txBody>
          <a:bodyPr/>
          <a:lstStyle/>
          <a:p>
            <a:pPr>
              <a:buFont typeface="Arial" pitchFamily="34" charset="0"/>
              <a:buChar char="•"/>
            </a:pPr>
            <a:r>
              <a:rPr lang="tr-TR" dirty="0" smtClean="0">
                <a:latin typeface="Comic Sans MS" pitchFamily="66" charset="0"/>
              </a:rPr>
              <a:t>   </a:t>
            </a:r>
            <a:r>
              <a:rPr lang="tr-TR" i="1" dirty="0" smtClean="0">
                <a:latin typeface="Comic Sans MS" pitchFamily="66" charset="0"/>
              </a:rPr>
              <a:t>Sayı ile aynı hizada bulunacak, sağ boşluktan (6) vuruşluk boşluk bırakılacak şekilde yazılacaktır.Tarih bölümünde ise Şehir adına yer verilmeyecektir.Tarih, hepsi rakamla, kısaltma yapmadan (.) işareti konulacaktır.</a:t>
            </a:r>
          </a:p>
          <a:p>
            <a:pPr>
              <a:buNone/>
            </a:pPr>
            <a:endParaRPr lang="tr-TR" dirty="0" smtClean="0">
              <a:latin typeface="Comic Sans MS" pitchFamily="66" charset="0"/>
            </a:endParaRPr>
          </a:p>
          <a:p>
            <a:pPr>
              <a:buNone/>
            </a:pPr>
            <a:r>
              <a:rPr lang="tr-TR" dirty="0" smtClean="0">
                <a:latin typeface="Comic Sans MS" pitchFamily="66" charset="0"/>
              </a:rPr>
              <a:t>      </a:t>
            </a:r>
            <a:r>
              <a:rPr lang="tr-TR" b="1" dirty="0" smtClean="0">
                <a:solidFill>
                  <a:srgbClr val="00B050"/>
                </a:solidFill>
                <a:latin typeface="Comic Sans MS" pitchFamily="66" charset="0"/>
              </a:rPr>
              <a:t>ÖRNEĞİN :</a:t>
            </a:r>
          </a:p>
          <a:p>
            <a:pPr>
              <a:buNone/>
            </a:pPr>
            <a:r>
              <a:rPr lang="tr-TR" dirty="0" smtClean="0">
                <a:latin typeface="Comic Sans MS" pitchFamily="66" charset="0"/>
              </a:rPr>
              <a:t>				 07.05.2014</a:t>
            </a:r>
            <a:endParaRPr lang="tr-TR" dirty="0">
              <a:latin typeface="Comic Sans MS" pitchFamily="66" charset="0"/>
            </a:endParaRPr>
          </a:p>
        </p:txBody>
      </p:sp>
    </p:spTree>
  </p:cSld>
  <p:clrMapOvr>
    <a:masterClrMapping/>
  </p:clrMapOvr>
  <p:transition spd="med">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6715172" cy="1143000"/>
          </a:xfrm>
        </p:spPr>
        <p:txBody>
          <a:bodyPr/>
          <a:lstStyle/>
          <a:p>
            <a:r>
              <a:rPr lang="tr-TR" dirty="0" smtClean="0">
                <a:latin typeface="Comic Sans MS" pitchFamily="66" charset="0"/>
              </a:rPr>
              <a:t>        Konu bölümü</a:t>
            </a:r>
            <a:endParaRPr lang="tr-TR" dirty="0">
              <a:latin typeface="Comic Sans MS" pitchFamily="66" charset="0"/>
            </a:endParaRPr>
          </a:p>
        </p:txBody>
      </p:sp>
      <p:sp>
        <p:nvSpPr>
          <p:cNvPr id="3" name="2 İçerik Yer Tutucusu"/>
          <p:cNvSpPr>
            <a:spLocks noGrp="1"/>
          </p:cNvSpPr>
          <p:nvPr>
            <p:ph idx="1"/>
          </p:nvPr>
        </p:nvSpPr>
        <p:spPr/>
        <p:txBody>
          <a:bodyPr/>
          <a:lstStyle/>
          <a:p>
            <a:pPr>
              <a:buFont typeface="Arial" pitchFamily="34" charset="0"/>
              <a:buChar char="•"/>
            </a:pPr>
            <a:r>
              <a:rPr lang="tr-TR" i="1" dirty="0" smtClean="0">
                <a:latin typeface="Comic Sans MS" pitchFamily="66" charset="0"/>
              </a:rPr>
              <a:t>   Konu büyük harfle ve (</a:t>
            </a:r>
            <a:r>
              <a:rPr lang="tr-TR" i="1" dirty="0" smtClean="0">
                <a:latin typeface="Comic Sans MS" pitchFamily="66" charset="0"/>
                <a:sym typeface="Wingdings" pitchFamily="2" charset="2"/>
              </a:rPr>
              <a:t>:) işareti konulacaktır. Sol boşluktan başlayacak olup konu özetlenip ve orta kısma geçilmeyecek şekilde olmalıdır.</a:t>
            </a:r>
          </a:p>
          <a:p>
            <a:pPr>
              <a:buNone/>
            </a:pPr>
            <a:r>
              <a:rPr lang="tr-TR" i="1" dirty="0" smtClean="0">
                <a:latin typeface="Comic Sans MS" pitchFamily="66" charset="0"/>
                <a:sym typeface="Wingdings" pitchFamily="2" charset="2"/>
              </a:rPr>
              <a:t>    </a:t>
            </a:r>
          </a:p>
          <a:p>
            <a:pPr>
              <a:buNone/>
            </a:pPr>
            <a:r>
              <a:rPr lang="tr-TR" dirty="0" smtClean="0">
                <a:latin typeface="Comic Sans MS" pitchFamily="66" charset="0"/>
                <a:sym typeface="Wingdings" pitchFamily="2" charset="2"/>
              </a:rPr>
              <a:t>       </a:t>
            </a:r>
            <a:r>
              <a:rPr lang="tr-TR" b="1" dirty="0" smtClean="0">
                <a:solidFill>
                  <a:srgbClr val="00B050"/>
                </a:solidFill>
                <a:latin typeface="Comic Sans MS" pitchFamily="66" charset="0"/>
                <a:sym typeface="Wingdings" pitchFamily="2" charset="2"/>
              </a:rPr>
              <a:t>ÖRNEK  :</a:t>
            </a:r>
          </a:p>
          <a:p>
            <a:pPr>
              <a:buNone/>
            </a:pPr>
            <a:r>
              <a:rPr lang="tr-TR" dirty="0" smtClean="0">
                <a:latin typeface="Comic Sans MS" pitchFamily="66" charset="0"/>
                <a:sym typeface="Wingdings" pitchFamily="2" charset="2"/>
              </a:rPr>
              <a:t>      </a:t>
            </a:r>
          </a:p>
          <a:p>
            <a:pPr>
              <a:buNone/>
            </a:pPr>
            <a:r>
              <a:rPr lang="tr-TR" dirty="0" smtClean="0">
                <a:latin typeface="Comic Sans MS" pitchFamily="66" charset="0"/>
                <a:sym typeface="Wingdings" pitchFamily="2" charset="2"/>
              </a:rPr>
              <a:t>                 KONU : Protokol Kuralları    </a:t>
            </a:r>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0100" y="142852"/>
            <a:ext cx="7239000" cy="1320188"/>
          </a:xfrm>
        </p:spPr>
        <p:txBody>
          <a:bodyPr>
            <a:normAutofit/>
          </a:bodyPr>
          <a:lstStyle/>
          <a:p>
            <a:r>
              <a:rPr lang="tr-TR" dirty="0" smtClean="0">
                <a:latin typeface="Comic Sans MS" pitchFamily="66" charset="0"/>
              </a:rPr>
              <a:t> </a:t>
            </a:r>
            <a:r>
              <a:rPr lang="tr-TR" dirty="0" err="1" smtClean="0">
                <a:latin typeface="Comic Sans MS" pitchFamily="66" charset="0"/>
              </a:rPr>
              <a:t>GönderİLEN</a:t>
            </a:r>
            <a:r>
              <a:rPr lang="tr-TR" dirty="0" smtClean="0">
                <a:latin typeface="Comic Sans MS" pitchFamily="66" charset="0"/>
              </a:rPr>
              <a:t> MAKAM (HİTAP)  BÖLÜMÜ              </a:t>
            </a:r>
            <a:endParaRPr lang="tr-TR" dirty="0">
              <a:latin typeface="Comic Sans MS" pitchFamily="66" charset="0"/>
            </a:endParaRPr>
          </a:p>
        </p:txBody>
      </p:sp>
      <p:sp>
        <p:nvSpPr>
          <p:cNvPr id="3" name="2 İçerik Yer Tutucusu"/>
          <p:cNvSpPr>
            <a:spLocks noGrp="1"/>
          </p:cNvSpPr>
          <p:nvPr>
            <p:ph idx="1"/>
          </p:nvPr>
        </p:nvSpPr>
        <p:spPr/>
        <p:txBody>
          <a:bodyPr>
            <a:normAutofit fontScale="92500"/>
          </a:bodyPr>
          <a:lstStyle/>
          <a:p>
            <a:pPr>
              <a:buFont typeface="Arial" pitchFamily="34" charset="0"/>
              <a:buChar char="•"/>
            </a:pPr>
            <a:r>
              <a:rPr lang="tr-TR" dirty="0" smtClean="0">
                <a:latin typeface="Comic Sans MS" pitchFamily="66" charset="0"/>
              </a:rPr>
              <a:t>   </a:t>
            </a:r>
            <a:r>
              <a:rPr lang="tr-TR" i="1" dirty="0" smtClean="0">
                <a:latin typeface="Comic Sans MS" pitchFamily="66" charset="0"/>
              </a:rPr>
              <a:t>Konunun son satırından sonra, yazının uzunluğuna göre (2-4) satır aralığı aşağıdan ve kağıda ortalayacak biçimde yazının gönderileceği makamın resmi adı kısaltma yapmadan büyük harfle yazılması gerekir. </a:t>
            </a:r>
          </a:p>
          <a:p>
            <a:pPr>
              <a:buFont typeface="Arial" pitchFamily="34" charset="0"/>
              <a:buChar char="•"/>
            </a:pPr>
            <a:r>
              <a:rPr lang="tr-TR" i="1" dirty="0" smtClean="0">
                <a:latin typeface="Comic Sans MS" pitchFamily="66" charset="0"/>
              </a:rPr>
              <a:t> Resmi görevli olmayan kişilere yazılan yazılarda “SAYIN” kelimesinden sonra adı küçük harflerle, soyadı büyük harflerle yazılacaktır.</a:t>
            </a:r>
          </a:p>
          <a:p>
            <a:pPr>
              <a:buNone/>
            </a:pPr>
            <a:endParaRPr lang="tr-TR" b="1" dirty="0" smtClean="0">
              <a:solidFill>
                <a:srgbClr val="00B050"/>
              </a:solidFill>
              <a:latin typeface="Comic Sans MS" pitchFamily="66" charset="0"/>
            </a:endParaRPr>
          </a:p>
          <a:p>
            <a:pPr>
              <a:buNone/>
            </a:pPr>
            <a:r>
              <a:rPr lang="tr-TR" b="1" dirty="0" smtClean="0">
                <a:solidFill>
                  <a:srgbClr val="00B050"/>
                </a:solidFill>
                <a:latin typeface="Comic Sans MS" pitchFamily="66" charset="0"/>
              </a:rPr>
              <a:t>	 ÖRNEK : </a:t>
            </a:r>
          </a:p>
          <a:p>
            <a:pPr>
              <a:buNone/>
            </a:pPr>
            <a:r>
              <a:rPr lang="tr-TR" b="1" dirty="0" smtClean="0">
                <a:solidFill>
                  <a:srgbClr val="00B050"/>
                </a:solidFill>
                <a:latin typeface="Comic Sans MS" pitchFamily="66" charset="0"/>
              </a:rPr>
              <a:t>			</a:t>
            </a:r>
            <a:r>
              <a:rPr lang="tr-TR" dirty="0" smtClean="0"/>
              <a:t>MİLLİ EĞİTİM BAKANLIĞINA</a:t>
            </a:r>
            <a:br>
              <a:rPr lang="tr-TR" dirty="0" smtClean="0"/>
            </a:br>
            <a:r>
              <a:rPr lang="tr-TR" dirty="0" smtClean="0"/>
              <a:t>	         (Personel Genel Müdürlüğü)</a:t>
            </a:r>
            <a:endParaRPr lang="tr-TR" b="1" dirty="0" smtClean="0">
              <a:solidFill>
                <a:srgbClr val="00B050"/>
              </a:solidFill>
              <a:latin typeface="Comic Sans MS" pitchFamily="66" charset="0"/>
            </a:endParaRPr>
          </a:p>
          <a:p>
            <a:pPr>
              <a:buNone/>
            </a:pPr>
            <a:endParaRPr lang="tr-TR" b="1" dirty="0" smtClean="0">
              <a:solidFill>
                <a:srgbClr val="00B050"/>
              </a:solidFill>
              <a:latin typeface="Comic Sans MS" pitchFamily="66" charset="0"/>
            </a:endParaRPr>
          </a:p>
          <a:p>
            <a:pPr>
              <a:buNone/>
            </a:pPr>
            <a:endParaRPr lang="tr-TR" b="1" dirty="0" smtClean="0">
              <a:solidFill>
                <a:srgbClr val="00B050"/>
              </a:solidFill>
              <a:latin typeface="Comic Sans MS" pitchFamily="66"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14290"/>
            <a:ext cx="7239000" cy="748684"/>
          </a:xfrm>
        </p:spPr>
        <p:txBody>
          <a:bodyPr/>
          <a:lstStyle/>
          <a:p>
            <a:r>
              <a:rPr lang="tr-TR" dirty="0" smtClean="0">
                <a:latin typeface="Comic Sans MS" pitchFamily="66" charset="0"/>
              </a:rPr>
              <a:t>        </a:t>
            </a:r>
            <a:r>
              <a:rPr lang="tr-TR" dirty="0" err="1" smtClean="0">
                <a:latin typeface="Comic Sans MS" pitchFamily="66" charset="0"/>
              </a:rPr>
              <a:t>İlgİ</a:t>
            </a:r>
            <a:r>
              <a:rPr lang="tr-TR" dirty="0" smtClean="0">
                <a:latin typeface="Comic Sans MS" pitchFamily="66" charset="0"/>
              </a:rPr>
              <a:t> BÖLÜMÜ</a:t>
            </a:r>
            <a:endParaRPr lang="tr-TR" dirty="0">
              <a:latin typeface="Comic Sans MS" pitchFamily="66" charset="0"/>
            </a:endParaRPr>
          </a:p>
        </p:txBody>
      </p:sp>
      <p:sp>
        <p:nvSpPr>
          <p:cNvPr id="3" name="2 İçerik Yer Tutucusu"/>
          <p:cNvSpPr>
            <a:spLocks noGrp="1"/>
          </p:cNvSpPr>
          <p:nvPr>
            <p:ph idx="1"/>
          </p:nvPr>
        </p:nvSpPr>
        <p:spPr>
          <a:xfrm>
            <a:off x="457200" y="1000108"/>
            <a:ext cx="7239000" cy="5455628"/>
          </a:xfrm>
        </p:spPr>
        <p:txBody>
          <a:bodyPr/>
          <a:lstStyle/>
          <a:p>
            <a:pPr>
              <a:buFont typeface="Arial" pitchFamily="34" charset="0"/>
              <a:buChar char="•"/>
            </a:pPr>
            <a:r>
              <a:rPr lang="tr-TR" i="1" dirty="0" smtClean="0">
                <a:latin typeface="Comic Sans MS" pitchFamily="66" charset="0"/>
              </a:rPr>
              <a:t>   Aynı kurumun farklı bir birimden veya başka bir kamu kurumundan alınan bir yazıya gönderilen cevap yazısında ilgi tutulurken, alınan yazının tarih ve sayı bölümleri yazıldıktan sonra “yazınız” ifadesi ile bitirilir.</a:t>
            </a:r>
          </a:p>
          <a:p>
            <a:pPr>
              <a:buNone/>
            </a:pPr>
            <a:r>
              <a:rPr lang="tr-TR" dirty="0" smtClean="0">
                <a:latin typeface="Comic Sans MS" pitchFamily="66" charset="0"/>
              </a:rPr>
              <a:t>	   </a:t>
            </a:r>
            <a:r>
              <a:rPr lang="tr-TR" sz="3200" b="1" dirty="0" smtClean="0">
                <a:solidFill>
                  <a:srgbClr val="00B050"/>
                </a:solidFill>
                <a:latin typeface="Comic Sans MS" pitchFamily="66" charset="0"/>
              </a:rPr>
              <a:t>ÖRNEK :</a:t>
            </a:r>
          </a:p>
          <a:p>
            <a:pPr>
              <a:buFont typeface="Wingdings" pitchFamily="2" charset="2"/>
              <a:buChar char="ü"/>
            </a:pPr>
            <a:r>
              <a:rPr lang="tr-TR" sz="1600" dirty="0" smtClean="0">
                <a:latin typeface="Comic Sans MS" pitchFamily="66" charset="0"/>
              </a:rPr>
              <a:t>17.09.2014 tarihli ve 86921520-412-3698  sayılı yazınız.</a:t>
            </a:r>
          </a:p>
          <a:p>
            <a:pPr>
              <a:buFont typeface="Wingdings" pitchFamily="2" charset="2"/>
              <a:buChar char="ü"/>
            </a:pPr>
            <a:r>
              <a:rPr lang="tr-TR" sz="1600" dirty="0" smtClean="0">
                <a:latin typeface="Comic Sans MS" pitchFamily="66" charset="0"/>
              </a:rPr>
              <a:t>Strateji Geliştirme Başkanlığının 21.01.2013 tarihli ve 56712565-458-657-4567 sayılı yazısı.</a:t>
            </a:r>
          </a:p>
          <a:p>
            <a:pPr>
              <a:buFont typeface="Wingdings" pitchFamily="2" charset="2"/>
              <a:buChar char="ü"/>
            </a:pPr>
            <a:r>
              <a:rPr lang="tr-TR" sz="1600" dirty="0" smtClean="0">
                <a:latin typeface="Comic Sans MS" pitchFamily="66" charset="0"/>
              </a:rPr>
              <a:t>Başbakanlığın (İdareyi Geliştirme Başkanlığı) 18.06.2014 tarihli ve 45863210-478-4569 sayılı yazısı.</a:t>
            </a:r>
          </a:p>
          <a:p>
            <a:pPr>
              <a:buFont typeface="Wingdings" pitchFamily="2" charset="2"/>
              <a:buChar char="ü"/>
            </a:pPr>
            <a:r>
              <a:rPr lang="tr-TR" sz="1600" dirty="0" smtClean="0">
                <a:latin typeface="Comic Sans MS" pitchFamily="66" charset="0"/>
              </a:rPr>
              <a:t>25.10.2014 tarihli ve B.05.6.MEM.0.01.04-456.03.05-569 sayılı yazı.</a:t>
            </a:r>
          </a:p>
          <a:p>
            <a:pPr>
              <a:buNone/>
            </a:pPr>
            <a:endParaRPr lang="tr-TR" sz="1600" dirty="0" smtClean="0">
              <a:latin typeface="Comic Sans MS" pitchFamily="66" charset="0"/>
            </a:endParaRPr>
          </a:p>
          <a:p>
            <a:pPr>
              <a:buNone/>
            </a:pPr>
            <a:r>
              <a:rPr lang="tr-TR" sz="1600" dirty="0" smtClean="0">
                <a:latin typeface="Comic Sans MS" pitchFamily="66" charset="0"/>
              </a:rPr>
              <a:t>	   </a:t>
            </a:r>
            <a:endParaRPr lang="tr-TR" sz="1600" dirty="0">
              <a:latin typeface="Comic Sans MS" pitchFamily="66" charset="0"/>
            </a:endParaRPr>
          </a:p>
        </p:txBody>
      </p:sp>
    </p:spTree>
  </p:cSld>
  <p:clrMapOvr>
    <a:masterClrMapping/>
  </p:clrMapOvr>
  <p:transition spd="med">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85918" y="214290"/>
            <a:ext cx="5643602" cy="714396"/>
          </a:xfrm>
        </p:spPr>
        <p:txBody>
          <a:bodyPr/>
          <a:lstStyle/>
          <a:p>
            <a:r>
              <a:rPr lang="tr-TR" dirty="0" err="1" smtClean="0">
                <a:latin typeface="Comic Sans MS" pitchFamily="66" charset="0"/>
              </a:rPr>
              <a:t>metİN</a:t>
            </a:r>
            <a:r>
              <a:rPr lang="tr-TR" dirty="0" smtClean="0">
                <a:latin typeface="Comic Sans MS" pitchFamily="66" charset="0"/>
              </a:rPr>
              <a:t> BÖLÜMÜ</a:t>
            </a:r>
            <a:endParaRPr lang="tr-TR" dirty="0">
              <a:latin typeface="Comic Sans MS" pitchFamily="66" charset="0"/>
            </a:endParaRPr>
          </a:p>
        </p:txBody>
      </p:sp>
      <p:sp>
        <p:nvSpPr>
          <p:cNvPr id="3" name="2 İçerik Yer Tutucusu"/>
          <p:cNvSpPr>
            <a:spLocks noGrp="1"/>
          </p:cNvSpPr>
          <p:nvPr>
            <p:ph idx="1"/>
          </p:nvPr>
        </p:nvSpPr>
        <p:spPr>
          <a:xfrm>
            <a:off x="428596" y="1071546"/>
            <a:ext cx="7239000" cy="4846320"/>
          </a:xfrm>
        </p:spPr>
        <p:txBody>
          <a:bodyPr/>
          <a:lstStyle/>
          <a:p>
            <a:pPr>
              <a:buFont typeface="Arial" pitchFamily="34" charset="0"/>
              <a:buChar char="•"/>
            </a:pPr>
            <a:r>
              <a:rPr lang="tr-TR" dirty="0" smtClean="0">
                <a:latin typeface="Comic Sans MS" pitchFamily="66" charset="0"/>
              </a:rPr>
              <a:t>  </a:t>
            </a:r>
            <a:r>
              <a:rPr lang="tr-TR" sz="1800" i="1" dirty="0" smtClean="0">
                <a:latin typeface="Comic Sans MS" pitchFamily="66" charset="0"/>
              </a:rPr>
              <a:t>Yazıda ilgi varsa, ilgiden sonra 2 satır boşluk bırakılarak makamdan sonra 3 satır boşluk bırakılarak ve sol marjdan itibaren 7 vuruş içeriden paragraf yapılarak yazılmalıdır. Paragraflara sayı ve harf ile başlanmamalıdır. Yazılar silinti, kazıntı ve düzeltmeler yapılmamalıdır. Metnin bitirilişinde ise :</a:t>
            </a:r>
            <a:endParaRPr lang="tr-TR" sz="1800" i="1" dirty="0">
              <a:latin typeface="Comic Sans MS" pitchFamily="66" charset="0"/>
            </a:endParaRPr>
          </a:p>
          <a:p>
            <a:pPr lvl="1">
              <a:buFont typeface="Wingdings" pitchFamily="2" charset="2"/>
              <a:buChar char="ü"/>
            </a:pPr>
            <a:r>
              <a:rPr lang="tr-TR" sz="1800" dirty="0" smtClean="0">
                <a:solidFill>
                  <a:schemeClr val="tx1">
                    <a:lumMod val="75000"/>
                    <a:lumOff val="25000"/>
                  </a:schemeClr>
                </a:solidFill>
                <a:latin typeface="Comic Sans MS" pitchFamily="66" charset="0"/>
              </a:rPr>
              <a:t>Alt makama yazılan yazılar “rica ederim”,</a:t>
            </a:r>
          </a:p>
          <a:p>
            <a:pPr lvl="1">
              <a:buFont typeface="Wingdings" pitchFamily="2" charset="2"/>
              <a:buChar char="ü"/>
            </a:pPr>
            <a:r>
              <a:rPr lang="tr-TR" sz="1800" dirty="0" smtClean="0">
                <a:solidFill>
                  <a:schemeClr val="tx1">
                    <a:lumMod val="75000"/>
                    <a:lumOff val="25000"/>
                  </a:schemeClr>
                </a:solidFill>
                <a:latin typeface="Comic Sans MS" pitchFamily="66" charset="0"/>
              </a:rPr>
              <a:t>Üst ve aynı düzey makamlara yazılan yazılar “arz ederim”,</a:t>
            </a:r>
          </a:p>
          <a:p>
            <a:pPr lvl="1">
              <a:buFont typeface="Wingdings" pitchFamily="2" charset="2"/>
              <a:buChar char="ü"/>
            </a:pPr>
            <a:r>
              <a:rPr lang="tr-TR" sz="1800" dirty="0" smtClean="0">
                <a:solidFill>
                  <a:schemeClr val="tx1">
                    <a:lumMod val="75000"/>
                    <a:lumOff val="25000"/>
                  </a:schemeClr>
                </a:solidFill>
                <a:latin typeface="Comic Sans MS" pitchFamily="66" charset="0"/>
              </a:rPr>
              <a:t>Üst ve alt makamlara dağıtımlı olarak yazılan yazılar “arz ve rica ederim”,</a:t>
            </a:r>
          </a:p>
          <a:p>
            <a:pPr lvl="1">
              <a:buFont typeface="Wingdings" pitchFamily="2" charset="2"/>
              <a:buChar char="ü"/>
            </a:pPr>
            <a:r>
              <a:rPr lang="tr-TR" sz="1800" dirty="0" smtClean="0">
                <a:solidFill>
                  <a:schemeClr val="tx1">
                    <a:lumMod val="75000"/>
                    <a:lumOff val="25000"/>
                  </a:schemeClr>
                </a:solidFill>
                <a:latin typeface="Comic Sans MS" pitchFamily="66" charset="0"/>
              </a:rPr>
              <a:t>Bakan adına imza yetkisi verilen kişilerce imzalanarak Valiliklere gönderilen yazılar “rica ederim” şeklinde bitecektir.</a:t>
            </a:r>
          </a:p>
          <a:p>
            <a:pPr lvl="1">
              <a:buFont typeface="Wingdings" pitchFamily="2" charset="2"/>
              <a:buChar char="ü"/>
            </a:pPr>
            <a:endParaRPr lang="tr-TR" dirty="0" smtClean="0">
              <a:latin typeface="Comic Sans MS" pitchFamily="66" charset="0"/>
            </a:endParaRPr>
          </a:p>
        </p:txBody>
      </p:sp>
    </p:spTree>
  </p:cSld>
  <p:clrMapOvr>
    <a:masterClrMapping/>
  </p:clrMapOvr>
  <p:transition spd="med">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42852"/>
            <a:ext cx="7239000" cy="605808"/>
          </a:xfrm>
        </p:spPr>
        <p:txBody>
          <a:bodyPr/>
          <a:lstStyle/>
          <a:p>
            <a:r>
              <a:rPr lang="tr-TR" dirty="0" smtClean="0">
                <a:latin typeface="Comic Sans MS" pitchFamily="66" charset="0"/>
              </a:rPr>
              <a:t>       İmza bölümü</a:t>
            </a:r>
            <a:endParaRPr lang="tr-TR" dirty="0">
              <a:latin typeface="Comic Sans MS" pitchFamily="66" charset="0"/>
            </a:endParaRPr>
          </a:p>
        </p:txBody>
      </p:sp>
      <p:sp>
        <p:nvSpPr>
          <p:cNvPr id="3" name="2 İçerik Yer Tutucusu"/>
          <p:cNvSpPr>
            <a:spLocks noGrp="1"/>
          </p:cNvSpPr>
          <p:nvPr>
            <p:ph idx="1"/>
          </p:nvPr>
        </p:nvSpPr>
        <p:spPr>
          <a:xfrm>
            <a:off x="428596" y="785794"/>
            <a:ext cx="7239000" cy="4846320"/>
          </a:xfrm>
        </p:spPr>
        <p:txBody>
          <a:bodyPr>
            <a:normAutofit fontScale="92500" lnSpcReduction="10000"/>
          </a:bodyPr>
          <a:lstStyle/>
          <a:p>
            <a:pPr>
              <a:buFont typeface="Arial" pitchFamily="34" charset="0"/>
              <a:buChar char="•"/>
            </a:pPr>
            <a:r>
              <a:rPr lang="tr-TR" dirty="0" smtClean="0">
                <a:latin typeface="Comic Sans MS" pitchFamily="66" charset="0"/>
              </a:rPr>
              <a:t>  </a:t>
            </a:r>
            <a:r>
              <a:rPr lang="tr-TR" i="1" dirty="0" smtClean="0">
                <a:latin typeface="Comic Sans MS" pitchFamily="66" charset="0"/>
              </a:rPr>
              <a:t>Metnin bitiminden itibaren 2-4 aralık boşluk bırakılarak yazıyı imzalayacak olan makam sahibinin adı, soyadı ve unvanı yazı alanının en sağına yazılır. İmza ad ve soyadın üzerinde bırakılan boşluğa atılır. </a:t>
            </a:r>
          </a:p>
          <a:p>
            <a:pPr>
              <a:buFont typeface="Arial" pitchFamily="34" charset="0"/>
              <a:buChar char="•"/>
            </a:pPr>
            <a:r>
              <a:rPr lang="tr-TR" i="1" dirty="0" smtClean="0">
                <a:latin typeface="Comic Sans MS" pitchFamily="66" charset="0"/>
              </a:rPr>
              <a:t>  Yazıyı imzalayanın adı küçük, soyadı büyük harflerle yazılır. Unvanlar ad ve soyadın altına yazılır. Yazının iki yetkili tarafından imzalanması durumunda üst makam sahibinin adı, soyadı, unvanı ve imzası sağda; ikiden fazla yetkili tarafından imzalanması durumunda üst makam sahibinin adı, soyadı, unvanı ve imzası solda olmak üzere yetkililer makam sırasına göre soldan sağa doğru sıralanır.</a:t>
            </a:r>
            <a:endParaRPr lang="tr-TR" i="1" dirty="0">
              <a:latin typeface="Comic Sans MS" pitchFamily="66" charset="0"/>
            </a:endParaRPr>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42852"/>
            <a:ext cx="7239000" cy="4846320"/>
          </a:xfrm>
        </p:spPr>
        <p:txBody>
          <a:bodyPr/>
          <a:lstStyle/>
          <a:p>
            <a:pPr>
              <a:buNone/>
            </a:pPr>
            <a:r>
              <a:rPr lang="tr-TR" b="1" dirty="0" smtClean="0">
                <a:solidFill>
                  <a:srgbClr val="00B050"/>
                </a:solidFill>
                <a:latin typeface="Times New Roman" pitchFamily="18" charset="0"/>
                <a:cs typeface="Times New Roman" pitchFamily="18" charset="0"/>
              </a:rPr>
              <a:t>ÖRNEKLER :</a:t>
            </a:r>
          </a:p>
          <a:p>
            <a:pPr>
              <a:buFont typeface="Wingdings" pitchFamily="2" charset="2"/>
              <a:buChar char="ü"/>
            </a:pPr>
            <a:r>
              <a:rPr lang="tr-TR" b="1" dirty="0" smtClean="0">
                <a:solidFill>
                  <a:srgbClr val="00B050"/>
                </a:solidFill>
              </a:rPr>
              <a:t>  </a:t>
            </a:r>
          </a:p>
          <a:p>
            <a:pPr>
              <a:buFont typeface="Wingdings" pitchFamily="2" charset="2"/>
              <a:buChar char="ü"/>
            </a:pPr>
            <a:endParaRPr lang="tr-TR" b="1" dirty="0" smtClean="0">
              <a:solidFill>
                <a:srgbClr val="00B050"/>
              </a:solidFill>
            </a:endParaRPr>
          </a:p>
          <a:p>
            <a:pPr>
              <a:buFont typeface="Wingdings" pitchFamily="2" charset="2"/>
              <a:buChar char="ü"/>
            </a:pPr>
            <a:endParaRPr lang="tr-TR" b="1" dirty="0" smtClean="0">
              <a:solidFill>
                <a:srgbClr val="00B050"/>
              </a:solidFill>
            </a:endParaRPr>
          </a:p>
          <a:p>
            <a:pPr>
              <a:buFont typeface="Wingdings" pitchFamily="2" charset="2"/>
              <a:buChar char="ü"/>
            </a:pPr>
            <a:r>
              <a:rPr lang="tr-TR" b="1" dirty="0" smtClean="0">
                <a:solidFill>
                  <a:srgbClr val="00B050"/>
                </a:solidFill>
              </a:rPr>
              <a:t> </a:t>
            </a:r>
          </a:p>
          <a:p>
            <a:pPr>
              <a:buFont typeface="Wingdings" pitchFamily="2" charset="2"/>
              <a:buChar char="ü"/>
            </a:pPr>
            <a:endParaRPr lang="tr-TR" b="1" dirty="0" smtClean="0">
              <a:solidFill>
                <a:srgbClr val="00B050"/>
              </a:solidFill>
            </a:endParaRPr>
          </a:p>
          <a:p>
            <a:pPr>
              <a:buFont typeface="Wingdings" pitchFamily="2" charset="2"/>
              <a:buChar char="ü"/>
            </a:pPr>
            <a:endParaRPr lang="tr-TR" b="1" dirty="0" smtClean="0">
              <a:solidFill>
                <a:srgbClr val="00B050"/>
              </a:solidFill>
            </a:endParaRPr>
          </a:p>
          <a:p>
            <a:pPr>
              <a:buFont typeface="Wingdings" pitchFamily="2" charset="2"/>
              <a:buChar char="ü"/>
            </a:pPr>
            <a:r>
              <a:rPr lang="tr-TR" b="1" dirty="0" smtClean="0">
                <a:solidFill>
                  <a:srgbClr val="00B050"/>
                </a:solidFill>
              </a:rPr>
              <a:t> </a:t>
            </a:r>
            <a:endParaRPr lang="tr-TR" b="1" dirty="0">
              <a:solidFill>
                <a:srgbClr val="00B050"/>
              </a:solidFill>
            </a:endParaRPr>
          </a:p>
        </p:txBody>
      </p:sp>
      <p:pic>
        <p:nvPicPr>
          <p:cNvPr id="4" name="Picture 3"/>
          <p:cNvPicPr>
            <a:picLocks noChangeAspect="1" noChangeArrowheads="1"/>
          </p:cNvPicPr>
          <p:nvPr/>
        </p:nvPicPr>
        <p:blipFill>
          <a:blip r:embed="rId2"/>
          <a:srcRect l="3947" t="18544" r="50658" b="62509"/>
          <a:stretch>
            <a:fillRect/>
          </a:stretch>
        </p:blipFill>
        <p:spPr bwMode="auto">
          <a:xfrm>
            <a:off x="1214414" y="714355"/>
            <a:ext cx="4143404" cy="121444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3"/>
          <a:srcRect l="3947" t="39807" r="54606" b="45983"/>
          <a:stretch>
            <a:fillRect/>
          </a:stretch>
        </p:blipFill>
        <p:spPr bwMode="auto">
          <a:xfrm>
            <a:off x="1214414" y="2214554"/>
            <a:ext cx="4143404" cy="135732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4"/>
          <a:srcRect l="4018" t="59643" r="54464" b="13571"/>
          <a:stretch>
            <a:fillRect/>
          </a:stretch>
        </p:blipFill>
        <p:spPr bwMode="auto">
          <a:xfrm>
            <a:off x="1214414" y="3857628"/>
            <a:ext cx="4143404" cy="14287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7239000" cy="748684"/>
          </a:xfrm>
        </p:spPr>
        <p:txBody>
          <a:bodyPr>
            <a:normAutofit/>
          </a:bodyPr>
          <a:lstStyle/>
          <a:p>
            <a:r>
              <a:rPr lang="tr-TR" dirty="0" smtClean="0"/>
              <a:t>		ONAY BÖLÜMÜ</a:t>
            </a:r>
            <a:endParaRPr lang="tr-TR" dirty="0"/>
          </a:p>
        </p:txBody>
      </p:sp>
      <p:sp>
        <p:nvSpPr>
          <p:cNvPr id="3" name="2 İçerik Yer Tutucusu"/>
          <p:cNvSpPr>
            <a:spLocks noGrp="1"/>
          </p:cNvSpPr>
          <p:nvPr>
            <p:ph idx="1"/>
          </p:nvPr>
        </p:nvSpPr>
        <p:spPr>
          <a:xfrm>
            <a:off x="457200" y="1000108"/>
            <a:ext cx="7239000" cy="5455628"/>
          </a:xfrm>
        </p:spPr>
        <p:txBody>
          <a:bodyPr>
            <a:normAutofit fontScale="92500"/>
          </a:bodyPr>
          <a:lstStyle/>
          <a:p>
            <a:pPr>
              <a:buFont typeface="Arial" pitchFamily="34" charset="0"/>
              <a:buChar char="•"/>
            </a:pPr>
            <a:r>
              <a:rPr lang="tr-TR" sz="2400" i="1" dirty="0" smtClean="0"/>
              <a:t>  Onay gerektiren yazılar ilgili birim tarafından teklif edilir ve yetkili makam tarafından onaylanır.</a:t>
            </a:r>
          </a:p>
          <a:p>
            <a:pPr>
              <a:buFont typeface="Arial" pitchFamily="34" charset="0"/>
              <a:buChar char="•"/>
            </a:pPr>
            <a:r>
              <a:rPr lang="tr-TR" sz="2400" i="1" dirty="0" smtClean="0"/>
              <a:t>  Yazı onaya sunulurken imza bölümünden sonra uygun satır aralığı bırakılarak yazı alanının ortasına büyük harflerle "OLUR" yazılır. "</a:t>
            </a:r>
            <a:r>
              <a:rPr lang="tr-TR" sz="2400" i="1" dirty="0" err="1" smtClean="0"/>
              <a:t>OLUR"un</a:t>
            </a:r>
            <a:r>
              <a:rPr lang="tr-TR" sz="2400" i="1" dirty="0" smtClean="0"/>
              <a:t> altında onay tarihi yer alır. Onay tarihinden sonra imza için uygun boşluk bırakılarak onaylayanın adı, soyadı ve altına unvanı yazılır.</a:t>
            </a:r>
          </a:p>
          <a:p>
            <a:pPr>
              <a:buFont typeface="Arial" pitchFamily="34" charset="0"/>
              <a:buChar char="•"/>
            </a:pPr>
            <a:r>
              <a:rPr lang="tr-TR" sz="2400" i="1" dirty="0" smtClean="0"/>
              <a:t>  Yazıyı teklif eden birim ile onay makamı arasında makamlar varsa bunlardan onay makamına en yakın yetkili “Uygun görüşle arz ederim.” İfadesiyle onaya katılır. Bu ifade, teklif eden birim ile onay bölümü arasına uygun boşluk bırakılarak yazılır ve yazı alanının solunda yer alır.</a:t>
            </a:r>
            <a:endParaRPr lang="tr-TR" sz="2400" i="1" dirty="0">
              <a:latin typeface="Times New Roman" pitchFamily="18" charset="0"/>
              <a:cs typeface="Times New Roman" pitchFamily="18" charset="0"/>
            </a:endParaRPr>
          </a:p>
        </p:txBody>
      </p:sp>
    </p:spTree>
  </p:cSld>
  <p:clrMapOvr>
    <a:masterClrMapping/>
  </p:clrMapOvr>
  <p:transition spd="med">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57200" y="428604"/>
            <a:ext cx="7239000" cy="6027132"/>
          </a:xfrm>
        </p:spPr>
        <p:txBody>
          <a:bodyPr>
            <a:normAutofit/>
          </a:bodyPr>
          <a:lstStyle/>
          <a:p>
            <a:pPr>
              <a:buNone/>
            </a:pPr>
            <a:r>
              <a:rPr lang="tr-TR" sz="2800" b="1" dirty="0" smtClean="0">
                <a:solidFill>
                  <a:srgbClr val="00B050"/>
                </a:solidFill>
                <a:latin typeface="Times New Roman" pitchFamily="18" charset="0"/>
                <a:cs typeface="Times New Roman" pitchFamily="18" charset="0"/>
              </a:rPr>
              <a:t>ÖRNEK :</a:t>
            </a:r>
          </a:p>
          <a:p>
            <a:pPr>
              <a:buNone/>
            </a:pPr>
            <a:endParaRPr lang="tr-TR" sz="1500" dirty="0" smtClean="0">
              <a:solidFill>
                <a:srgbClr val="00B05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l="4018" t="20000" r="51785" b="25357"/>
          <a:stretch>
            <a:fillRect/>
          </a:stretch>
        </p:blipFill>
        <p:spPr bwMode="auto">
          <a:xfrm>
            <a:off x="1000100" y="928670"/>
            <a:ext cx="5643602" cy="5572164"/>
          </a:xfrm>
          <a:prstGeom prst="rect">
            <a:avLst/>
          </a:prstGeom>
          <a:noFill/>
          <a:ln w="9525">
            <a:noFill/>
            <a:miter lim="800000"/>
            <a:headEnd/>
            <a:tailEnd/>
          </a:ln>
          <a:effectLst/>
        </p:spPr>
      </p:pic>
    </p:spTree>
  </p:cSld>
  <p:clrMapOvr>
    <a:masterClrMapping/>
  </p:clrMapOvr>
  <p:transition spd="med">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7239000" cy="6098570"/>
          </a:xfrm>
        </p:spPr>
        <p:txBody>
          <a:bodyPr>
            <a:normAutofit/>
          </a:bodyPr>
          <a:lstStyle/>
          <a:p>
            <a:pPr>
              <a:buFont typeface="Arial" pitchFamily="34" charset="0"/>
              <a:buChar char="•"/>
            </a:pPr>
            <a:r>
              <a:rPr lang="tr-TR" dirty="0" smtClean="0">
                <a:latin typeface="Comic Sans MS" pitchFamily="66" charset="0"/>
              </a:rPr>
              <a:t>  </a:t>
            </a:r>
            <a:r>
              <a:rPr lang="tr-TR" i="1" dirty="0" smtClean="0">
                <a:latin typeface="Comic Sans MS" pitchFamily="66" charset="0"/>
              </a:rPr>
              <a:t>Resmi devlet kuruluşlarının aralarında veya özel ve tüzel kişilerle iletişimlerini sağlamak amacıyla yazdıkları yazılara resmi yazışma denir.</a:t>
            </a:r>
          </a:p>
          <a:p>
            <a:pPr>
              <a:buFont typeface="Arial" pitchFamily="34" charset="0"/>
              <a:buChar char="•"/>
            </a:pPr>
            <a:r>
              <a:rPr lang="tr-TR" i="1" dirty="0" smtClean="0">
                <a:latin typeface="Comic Sans MS" pitchFamily="66" charset="0"/>
              </a:rPr>
              <a:t> Resmi yazışmalarda uygulanacak esas ve usuller 2004/8125 sayılı yönetmelik resmi gazetede yayımlanmıştır. Bu yönetmelikte geçen;</a:t>
            </a:r>
          </a:p>
          <a:p>
            <a:pPr lvl="2">
              <a:buFont typeface="Wingdings" pitchFamily="2" charset="2"/>
              <a:buChar char="v"/>
            </a:pPr>
            <a:r>
              <a:rPr lang="tr-TR" dirty="0" smtClean="0">
                <a:solidFill>
                  <a:schemeClr val="accent3">
                    <a:lumMod val="75000"/>
                  </a:schemeClr>
                </a:solidFill>
                <a:latin typeface="Comic Sans MS" pitchFamily="66" charset="0"/>
              </a:rPr>
              <a:t>Resmi Yazı : </a:t>
            </a:r>
            <a:r>
              <a:rPr lang="tr-TR" i="1" dirty="0" smtClean="0">
                <a:latin typeface="Comic Sans MS" pitchFamily="66" charset="0"/>
              </a:rPr>
              <a:t>Kamu kurum ve kuruluşlarının kendi aralarında veya gerçek ve tüzel kişilerle iletişimlerini sağlamak amacıyla yazılan yazı, resmi belge ve elektronik belgeyi ifade eder.</a:t>
            </a:r>
          </a:p>
          <a:p>
            <a:pPr lvl="2">
              <a:buFont typeface="Wingdings" pitchFamily="2" charset="2"/>
              <a:buChar char="v"/>
            </a:pPr>
            <a:r>
              <a:rPr lang="tr-TR" dirty="0" smtClean="0">
                <a:solidFill>
                  <a:schemeClr val="accent3">
                    <a:lumMod val="75000"/>
                  </a:schemeClr>
                </a:solidFill>
                <a:latin typeface="Comic Sans MS" pitchFamily="66" charset="0"/>
              </a:rPr>
              <a:t>Resmi Belge : </a:t>
            </a:r>
            <a:r>
              <a:rPr lang="tr-TR" i="1" dirty="0" smtClean="0">
                <a:latin typeface="Comic Sans MS" pitchFamily="66" charset="0"/>
              </a:rPr>
              <a:t>Kamu kurum ve kuruluşlarının kendi aralarında veya gerçek ve tüzel kişilerle iletişimlerini sağlamak amacıyla oluşturdukları, gönderdikleri veya sakladıkları bir içeriği ifade eder.</a:t>
            </a:r>
            <a:endParaRPr lang="tr-TR" i="1" dirty="0">
              <a:solidFill>
                <a:schemeClr val="tx1">
                  <a:lumMod val="75000"/>
                  <a:lumOff val="25000"/>
                </a:schemeClr>
              </a:solidFill>
              <a:latin typeface="Comic Sans MS" pitchFamily="66" charset="0"/>
            </a:endParaRP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ekler bölümü</a:t>
            </a:r>
            <a:endParaRPr lang="tr-TR" dirty="0"/>
          </a:p>
        </p:txBody>
      </p:sp>
      <p:sp>
        <p:nvSpPr>
          <p:cNvPr id="3" name="2 İçerik Yer Tutucusu"/>
          <p:cNvSpPr>
            <a:spLocks noGrp="1"/>
          </p:cNvSpPr>
          <p:nvPr>
            <p:ph idx="1"/>
          </p:nvPr>
        </p:nvSpPr>
        <p:spPr/>
        <p:txBody>
          <a:bodyPr>
            <a:normAutofit/>
          </a:bodyPr>
          <a:lstStyle/>
          <a:p>
            <a:pPr>
              <a:buFont typeface="Arial" pitchFamily="34" charset="0"/>
              <a:buChar char="•"/>
            </a:pPr>
            <a:r>
              <a:rPr lang="tr-TR" sz="2400" dirty="0" smtClean="0"/>
              <a:t>  </a:t>
            </a:r>
            <a:r>
              <a:rPr lang="tr-TR" sz="2400" i="1" dirty="0" smtClean="0"/>
              <a:t>Yazının ekleri imza bölümünden sonra uygun satır aralığı bırakılarak yazı alanının soluna konulan "EK/EKLER:" ifadesinin altına yazılır.</a:t>
            </a:r>
          </a:p>
          <a:p>
            <a:pPr>
              <a:buFont typeface="Arial" pitchFamily="34" charset="0"/>
              <a:buChar char="•"/>
            </a:pPr>
            <a:r>
              <a:rPr lang="tr-TR" sz="2400" i="1" dirty="0" smtClean="0"/>
              <a:t>  Ek adedi birden fazla ise numaralandırılır. Ek listesi yazı alanına sığmayacak kadar uzunsa yarı bir sayfada gösterilir.</a:t>
            </a:r>
          </a:p>
          <a:p>
            <a:pPr>
              <a:buFont typeface="Arial" pitchFamily="34" charset="0"/>
              <a:buChar char="•"/>
            </a:pPr>
            <a:endParaRPr lang="tr-TR" sz="2400" i="1" dirty="0" smtClean="0">
              <a:latin typeface="Times New Roman" pitchFamily="18" charset="0"/>
              <a:cs typeface="Times New Roman" pitchFamily="18" charset="0"/>
            </a:endParaRPr>
          </a:p>
          <a:p>
            <a:pPr>
              <a:buNone/>
            </a:pPr>
            <a:r>
              <a:rPr lang="tr-TR" sz="2400" b="1" dirty="0" smtClean="0">
                <a:solidFill>
                  <a:srgbClr val="00B050"/>
                </a:solidFill>
                <a:latin typeface="Times New Roman" pitchFamily="18" charset="0"/>
                <a:cs typeface="Times New Roman" pitchFamily="18" charset="0"/>
              </a:rPr>
              <a:t>ÖRNEK :</a:t>
            </a:r>
          </a:p>
          <a:p>
            <a:pPr>
              <a:buNone/>
            </a:pPr>
            <a:r>
              <a:rPr lang="tr-TR" sz="2400" b="1" dirty="0" smtClean="0">
                <a:solidFill>
                  <a:srgbClr val="00B050"/>
                </a:solidFill>
                <a:latin typeface="Times New Roman" pitchFamily="18" charset="0"/>
                <a:cs typeface="Times New Roman" pitchFamily="18" charset="0"/>
              </a:rPr>
              <a:t>	</a:t>
            </a:r>
            <a:r>
              <a:rPr lang="tr-TR" sz="2400" dirty="0" smtClean="0"/>
              <a:t>EKLER:</a:t>
            </a:r>
            <a:br>
              <a:rPr lang="tr-TR" sz="2400" dirty="0" smtClean="0"/>
            </a:br>
            <a:r>
              <a:rPr lang="tr-TR" sz="2400" dirty="0" smtClean="0"/>
              <a:t>1- Danıştay Kararı (3 sayfa)</a:t>
            </a:r>
            <a:br>
              <a:rPr lang="tr-TR" sz="2400" dirty="0" smtClean="0"/>
            </a:br>
            <a:r>
              <a:rPr lang="tr-TR" sz="2400" dirty="0" smtClean="0"/>
              <a:t>2- Genelge (10 sayfa)</a:t>
            </a:r>
            <a:endParaRPr lang="tr-TR" sz="2400" b="1" dirty="0">
              <a:solidFill>
                <a:srgbClr val="00B050"/>
              </a:solidFill>
              <a:latin typeface="Times New Roman" pitchFamily="18" charset="0"/>
              <a:cs typeface="Times New Roman" pitchFamily="18" charset="0"/>
            </a:endParaRPr>
          </a:p>
        </p:txBody>
      </p:sp>
    </p:spTree>
  </p:cSld>
  <p:clrMapOvr>
    <a:masterClrMapping/>
  </p:clrMapOvr>
  <p:transition spd="med">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14290"/>
            <a:ext cx="7239000" cy="820122"/>
          </a:xfrm>
        </p:spPr>
        <p:txBody>
          <a:bodyPr/>
          <a:lstStyle/>
          <a:p>
            <a:r>
              <a:rPr lang="tr-TR" dirty="0" smtClean="0"/>
              <a:t>	DAĞITIM BÖLÜMÜ</a:t>
            </a:r>
            <a:endParaRPr lang="tr-TR" dirty="0"/>
          </a:p>
        </p:txBody>
      </p:sp>
      <p:sp>
        <p:nvSpPr>
          <p:cNvPr id="3" name="2 İçerik Yer Tutucusu"/>
          <p:cNvSpPr>
            <a:spLocks noGrp="1"/>
          </p:cNvSpPr>
          <p:nvPr>
            <p:ph idx="1"/>
          </p:nvPr>
        </p:nvSpPr>
        <p:spPr>
          <a:xfrm>
            <a:off x="457200" y="1071546"/>
            <a:ext cx="7239000" cy="5384190"/>
          </a:xfrm>
        </p:spPr>
        <p:txBody>
          <a:bodyPr>
            <a:normAutofit/>
          </a:bodyPr>
          <a:lstStyle/>
          <a:p>
            <a:pPr marL="457200" indent="-457200">
              <a:buFont typeface="Arial" pitchFamily="34" charset="0"/>
              <a:buChar char="•"/>
            </a:pPr>
            <a:r>
              <a:rPr lang="tr-TR" sz="1800" i="1" dirty="0" smtClean="0"/>
              <a:t>  Dağıtım, yazıların gereği ve bilgi için gönderildiği yerlerin protokol sırası esas alınarak belirtildiği bölümdür. "</a:t>
            </a:r>
            <a:r>
              <a:rPr lang="tr-TR" sz="1800" i="1" dirty="0" err="1" smtClean="0"/>
              <a:t>EKLER"den</a:t>
            </a:r>
            <a:r>
              <a:rPr lang="tr-TR" sz="1800" i="1" dirty="0" smtClean="0"/>
              <a:t> sonra uygun satır aralığı bırakılarak yazı alanının soluna "DAĞITIM:" yazılır. Ek yoksa dağıtım </a:t>
            </a:r>
            <a:r>
              <a:rPr lang="tr-TR" sz="1800" i="1" dirty="0" err="1" smtClean="0"/>
              <a:t>EKLER’in</a:t>
            </a:r>
            <a:r>
              <a:rPr lang="tr-TR" sz="1800" i="1" dirty="0" smtClean="0"/>
              <a:t> yerine yazılır.</a:t>
            </a:r>
          </a:p>
          <a:p>
            <a:pPr marL="457200" indent="-457200">
              <a:buFont typeface="Arial" pitchFamily="34" charset="0"/>
              <a:buChar char="•"/>
            </a:pPr>
            <a:r>
              <a:rPr lang="tr-TR" sz="1800" i="1" dirty="0" smtClean="0"/>
              <a:t>  Yazının gereğini yerine getirme durumunda olanlar, "Gereği" kısmına, yazının içeriğinden bilgilendirilmesi istenenler ise "Bilgi" kısmına protokol sırasıyla yazılır. "Gereği" kısmı dağıtım başlığının altına, “Bilgi” kısmı ise "Gereği" kısmı ile aynı satıra yazılır.</a:t>
            </a:r>
          </a:p>
          <a:p>
            <a:pPr marL="457200" indent="-457200">
              <a:buFont typeface="Arial" pitchFamily="34" charset="0"/>
              <a:buChar char="•"/>
            </a:pPr>
            <a:endParaRPr lang="tr-TR" sz="1800" i="1" dirty="0" smtClean="0">
              <a:latin typeface="Times New Roman" pitchFamily="18" charset="0"/>
              <a:cs typeface="Times New Roman" pitchFamily="18" charset="0"/>
            </a:endParaRPr>
          </a:p>
          <a:p>
            <a:pPr marL="457200" indent="-457200">
              <a:buNone/>
            </a:pPr>
            <a:r>
              <a:rPr lang="tr-TR" b="1" dirty="0" smtClean="0">
                <a:solidFill>
                  <a:srgbClr val="00B050"/>
                </a:solidFill>
                <a:latin typeface="Times New Roman" pitchFamily="18" charset="0"/>
                <a:cs typeface="Times New Roman" pitchFamily="18" charset="0"/>
              </a:rPr>
              <a:t>ÖRNEK :</a:t>
            </a:r>
          </a:p>
          <a:p>
            <a:pPr marL="457200" indent="-457200">
              <a:buNone/>
            </a:pPr>
            <a:r>
              <a:rPr lang="tr-TR" b="1" dirty="0" smtClean="0">
                <a:solidFill>
                  <a:srgbClr val="00B050"/>
                </a:solidFill>
                <a:latin typeface="Times New Roman" pitchFamily="18" charset="0"/>
                <a:cs typeface="Times New Roman" pitchFamily="18" charset="0"/>
              </a:rPr>
              <a:t>	</a:t>
            </a:r>
            <a:r>
              <a:rPr lang="tr-TR" sz="2000" dirty="0" smtClean="0"/>
              <a:t>DAĞITIM:</a:t>
            </a:r>
            <a:br>
              <a:rPr lang="tr-TR" sz="2000" dirty="0" smtClean="0"/>
            </a:br>
            <a:r>
              <a:rPr lang="tr-TR" sz="2000" dirty="0" smtClean="0"/>
              <a:t>Başbakanlığa</a:t>
            </a:r>
            <a:br>
              <a:rPr lang="tr-TR" sz="2000" dirty="0" smtClean="0"/>
            </a:br>
            <a:r>
              <a:rPr lang="tr-TR" sz="2000" dirty="0" smtClean="0"/>
              <a:t>Ticaret ve Turizm Öğretimi Genel Müdürlüğüne</a:t>
            </a:r>
            <a:endParaRPr lang="tr-TR" sz="2000" b="1" dirty="0">
              <a:solidFill>
                <a:srgbClr val="00B050"/>
              </a:solidFill>
              <a:latin typeface="Times New Roman" pitchFamily="18" charset="0"/>
              <a:cs typeface="Times New Roman" pitchFamily="18" charset="0"/>
            </a:endParaRPr>
          </a:p>
        </p:txBody>
      </p:sp>
    </p:spTree>
  </p:cSld>
  <p:clrMapOvr>
    <a:masterClrMapping/>
  </p:clrMapOvr>
  <p:transition spd="med">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7239000" cy="820122"/>
          </a:xfrm>
        </p:spPr>
        <p:txBody>
          <a:bodyPr/>
          <a:lstStyle/>
          <a:p>
            <a:r>
              <a:rPr lang="tr-TR" dirty="0" smtClean="0"/>
              <a:t>		ADRES BÖLÜMÜ</a:t>
            </a:r>
            <a:endParaRPr lang="tr-TR" dirty="0"/>
          </a:p>
        </p:txBody>
      </p:sp>
      <p:sp>
        <p:nvSpPr>
          <p:cNvPr id="3" name="2 İçerik Yer Tutucusu"/>
          <p:cNvSpPr>
            <a:spLocks noGrp="1"/>
          </p:cNvSpPr>
          <p:nvPr>
            <p:ph idx="1"/>
          </p:nvPr>
        </p:nvSpPr>
        <p:spPr>
          <a:xfrm>
            <a:off x="457200" y="1285860"/>
            <a:ext cx="7239000" cy="5169876"/>
          </a:xfrm>
        </p:spPr>
        <p:txBody>
          <a:bodyPr>
            <a:normAutofit/>
          </a:bodyPr>
          <a:lstStyle/>
          <a:p>
            <a:pPr>
              <a:buFont typeface="Arial" pitchFamily="34" charset="0"/>
              <a:buChar char="•"/>
            </a:pPr>
            <a:r>
              <a:rPr lang="tr-TR" dirty="0" smtClean="0"/>
              <a:t>  </a:t>
            </a:r>
            <a:r>
              <a:rPr lang="tr-TR" i="1" dirty="0" smtClean="0">
                <a:solidFill>
                  <a:schemeClr val="tx1">
                    <a:lumMod val="95000"/>
                    <a:lumOff val="5000"/>
                  </a:schemeClr>
                </a:solidFill>
                <a:latin typeface="Times New Roman" pitchFamily="18" charset="0"/>
                <a:cs typeface="Times New Roman" pitchFamily="18" charset="0"/>
              </a:rPr>
              <a:t>Yazı alanının sınırları içinde kalacak şekilde sayfa sonuna soldan başlayarak yazıyı gönderen kurum ve kuruluşun adresi, telefon ve faks numarası, e-posta adresi ve elektronik ağ sayfasını içeren iletişim bilgileri yazılır. İletişim bilgileri yazıdan bir çizgi ile ayrılır. </a:t>
            </a:r>
            <a:endParaRPr lang="tr-TR" i="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spd="med">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7239000" cy="748684"/>
          </a:xfrm>
        </p:spPr>
        <p:txBody>
          <a:bodyPr/>
          <a:lstStyle/>
          <a:p>
            <a:r>
              <a:rPr lang="tr-TR" dirty="0" smtClean="0"/>
              <a:t>		PARAF BÖLÜMÜ</a:t>
            </a:r>
            <a:endParaRPr lang="tr-TR" dirty="0"/>
          </a:p>
        </p:txBody>
      </p:sp>
      <p:sp>
        <p:nvSpPr>
          <p:cNvPr id="3" name="2 İçerik Yer Tutucusu"/>
          <p:cNvSpPr>
            <a:spLocks noGrp="1"/>
          </p:cNvSpPr>
          <p:nvPr>
            <p:ph idx="1"/>
          </p:nvPr>
        </p:nvSpPr>
        <p:spPr>
          <a:xfrm>
            <a:off x="457200" y="1071546"/>
            <a:ext cx="7239000" cy="5384190"/>
          </a:xfrm>
        </p:spPr>
        <p:txBody>
          <a:bodyPr>
            <a:normAutofit/>
          </a:bodyPr>
          <a:lstStyle/>
          <a:p>
            <a:pPr>
              <a:buFont typeface="Arial" pitchFamily="34" charset="0"/>
              <a:buChar char="•"/>
            </a:pPr>
            <a:r>
              <a:rPr lang="tr-TR" i="1" dirty="0" smtClean="0">
                <a:latin typeface="Times New Roman" pitchFamily="18" charset="0"/>
                <a:cs typeface="Times New Roman" pitchFamily="18" charset="0"/>
              </a:rPr>
              <a:t>  Paraflar, adres bölümünün hemen üstünde ve yazı alanının solunda yer alır. Elektronik ortamda yapılan yazışmalarda paraflar elektronik onay yoluyla alınır.</a:t>
            </a:r>
          </a:p>
          <a:p>
            <a:pPr>
              <a:buFont typeface="Arial" pitchFamily="34" charset="0"/>
              <a:buChar char="•"/>
            </a:pPr>
            <a:r>
              <a:rPr lang="tr-TR" i="1" dirty="0" smtClean="0">
                <a:latin typeface="Times New Roman" pitchFamily="18" charset="0"/>
                <a:cs typeface="Times New Roman" pitchFamily="18" charset="0"/>
              </a:rPr>
              <a:t>  Yazıyı paraflayan kişilerin unvanları gerektiğinde kısaltılarak yazılır, (:) işareti konulduktan sonra büyük harfle adının baş harfi ve soyadı yazılır. El yazısı ile tarih belirtilerek paraflanır.</a:t>
            </a:r>
          </a:p>
          <a:p>
            <a:pPr>
              <a:buNone/>
            </a:pPr>
            <a:r>
              <a:rPr lang="tr-TR" b="1" dirty="0" smtClean="0">
                <a:solidFill>
                  <a:srgbClr val="00B050"/>
                </a:solidFill>
                <a:latin typeface="Times New Roman" pitchFamily="18" charset="0"/>
                <a:cs typeface="Times New Roman" pitchFamily="18" charset="0"/>
              </a:rPr>
              <a:t>ÖRNEK :</a:t>
            </a:r>
          </a:p>
          <a:p>
            <a:pPr>
              <a:buNone/>
            </a:pPr>
            <a:r>
              <a:rPr lang="tr-TR" sz="1600" dirty="0" smtClean="0"/>
              <a:t>  12/10/2014 Şef			: A. DEMİR</a:t>
            </a:r>
          </a:p>
          <a:p>
            <a:pPr>
              <a:buNone/>
            </a:pPr>
            <a:r>
              <a:rPr lang="tr-TR" sz="1600" dirty="0" smtClean="0"/>
              <a:t>  12/10/2014 Şube Müdürü		: S. YILMAZ</a:t>
            </a:r>
          </a:p>
          <a:p>
            <a:pPr>
              <a:buNone/>
            </a:pPr>
            <a:r>
              <a:rPr lang="tr-TR" sz="1600" dirty="0" smtClean="0"/>
              <a:t>  12/10/2014 Genel Müdür Yardımcısı	: K. YALÇIN</a:t>
            </a:r>
          </a:p>
          <a:p>
            <a:pPr>
              <a:buNone/>
            </a:pPr>
            <a:r>
              <a:rPr lang="tr-TR" sz="1600" dirty="0" smtClean="0"/>
              <a:t>  12/10/2014 Genel Müdür		: K. YILMAZ</a:t>
            </a:r>
            <a:endParaRPr lang="tr-TR" sz="1600" dirty="0" smtClean="0">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KOORDİNASYON BÖLÜMÜ</a:t>
            </a:r>
            <a:endParaRPr lang="tr-TR" dirty="0"/>
          </a:p>
        </p:txBody>
      </p:sp>
      <p:sp>
        <p:nvSpPr>
          <p:cNvPr id="3" name="2 İçerik Yer Tutucusu"/>
          <p:cNvSpPr>
            <a:spLocks noGrp="1"/>
          </p:cNvSpPr>
          <p:nvPr>
            <p:ph idx="1"/>
          </p:nvPr>
        </p:nvSpPr>
        <p:spPr/>
        <p:txBody>
          <a:bodyPr>
            <a:normAutofit/>
          </a:bodyPr>
          <a:lstStyle/>
          <a:p>
            <a:pPr>
              <a:buFont typeface="Arial" pitchFamily="34" charset="0"/>
              <a:buChar char="•"/>
            </a:pPr>
            <a:r>
              <a:rPr lang="tr-TR" sz="2400" i="1" dirty="0" smtClean="0">
                <a:latin typeface="Times New Roman" pitchFamily="18" charset="0"/>
                <a:cs typeface="Times New Roman" pitchFamily="18" charset="0"/>
              </a:rPr>
              <a:t>  Başka birimlerle işbirliği yapılarak hazırlanan yazılarda, Paraf bölümünden sonra bir satır aralığı bırakılarak “Koordinasyon:” yazılır ve işbirliğine dahil olan personelin unvan, ad ve soyadları paraf bölümündeki bicime uygun olarak düzenlenir.</a:t>
            </a:r>
          </a:p>
          <a:p>
            <a:pPr>
              <a:buNone/>
            </a:pPr>
            <a:r>
              <a:rPr lang="tr-TR" sz="2800" b="1" dirty="0" smtClean="0">
                <a:solidFill>
                  <a:srgbClr val="00B050"/>
                </a:solidFill>
                <a:latin typeface="Times New Roman" pitchFamily="18" charset="0"/>
                <a:cs typeface="Times New Roman" pitchFamily="18" charset="0"/>
              </a:rPr>
              <a:t>ÖRNEK :</a:t>
            </a:r>
          </a:p>
          <a:p>
            <a:pPr>
              <a:buNone/>
            </a:pPr>
            <a:r>
              <a:rPr lang="tr-TR" sz="2400" dirty="0" smtClean="0"/>
              <a:t>KOORDİNASYON:</a:t>
            </a:r>
          </a:p>
          <a:p>
            <a:pPr>
              <a:buNone/>
            </a:pPr>
            <a:r>
              <a:rPr lang="tr-TR" sz="2400" dirty="0" smtClean="0"/>
              <a:t>03/09/2014 </a:t>
            </a:r>
            <a:r>
              <a:rPr lang="tr-TR" sz="2400" dirty="0" err="1" smtClean="0"/>
              <a:t>Gn</a:t>
            </a:r>
            <a:r>
              <a:rPr lang="tr-TR" sz="2400" dirty="0" smtClean="0"/>
              <a:t>. Sek. </a:t>
            </a:r>
            <a:r>
              <a:rPr lang="tr-TR" sz="2400" dirty="0" err="1" smtClean="0"/>
              <a:t>Yard</a:t>
            </a:r>
            <a:r>
              <a:rPr lang="tr-TR" sz="2400" dirty="0" smtClean="0"/>
              <a:t>.: A. DEMİR</a:t>
            </a:r>
          </a:p>
          <a:p>
            <a:pPr>
              <a:buNone/>
            </a:pPr>
            <a:r>
              <a:rPr lang="tr-TR" sz="2400" dirty="0" smtClean="0"/>
              <a:t>03/09/2014 </a:t>
            </a:r>
            <a:r>
              <a:rPr lang="tr-TR" sz="2400" dirty="0" err="1" smtClean="0"/>
              <a:t>Gn</a:t>
            </a:r>
            <a:r>
              <a:rPr lang="tr-TR" sz="2400" dirty="0" smtClean="0"/>
              <a:t>. Sek.: G. KIZIL</a:t>
            </a:r>
          </a:p>
          <a:p>
            <a:pPr>
              <a:buNone/>
            </a:pPr>
            <a:r>
              <a:rPr lang="tr-TR" sz="2400" dirty="0" smtClean="0"/>
              <a:t> </a:t>
            </a:r>
          </a:p>
          <a:p>
            <a:pPr>
              <a:buNone/>
            </a:pPr>
            <a:endParaRPr lang="tr-TR" sz="2400" i="1" dirty="0">
              <a:latin typeface="Times New Roman" pitchFamily="18" charset="0"/>
              <a:cs typeface="Times New Roman" pitchFamily="18" charset="0"/>
            </a:endParaRPr>
          </a:p>
        </p:txBody>
      </p:sp>
    </p:spTree>
  </p:cSld>
  <p:clrMapOvr>
    <a:masterClrMapping/>
  </p:clrMapOvr>
  <p:transition spd="med">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7239000" cy="1071570"/>
          </a:xfrm>
        </p:spPr>
        <p:txBody>
          <a:bodyPr>
            <a:normAutofit fontScale="90000"/>
          </a:bodyPr>
          <a:lstStyle/>
          <a:p>
            <a:r>
              <a:rPr lang="tr-TR" dirty="0" smtClean="0"/>
              <a:t>RESMİ YAZIŞMA ORTAMLARI VE GÜVENLİK</a:t>
            </a:r>
            <a:endParaRPr lang="tr-TR" dirty="0"/>
          </a:p>
        </p:txBody>
      </p:sp>
      <p:sp>
        <p:nvSpPr>
          <p:cNvPr id="3" name="2 İçerik Yer Tutucusu"/>
          <p:cNvSpPr>
            <a:spLocks noGrp="1"/>
          </p:cNvSpPr>
          <p:nvPr>
            <p:ph idx="1"/>
          </p:nvPr>
        </p:nvSpPr>
        <p:spPr>
          <a:xfrm>
            <a:off x="457200" y="1571612"/>
            <a:ext cx="7239000" cy="4884124"/>
          </a:xfrm>
        </p:spPr>
        <p:txBody>
          <a:bodyPr>
            <a:normAutofit fontScale="85000" lnSpcReduction="10000"/>
          </a:bodyPr>
          <a:lstStyle/>
          <a:p>
            <a:pPr>
              <a:buFont typeface="Arial" pitchFamily="34" charset="0"/>
              <a:buChar char="•"/>
            </a:pPr>
            <a:r>
              <a:rPr lang="tr-TR" dirty="0" smtClean="0"/>
              <a:t>  </a:t>
            </a:r>
            <a:r>
              <a:rPr lang="tr-TR" sz="2400" i="1" dirty="0" smtClean="0">
                <a:latin typeface="Times New Roman" pitchFamily="18" charset="0"/>
                <a:cs typeface="Times New Roman" pitchFamily="18" charset="0"/>
              </a:rPr>
              <a:t>Kamu kurum ve kuruluşları arasında yazılı iletişim, kâğıt kullanılarak veya elektronik ortamda yapılır. Kâğıtla yapılan resmî yazışmalarda bilgisayar kullanılır. Bu tür yazışmalar, yazının içeriğine ve ivedilik durumuna göre faks ile de gönderilebilir. Faksla yapılan yazışmalarda, yazıda belirtilen hususlarda hemen işlem yapılabilir, ancak bunların beş gün içerisinde resmî yazı ile teyidinin yapılması gerekir. Elektronik ortamdaki yazışmalar ilgili mevzuatta belirtilen güvenlik önlemlerine uyularak yapılır. Elektronik ortamda yapılan yazışmalar bu ortamın özellikleri dikkate alınarak kaydedilir, dosyalanır ve ilgili yere iletilir. Gerekli durumlarda, gelen yazı kağıda dökülerek de işleme alınır. Her kurum kendisi ve gerektiğinde kurum içindeki birimler adına resmî elektronik posta (e-posta) adresi belirler. Bu adreslerin belirlenmesinde koordinasyon Başbakanlık tarafından yapılır. Elektronik ortamdaki resmî yazışmalar bu adresler arasında yapılır. </a:t>
            </a:r>
          </a:p>
          <a:p>
            <a:pPr>
              <a:buFont typeface="Arial" pitchFamily="34" charset="0"/>
              <a:buChar char="•"/>
            </a:pPr>
            <a:endParaRPr lang="tr-TR" dirty="0">
              <a:latin typeface="Times New Roman" pitchFamily="18" charset="0"/>
              <a:cs typeface="Times New Roman" pitchFamily="18" charset="0"/>
            </a:endParaRPr>
          </a:p>
        </p:txBody>
      </p:sp>
    </p:spTree>
  </p:cSld>
  <p:clrMapOvr>
    <a:masterClrMapping/>
  </p:clrMapOvr>
  <p:transition spd="med">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0"/>
            <a:ext cx="7239000" cy="820122"/>
          </a:xfrm>
        </p:spPr>
        <p:txBody>
          <a:bodyPr/>
          <a:lstStyle/>
          <a:p>
            <a:r>
              <a:rPr lang="tr-TR" dirty="0" smtClean="0"/>
              <a:t>	   </a:t>
            </a:r>
            <a:r>
              <a:rPr lang="tr-TR" dirty="0" err="1" smtClean="0"/>
              <a:t>Gİzlİlİk</a:t>
            </a:r>
            <a:r>
              <a:rPr lang="tr-TR" dirty="0" smtClean="0"/>
              <a:t> </a:t>
            </a:r>
            <a:r>
              <a:rPr lang="tr-TR" dirty="0" err="1" smtClean="0"/>
              <a:t>derecesİ</a:t>
            </a:r>
            <a:endParaRPr lang="tr-TR" dirty="0"/>
          </a:p>
        </p:txBody>
      </p:sp>
      <p:sp>
        <p:nvSpPr>
          <p:cNvPr id="3" name="2 İçerik Yer Tutucusu"/>
          <p:cNvSpPr>
            <a:spLocks noGrp="1"/>
          </p:cNvSpPr>
          <p:nvPr>
            <p:ph idx="1"/>
          </p:nvPr>
        </p:nvSpPr>
        <p:spPr>
          <a:xfrm>
            <a:off x="457200" y="857232"/>
            <a:ext cx="7239000" cy="5598504"/>
          </a:xfrm>
        </p:spPr>
        <p:txBody>
          <a:bodyPr>
            <a:normAutofit/>
          </a:bodyPr>
          <a:lstStyle/>
          <a:p>
            <a:pPr>
              <a:buFont typeface="Arial" pitchFamily="34" charset="0"/>
              <a:buChar char="•"/>
            </a:pPr>
            <a:r>
              <a:rPr lang="tr-TR" sz="1600" dirty="0" smtClean="0"/>
              <a:t>  </a:t>
            </a:r>
            <a:r>
              <a:rPr lang="tr-TR" sz="1600" i="1" dirty="0" smtClean="0">
                <a:latin typeface="Times New Roman" pitchFamily="18" charset="0"/>
                <a:cs typeface="Times New Roman" pitchFamily="18" charset="0"/>
              </a:rPr>
              <a:t>Kağıdın üst kısmına (Başlığın üzerine) ve alt ortasına (adresin üzerine) gizlilik derecesi gösteren damga vurulacaktır. Gizlilik derecelerinin görev alanı ve hizmetin özelliğine göre kurum ve kuruluşça belirlenir.</a:t>
            </a:r>
          </a:p>
          <a:p>
            <a:pPr lvl="1">
              <a:buFont typeface="Wingdings" pitchFamily="2" charset="2"/>
              <a:buChar char="ü"/>
            </a:pPr>
            <a:r>
              <a:rPr lang="tr-TR" sz="1600" dirty="0" smtClean="0">
                <a:latin typeface="Times New Roman" pitchFamily="18" charset="0"/>
                <a:cs typeface="Times New Roman" pitchFamily="18" charset="0"/>
              </a:rPr>
              <a:t> </a:t>
            </a:r>
            <a:r>
              <a:rPr lang="tr-TR" sz="1600" b="1" dirty="0" smtClean="0">
                <a:solidFill>
                  <a:srgbClr val="00B050"/>
                </a:solidFill>
                <a:latin typeface="Times New Roman" pitchFamily="18" charset="0"/>
                <a:cs typeface="Times New Roman" pitchFamily="18" charset="0"/>
              </a:rPr>
              <a:t>ÇOK GİZLİ : </a:t>
            </a:r>
            <a:r>
              <a:rPr lang="tr-TR" sz="1600" i="1" dirty="0" smtClean="0">
                <a:solidFill>
                  <a:schemeClr val="tx1"/>
                </a:solidFill>
                <a:latin typeface="Times New Roman" pitchFamily="18" charset="0"/>
                <a:cs typeface="Times New Roman" pitchFamily="18" charset="0"/>
              </a:rPr>
              <a:t>İlgilisinden başkası tarafından açıklandığı veya ilgililerinden başkasının eline geçtiği takdirde; milli güvenliğimizi ciddi şekilde zarara uğratacak evrak ve dokümanlar için kullanılır.</a:t>
            </a:r>
          </a:p>
          <a:p>
            <a:pPr lvl="1">
              <a:buFont typeface="Wingdings" pitchFamily="2" charset="2"/>
              <a:buChar char="ü"/>
            </a:pPr>
            <a:r>
              <a:rPr lang="tr-TR" sz="1600" b="1" dirty="0" smtClean="0">
                <a:solidFill>
                  <a:srgbClr val="00B050"/>
                </a:solidFill>
                <a:latin typeface="Times New Roman" pitchFamily="18" charset="0"/>
                <a:cs typeface="Times New Roman" pitchFamily="18" charset="0"/>
              </a:rPr>
              <a:t>GİZLİ : </a:t>
            </a:r>
            <a:r>
              <a:rPr lang="tr-TR" sz="1600" i="1" dirty="0" smtClean="0">
                <a:solidFill>
                  <a:schemeClr val="tx1"/>
                </a:solidFill>
                <a:latin typeface="Times New Roman" pitchFamily="18" charset="0"/>
                <a:cs typeface="Times New Roman" pitchFamily="18" charset="0"/>
              </a:rPr>
              <a:t>Açıklandığı takdirde veya ilgisinden başkasının eline geçtiğinde milli menfaatlerimize zarar getirecek yazılar için kullanılır. </a:t>
            </a:r>
          </a:p>
          <a:p>
            <a:pPr lvl="1">
              <a:buFont typeface="Wingdings" pitchFamily="2" charset="2"/>
              <a:buChar char="ü"/>
            </a:pPr>
            <a:r>
              <a:rPr lang="tr-TR" sz="1600" b="1" dirty="0" smtClean="0">
                <a:solidFill>
                  <a:srgbClr val="00B050"/>
                </a:solidFill>
                <a:latin typeface="Times New Roman" pitchFamily="18" charset="0"/>
                <a:cs typeface="Times New Roman" pitchFamily="18" charset="0"/>
              </a:rPr>
              <a:t>ÖZEL : </a:t>
            </a:r>
            <a:r>
              <a:rPr lang="tr-TR" sz="1600" i="1" dirty="0" smtClean="0">
                <a:solidFill>
                  <a:schemeClr val="tx1"/>
                </a:solidFill>
                <a:latin typeface="Times New Roman" pitchFamily="18" charset="0"/>
                <a:cs typeface="Times New Roman" pitchFamily="18" charset="0"/>
              </a:rPr>
              <a:t>Saklı tutulması istene hususlar, soruşturma raporları, disiplinle ilgili kişilere ait dokümanlar için kullanılır. </a:t>
            </a:r>
          </a:p>
          <a:p>
            <a:pPr lvl="1">
              <a:buFont typeface="Wingdings" pitchFamily="2" charset="2"/>
              <a:buChar char="ü"/>
            </a:pPr>
            <a:r>
              <a:rPr lang="tr-TR" sz="1600" b="1" dirty="0" smtClean="0">
                <a:solidFill>
                  <a:srgbClr val="00B050"/>
                </a:solidFill>
                <a:latin typeface="Times New Roman" pitchFamily="18" charset="0"/>
                <a:cs typeface="Times New Roman" pitchFamily="18" charset="0"/>
              </a:rPr>
              <a:t>HİZMETE ÖZEL </a:t>
            </a:r>
            <a:r>
              <a:rPr lang="tr-TR" sz="1600" b="1" i="1" dirty="0" smtClean="0">
                <a:solidFill>
                  <a:srgbClr val="00B050"/>
                </a:solidFill>
                <a:latin typeface="Times New Roman" pitchFamily="18" charset="0"/>
                <a:cs typeface="Times New Roman" pitchFamily="18" charset="0"/>
              </a:rPr>
              <a:t>: </a:t>
            </a:r>
            <a:r>
              <a:rPr lang="tr-TR" sz="1600" i="1" dirty="0" smtClean="0">
                <a:solidFill>
                  <a:schemeClr val="tx1"/>
                </a:solidFill>
                <a:latin typeface="Times New Roman" pitchFamily="18" charset="0"/>
                <a:cs typeface="Times New Roman" pitchFamily="18" charset="0"/>
              </a:rPr>
              <a:t>Basına açıklanması gerekmeyen ve yalnızca resmi amaçlar için, kullanılacak eğitim dökümleri, ayrı ayrı gizli olmayan ancak, bir araya gelince</a:t>
            </a:r>
            <a:r>
              <a:rPr lang="tr-TR" sz="1600" dirty="0" smtClean="0">
                <a:solidFill>
                  <a:schemeClr val="tx1"/>
                </a:solidFill>
                <a:latin typeface="Times New Roman" pitchFamily="18" charset="0"/>
                <a:cs typeface="Times New Roman" pitchFamily="18" charset="0"/>
              </a:rPr>
              <a:t> </a:t>
            </a:r>
            <a:r>
              <a:rPr lang="tr-TR" sz="1600" b="1" u="sng" dirty="0" smtClean="0">
                <a:solidFill>
                  <a:schemeClr val="accent6">
                    <a:lumMod val="60000"/>
                    <a:lumOff val="40000"/>
                  </a:schemeClr>
                </a:solidFill>
                <a:latin typeface="Times New Roman" pitchFamily="18" charset="0"/>
                <a:cs typeface="Times New Roman" pitchFamily="18" charset="0"/>
              </a:rPr>
              <a:t>gizlilik derecesi olan bilgiler topluluğu için kullanılır.</a:t>
            </a:r>
          </a:p>
          <a:p>
            <a:pPr lvl="1">
              <a:buFont typeface="Wingdings" pitchFamily="2" charset="2"/>
              <a:buChar char="ü"/>
            </a:pPr>
            <a:r>
              <a:rPr lang="tr-TR" sz="1600" b="1" dirty="0" smtClean="0">
                <a:solidFill>
                  <a:srgbClr val="00B050"/>
                </a:solidFill>
                <a:latin typeface="Times New Roman" pitchFamily="18" charset="0"/>
                <a:cs typeface="Times New Roman" pitchFamily="18" charset="0"/>
              </a:rPr>
              <a:t>KİŞİYE ÖZEL : </a:t>
            </a:r>
            <a:r>
              <a:rPr lang="tr-TR" sz="1600" i="1" dirty="0" smtClean="0">
                <a:solidFill>
                  <a:schemeClr val="tx1"/>
                </a:solidFill>
                <a:latin typeface="Times New Roman" pitchFamily="18" charset="0"/>
                <a:cs typeface="Times New Roman" pitchFamily="18" charset="0"/>
              </a:rPr>
              <a:t>Kişiye özel bir evrakın gittiği yerde belli şahıslar tarafından açılacağını belirtir. </a:t>
            </a:r>
            <a:endParaRPr lang="tr-TR" sz="1600" i="1" dirty="0">
              <a:solidFill>
                <a:srgbClr val="00B050"/>
              </a:solidFill>
              <a:latin typeface="Times New Roman" pitchFamily="18" charset="0"/>
              <a:cs typeface="Times New Roman" pitchFamily="18" charset="0"/>
            </a:endParaRPr>
          </a:p>
        </p:txBody>
      </p:sp>
    </p:spTree>
  </p:cSld>
  <p:clrMapOvr>
    <a:masterClrMapping/>
  </p:clrMapOvr>
  <p:transition spd="med">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7239000" cy="1142984"/>
          </a:xfrm>
        </p:spPr>
        <p:txBody>
          <a:bodyPr>
            <a:normAutofit fontScale="90000"/>
          </a:bodyPr>
          <a:lstStyle/>
          <a:p>
            <a:r>
              <a:rPr lang="tr-TR" dirty="0" smtClean="0"/>
              <a:t>		ÇOK GİZLİ YAZILARIN 			   GÖNDERİLMESİ</a:t>
            </a:r>
            <a:endParaRPr lang="tr-TR" dirty="0"/>
          </a:p>
        </p:txBody>
      </p:sp>
      <p:sp>
        <p:nvSpPr>
          <p:cNvPr id="3" name="2 İçerik Yer Tutucusu"/>
          <p:cNvSpPr>
            <a:spLocks noGrp="1"/>
          </p:cNvSpPr>
          <p:nvPr>
            <p:ph idx="1"/>
          </p:nvPr>
        </p:nvSpPr>
        <p:spPr>
          <a:xfrm>
            <a:off x="457200" y="1285860"/>
            <a:ext cx="7239000" cy="5169876"/>
          </a:xfrm>
        </p:spPr>
        <p:txBody>
          <a:bodyPr>
            <a:normAutofit fontScale="70000" lnSpcReduction="20000"/>
          </a:bodyPr>
          <a:lstStyle/>
          <a:p>
            <a:pPr>
              <a:buFont typeface="Arial" pitchFamily="34" charset="0"/>
              <a:buChar char="•"/>
            </a:pPr>
            <a:r>
              <a:rPr lang="tr-TR" dirty="0" smtClean="0"/>
              <a:t>  </a:t>
            </a:r>
            <a:r>
              <a:rPr lang="tr-TR" i="1" dirty="0" smtClean="0">
                <a:latin typeface="Times New Roman" pitchFamily="18" charset="0"/>
                <a:cs typeface="Times New Roman" pitchFamily="18" charset="0"/>
              </a:rPr>
              <a:t>Yazıyı gönderenin iletişim bilgileri zarfın sol üst köşesinde, yazının gideceği yerin iletişim bilgileri ise zarfın ortasında yer alır. Yazının gizlilik derecesi zarfın üst ve alt ortasına, ivedilik derecesi ise sağ üst köşeye gelecek biçimde </a:t>
            </a:r>
            <a:r>
              <a:rPr lang="tr-TR" u="sng" dirty="0" smtClean="0">
                <a:solidFill>
                  <a:schemeClr val="accent4">
                    <a:lumMod val="75000"/>
                  </a:schemeClr>
                </a:solidFill>
                <a:latin typeface="Times New Roman" pitchFamily="18" charset="0"/>
                <a:cs typeface="Times New Roman" pitchFamily="18" charset="0"/>
              </a:rPr>
              <a:t>kırmızı renkle </a:t>
            </a:r>
            <a:r>
              <a:rPr lang="tr-TR" i="1" dirty="0" smtClean="0">
                <a:latin typeface="Times New Roman" pitchFamily="18" charset="0"/>
                <a:cs typeface="Times New Roman" pitchFamily="18" charset="0"/>
              </a:rPr>
              <a:t>belirtilir.</a:t>
            </a:r>
          </a:p>
          <a:p>
            <a:pPr>
              <a:buFont typeface="Arial" pitchFamily="34" charset="0"/>
              <a:buChar char="•"/>
            </a:pPr>
            <a:r>
              <a:rPr lang="tr-TR" i="1" dirty="0" smtClean="0">
                <a:latin typeface="Times New Roman" pitchFamily="18" charset="0"/>
                <a:cs typeface="Times New Roman" pitchFamily="18" charset="0"/>
              </a:rPr>
              <a:t>  Çok gizli yazılar çift zarf ile gönderilir. İç zarfa yazı konulur, zarfın kapanma yerlerine hazırlayanın parafları atılır ve saydam bant ile paraflar örtülecek şekilde zarf kapatılır. İç zarfın üzerine de iletişim bilgileri yazılarak, yazının çok gizli olduğu zarfın üst ve alt ortasına, varsa ivedilik derecesi sağ üst köşeye gelecek biçimde </a:t>
            </a:r>
            <a:r>
              <a:rPr lang="tr-TR" u="sng" dirty="0" smtClean="0">
                <a:solidFill>
                  <a:schemeClr val="accent4">
                    <a:lumMod val="75000"/>
                  </a:schemeClr>
                </a:solidFill>
                <a:latin typeface="Times New Roman" pitchFamily="18" charset="0"/>
                <a:cs typeface="Times New Roman" pitchFamily="18" charset="0"/>
              </a:rPr>
              <a:t>kırmızı renkle </a:t>
            </a:r>
            <a:r>
              <a:rPr lang="tr-TR" i="1" dirty="0" smtClean="0">
                <a:latin typeface="Times New Roman" pitchFamily="18" charset="0"/>
                <a:cs typeface="Times New Roman" pitchFamily="18" charset="0"/>
              </a:rPr>
              <a:t>belirtilir.</a:t>
            </a:r>
          </a:p>
          <a:p>
            <a:pPr>
              <a:buFont typeface="Arial" pitchFamily="34" charset="0"/>
              <a:buChar char="•"/>
            </a:pPr>
            <a:r>
              <a:rPr lang="tr-TR" i="1" dirty="0" smtClean="0">
                <a:latin typeface="Times New Roman" pitchFamily="18" charset="0"/>
                <a:cs typeface="Times New Roman" pitchFamily="18" charset="0"/>
              </a:rPr>
              <a:t>  İç zarf ve iki suret evrak senedi dış zarfın içine konularak gizlilik derecesi olmayan yazılar gibi kapatılıp, üzerine gideceği yer ve evrak sayısı yazılır. Dış zarfın üzerinde gizlilik derecesi bulunmaz, varsa ivedilik derecesi</a:t>
            </a:r>
            <a:r>
              <a:rPr lang="tr-TR" u="sng" dirty="0" smtClean="0">
                <a:solidFill>
                  <a:schemeClr val="accent4">
                    <a:lumMod val="75000"/>
                  </a:schemeClr>
                </a:solidFill>
                <a:latin typeface="Times New Roman" pitchFamily="18" charset="0"/>
                <a:cs typeface="Times New Roman" pitchFamily="18" charset="0"/>
              </a:rPr>
              <a:t> kırmızı renkli </a:t>
            </a:r>
            <a:r>
              <a:rPr lang="tr-TR" i="1" dirty="0" smtClean="0">
                <a:latin typeface="Times New Roman" pitchFamily="18" charset="0"/>
                <a:cs typeface="Times New Roman" pitchFamily="18" charset="0"/>
              </a:rPr>
              <a:t>olarak belirtilir.</a:t>
            </a:r>
          </a:p>
          <a:p>
            <a:pPr>
              <a:buFont typeface="Arial" pitchFamily="34" charset="0"/>
              <a:buChar char="•"/>
            </a:pPr>
            <a:r>
              <a:rPr lang="tr-TR" i="1" dirty="0" smtClean="0">
                <a:latin typeface="Times New Roman" pitchFamily="18" charset="0"/>
                <a:cs typeface="Times New Roman" pitchFamily="18" charset="0"/>
              </a:rPr>
              <a:t>  Elektronik ortamdaki yazışmalar kurum ve kuruluşların e-posta adresi üzerinden yapılır.</a:t>
            </a:r>
          </a:p>
          <a:p>
            <a:pPr>
              <a:buFont typeface="Arial" pitchFamily="34" charset="0"/>
              <a:buChar char="•"/>
            </a:pPr>
            <a:r>
              <a:rPr lang="tr-TR" i="1" dirty="0" smtClean="0">
                <a:latin typeface="Times New Roman" pitchFamily="18" charset="0"/>
                <a:cs typeface="Times New Roman" pitchFamily="18" charset="0"/>
              </a:rPr>
              <a:t>  Elektronik ortamda yapılan yazışmaların ve gönderilen belgelerin gizli olması durumunda bunlar bir iletinin ekinde gönderilir ve iletinin konu kısmına gizlilik derecesi yazılır.</a:t>
            </a:r>
          </a:p>
          <a:p>
            <a:pPr>
              <a:buFont typeface="Arial" pitchFamily="34" charset="0"/>
              <a:buChar char="•"/>
            </a:pPr>
            <a:endParaRPr lang="tr-TR" i="1" dirty="0">
              <a:latin typeface="Times New Roman" pitchFamily="18" charset="0"/>
              <a:cs typeface="Times New Roman" pitchFamily="18" charset="0"/>
            </a:endParaRPr>
          </a:p>
        </p:txBody>
      </p:sp>
    </p:spTree>
  </p:cSld>
  <p:clrMapOvr>
    <a:masterClrMapping/>
  </p:clrMapOvr>
  <p:transition spd="med">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7239000" cy="748684"/>
          </a:xfrm>
        </p:spPr>
        <p:txBody>
          <a:bodyPr/>
          <a:lstStyle/>
          <a:p>
            <a:r>
              <a:rPr lang="tr-TR" dirty="0" smtClean="0"/>
              <a:t>		</a:t>
            </a:r>
            <a:r>
              <a:rPr lang="tr-TR" dirty="0" err="1" smtClean="0"/>
              <a:t>tekİt</a:t>
            </a:r>
            <a:r>
              <a:rPr lang="tr-TR" dirty="0" smtClean="0"/>
              <a:t> </a:t>
            </a:r>
            <a:r>
              <a:rPr lang="tr-TR" dirty="0" err="1" smtClean="0"/>
              <a:t>yazISI</a:t>
            </a:r>
            <a:endParaRPr lang="tr-TR" dirty="0"/>
          </a:p>
        </p:txBody>
      </p:sp>
      <p:sp>
        <p:nvSpPr>
          <p:cNvPr id="3" name="2 İçerik Yer Tutucusu"/>
          <p:cNvSpPr>
            <a:spLocks noGrp="1"/>
          </p:cNvSpPr>
          <p:nvPr>
            <p:ph idx="1"/>
          </p:nvPr>
        </p:nvSpPr>
        <p:spPr>
          <a:xfrm>
            <a:off x="457200" y="1214422"/>
            <a:ext cx="7239000" cy="5241314"/>
          </a:xfrm>
        </p:spPr>
        <p:txBody>
          <a:bodyPr>
            <a:normAutofit/>
          </a:bodyPr>
          <a:lstStyle/>
          <a:p>
            <a:pPr>
              <a:buFont typeface="Arial" pitchFamily="34" charset="0"/>
              <a:buChar char="•"/>
            </a:pPr>
            <a:r>
              <a:rPr lang="tr-TR" sz="2800" dirty="0" smtClean="0">
                <a:latin typeface="Times New Roman" pitchFamily="18" charset="0"/>
                <a:cs typeface="Times New Roman" pitchFamily="18" charset="0"/>
              </a:rPr>
              <a:t>  </a:t>
            </a:r>
            <a:r>
              <a:rPr lang="tr-TR" sz="2800" i="1" dirty="0" smtClean="0">
                <a:latin typeface="Times New Roman" pitchFamily="18" charset="0"/>
                <a:cs typeface="Times New Roman" pitchFamily="18" charset="0"/>
              </a:rPr>
              <a:t>Süreli olmayan belgelere en geç bir ay içinde, süreli belgelere ise belgede belirtilen süre içinde ya da belgede belirtilen tarihe kadar cevap verilmemesi durumunda yazılan yazılardır.</a:t>
            </a:r>
            <a:endParaRPr lang="tr-TR" sz="2800" i="1" dirty="0">
              <a:latin typeface="Times New Roman" pitchFamily="18" charset="0"/>
              <a:cs typeface="Times New Roman" pitchFamily="18" charset="0"/>
            </a:endParaRPr>
          </a:p>
        </p:txBody>
      </p:sp>
    </p:spTree>
  </p:cSld>
  <p:clrMapOvr>
    <a:masterClrMapping/>
  </p:clrMapOvr>
  <p:transition spd="med">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7239000" cy="1143000"/>
          </a:xfrm>
        </p:spPr>
        <p:txBody>
          <a:bodyPr>
            <a:normAutofit/>
          </a:bodyPr>
          <a:lstStyle/>
          <a:p>
            <a:r>
              <a:rPr lang="tr-TR" sz="2800" dirty="0" smtClean="0"/>
              <a:t>resmİ </a:t>
            </a:r>
            <a:r>
              <a:rPr lang="tr-TR" sz="2800" dirty="0" err="1" smtClean="0"/>
              <a:t>yazILARIN</a:t>
            </a:r>
            <a:r>
              <a:rPr lang="tr-TR" sz="2800" dirty="0" smtClean="0"/>
              <a:t> GÖNDERİLİŞ VE ALINIŞLARINDA YAPILACAK İŞLEMLER</a:t>
            </a:r>
            <a:endParaRPr lang="tr-TR" sz="2800" dirty="0"/>
          </a:p>
        </p:txBody>
      </p:sp>
      <p:sp>
        <p:nvSpPr>
          <p:cNvPr id="3" name="2 İçerik Yer Tutucusu"/>
          <p:cNvSpPr>
            <a:spLocks noGrp="1"/>
          </p:cNvSpPr>
          <p:nvPr>
            <p:ph idx="1"/>
          </p:nvPr>
        </p:nvSpPr>
        <p:spPr>
          <a:xfrm>
            <a:off x="457200" y="1214422"/>
            <a:ext cx="7239000" cy="5241314"/>
          </a:xfrm>
        </p:spPr>
        <p:txBody>
          <a:bodyPr/>
          <a:lstStyle/>
          <a:p>
            <a:pPr>
              <a:buFont typeface="Wingdings" pitchFamily="2" charset="2"/>
              <a:buChar char="v"/>
            </a:pPr>
            <a:r>
              <a:rPr lang="tr-TR" b="1" dirty="0" smtClean="0">
                <a:solidFill>
                  <a:srgbClr val="00B050"/>
                </a:solidFill>
                <a:latin typeface="Times New Roman" pitchFamily="18" charset="0"/>
                <a:cs typeface="Times New Roman" pitchFamily="18" charset="0"/>
              </a:rPr>
              <a:t>KAYIT KAŞESİ :</a:t>
            </a:r>
            <a:r>
              <a:rPr lang="tr-TR" b="1" dirty="0" smtClean="0">
                <a:latin typeface="Times New Roman" pitchFamily="18" charset="0"/>
                <a:cs typeface="Times New Roman" pitchFamily="18" charset="0"/>
              </a:rPr>
              <a:t> </a:t>
            </a:r>
            <a:r>
              <a:rPr lang="tr-TR" sz="1800" i="1" dirty="0" smtClean="0">
                <a:latin typeface="Times New Roman" pitchFamily="18" charset="0"/>
                <a:cs typeface="Times New Roman" pitchFamily="18" charset="0"/>
              </a:rPr>
              <a:t>Gelen evrak kaydedilir. Bu kaşe evrakın arka yüzüne basıldıktan sonra evrakın tarih ve sayısı yazılır, üniversitemiz içinde hangi bölümü ilgilendiriyorsa o bolumun karsısına gereği yapılmak veya bilgi vermek maksadıyla (x) işareti konulur. Elektronik ortamda yapılan yazışmalarda, doğrulama yapıldıktan sonra yazı ilgili birime gönderilir.</a:t>
            </a:r>
          </a:p>
          <a:p>
            <a:pPr>
              <a:buFont typeface="Arial" pitchFamily="34" charset="0"/>
              <a:buChar char="•"/>
            </a:pPr>
            <a:endParaRPr lang="tr-TR" dirty="0">
              <a:solidFill>
                <a:srgbClr val="00B05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l="20328" t="17702" r="23422" b="8087"/>
          <a:stretch>
            <a:fillRect/>
          </a:stretch>
        </p:blipFill>
        <p:spPr bwMode="auto">
          <a:xfrm>
            <a:off x="1571604" y="3071810"/>
            <a:ext cx="5143536" cy="3786190"/>
          </a:xfrm>
          <a:prstGeom prst="rect">
            <a:avLst/>
          </a:prstGeom>
          <a:noFill/>
          <a:ln w="9525">
            <a:noFill/>
            <a:miter lim="800000"/>
            <a:headEnd/>
            <a:tailEnd/>
          </a:ln>
          <a:effectLst/>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428604"/>
            <a:ext cx="7498080" cy="5819796"/>
          </a:xfrm>
        </p:spPr>
        <p:txBody>
          <a:bodyPr>
            <a:normAutofit lnSpcReduction="10000"/>
          </a:bodyPr>
          <a:lstStyle/>
          <a:p>
            <a:pPr lvl="2">
              <a:buFont typeface="Wingdings" pitchFamily="2" charset="2"/>
              <a:buChar char="v"/>
            </a:pPr>
            <a:r>
              <a:rPr lang="tr-TR" dirty="0" smtClean="0">
                <a:solidFill>
                  <a:schemeClr val="accent3">
                    <a:lumMod val="75000"/>
                  </a:schemeClr>
                </a:solidFill>
                <a:latin typeface="Comic Sans MS" pitchFamily="66" charset="0"/>
              </a:rPr>
              <a:t>Resmi Bilgi : </a:t>
            </a:r>
            <a:r>
              <a:rPr lang="tr-TR" i="1" dirty="0" smtClean="0">
                <a:latin typeface="Comic Sans MS" pitchFamily="66" charset="0"/>
              </a:rPr>
              <a:t>Kamu kurum ve kuruluşlarının kendi aralarında veya gerçek ve tüzel kişilerle iletişimleri sırasında metin,ses ve görüntü şeklinde oluşturdukları bilgileri ifade eder. </a:t>
            </a:r>
          </a:p>
          <a:p>
            <a:pPr lvl="2">
              <a:buFont typeface="Wingdings" pitchFamily="2" charset="2"/>
              <a:buChar char="v"/>
            </a:pPr>
            <a:r>
              <a:rPr lang="tr-TR" dirty="0" smtClean="0">
                <a:solidFill>
                  <a:schemeClr val="accent3">
                    <a:lumMod val="75000"/>
                  </a:schemeClr>
                </a:solidFill>
                <a:latin typeface="Comic Sans MS" pitchFamily="66" charset="0"/>
              </a:rPr>
              <a:t>Elektronik Ortam : </a:t>
            </a:r>
            <a:r>
              <a:rPr lang="tr-TR" i="1" dirty="0" smtClean="0">
                <a:latin typeface="Comic Sans MS" pitchFamily="66" charset="0"/>
              </a:rPr>
              <a:t>Belge ve bilgilerin üzerinde bulunduğu her türlü bilgisayarı, gezgin elektronik araçları, bilgi ve iletişim teknolojisi ürünlerini ifade eder.</a:t>
            </a:r>
          </a:p>
          <a:p>
            <a:pPr lvl="2">
              <a:buFont typeface="Wingdings" pitchFamily="2" charset="2"/>
              <a:buChar char="v"/>
            </a:pPr>
            <a:r>
              <a:rPr lang="tr-TR" dirty="0" smtClean="0">
                <a:solidFill>
                  <a:schemeClr val="accent3">
                    <a:lumMod val="75000"/>
                  </a:schemeClr>
                </a:solidFill>
                <a:latin typeface="Comic Sans MS" pitchFamily="66" charset="0"/>
              </a:rPr>
              <a:t>Elektronik Belge : </a:t>
            </a:r>
            <a:r>
              <a:rPr lang="tr-TR" i="1" dirty="0" smtClean="0">
                <a:latin typeface="Comic Sans MS" pitchFamily="66" charset="0"/>
              </a:rPr>
              <a:t>Elektronik ortamda oluşturulan, gönderilen ve saklanan her türlü belgeyi ifade eder.</a:t>
            </a:r>
          </a:p>
          <a:p>
            <a:pPr lvl="2">
              <a:buFont typeface="Wingdings" pitchFamily="2" charset="2"/>
              <a:buChar char="v"/>
            </a:pPr>
            <a:r>
              <a:rPr lang="tr-TR" dirty="0" smtClean="0">
                <a:solidFill>
                  <a:schemeClr val="accent3">
                    <a:lumMod val="75000"/>
                  </a:schemeClr>
                </a:solidFill>
                <a:latin typeface="Comic Sans MS" pitchFamily="66" charset="0"/>
              </a:rPr>
              <a:t>Dosya Planı : </a:t>
            </a:r>
            <a:r>
              <a:rPr lang="tr-TR" i="1" dirty="0" smtClean="0">
                <a:latin typeface="Comic Sans MS" pitchFamily="66" charset="0"/>
              </a:rPr>
              <a:t>Resmi yazıların hangi dosyaya konulacağını gösteren kodlara ait listeyi ifade eder.</a:t>
            </a:r>
          </a:p>
          <a:p>
            <a:pPr lvl="2">
              <a:buFont typeface="Wingdings" pitchFamily="2" charset="2"/>
              <a:buChar char="v"/>
            </a:pPr>
            <a:r>
              <a:rPr lang="tr-TR" dirty="0" smtClean="0">
                <a:solidFill>
                  <a:schemeClr val="accent3">
                    <a:lumMod val="75000"/>
                  </a:schemeClr>
                </a:solidFill>
                <a:latin typeface="Comic Sans MS" pitchFamily="66" charset="0"/>
              </a:rPr>
              <a:t>Yazı Alanı : </a:t>
            </a:r>
            <a:r>
              <a:rPr lang="tr-TR" i="1" dirty="0" smtClean="0">
                <a:latin typeface="Comic Sans MS" pitchFamily="66" charset="0"/>
              </a:rPr>
              <a:t>Yazı kağıdının üst, alt, sol ve sağ kenarından 2,5 cm boşluk bırakılarak düzenlenen alanı ifade eder.</a:t>
            </a:r>
          </a:p>
          <a:p>
            <a:pPr lvl="2">
              <a:buFont typeface="Wingdings" pitchFamily="2" charset="2"/>
              <a:buChar char="v"/>
            </a:pPr>
            <a:r>
              <a:rPr lang="tr-TR" dirty="0" smtClean="0">
                <a:solidFill>
                  <a:schemeClr val="accent3">
                    <a:lumMod val="75000"/>
                  </a:schemeClr>
                </a:solidFill>
                <a:latin typeface="Comic Sans MS" pitchFamily="66" charset="0"/>
              </a:rPr>
              <a:t>Güvenli Elektronik İmza : </a:t>
            </a:r>
            <a:r>
              <a:rPr lang="tr-TR" i="1" dirty="0" smtClean="0">
                <a:latin typeface="Comic Sans MS" pitchFamily="66" charset="0"/>
              </a:rPr>
              <a:t>Elektronik sertifikaya dayanarak imza sahibinin kimliğinin ve imzalanmış elektronik veride sonradan herhangi bir değişiklik yapılıp yapılmadığının tespitini sağlayan elektronik imzayı ifade eder.</a:t>
            </a:r>
          </a:p>
        </p:txBody>
      </p:sp>
    </p:spTree>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57200" y="285728"/>
            <a:ext cx="7239000" cy="6170008"/>
          </a:xfrm>
        </p:spPr>
        <p:txBody>
          <a:bodyPr/>
          <a:lstStyle/>
          <a:p>
            <a:pPr>
              <a:buFont typeface="Wingdings" pitchFamily="2" charset="2"/>
              <a:buChar char="v"/>
            </a:pPr>
            <a:r>
              <a:rPr lang="tr-TR" sz="1800" b="1" dirty="0" smtClean="0">
                <a:solidFill>
                  <a:srgbClr val="00B050"/>
                </a:solidFill>
              </a:rPr>
              <a:t>YAZILARIN GÖNDERİLMESİ :</a:t>
            </a:r>
            <a:r>
              <a:rPr lang="tr-TR" sz="1800" i="1" dirty="0" smtClean="0">
                <a:latin typeface="Times New Roman" pitchFamily="18" charset="0"/>
                <a:cs typeface="Times New Roman" pitchFamily="18" charset="0"/>
              </a:rPr>
              <a:t>Yazıyı gönderenin iletişim bilgileri zarfın sol üst köşesinde, yazının gideceği yerin iletişim bilgileri ise zarfın ortasında yer alır. Yazının gizlilik derecesi zarfın üst ve alt ortasına, ivedilik derecesi ise Sağ üst köşeye gelecek bicimde kırmızı renkle belirtilir. Çok gizli yazılar çift zarf ile gönderilir. İç zarfa yazı konulur, zarfın kapanma yerlerine hazırlayanın parafları atılır ve saydam bant ile paraflar örtülecek şekilde zarf kapatılır. </a:t>
            </a:r>
          </a:p>
          <a:p>
            <a:endParaRPr lang="tr-TR" sz="1800" i="1" dirty="0" smtClean="0">
              <a:solidFill>
                <a:srgbClr val="00B050"/>
              </a:solidFill>
              <a:latin typeface="Times New Roman" pitchFamily="18" charset="0"/>
              <a:cs typeface="Times New Roman" pitchFamily="18" charset="0"/>
            </a:endParaRPr>
          </a:p>
          <a:p>
            <a:endParaRPr lang="tr-TR" sz="1800" i="1" dirty="0" smtClean="0">
              <a:solidFill>
                <a:srgbClr val="00B050"/>
              </a:solidFill>
              <a:latin typeface="Times New Roman" pitchFamily="18" charset="0"/>
              <a:cs typeface="Times New Roman" pitchFamily="18" charset="0"/>
            </a:endParaRPr>
          </a:p>
          <a:p>
            <a:endParaRPr lang="tr-TR" sz="1800" i="1" dirty="0" smtClean="0">
              <a:solidFill>
                <a:srgbClr val="00B050"/>
              </a:solidFill>
              <a:latin typeface="Times New Roman" pitchFamily="18" charset="0"/>
              <a:cs typeface="Times New Roman" pitchFamily="18" charset="0"/>
            </a:endParaRPr>
          </a:p>
          <a:p>
            <a:endParaRPr lang="tr-TR" sz="1800" i="1" dirty="0" smtClean="0">
              <a:solidFill>
                <a:srgbClr val="00B050"/>
              </a:solidFill>
              <a:latin typeface="Times New Roman" pitchFamily="18" charset="0"/>
              <a:cs typeface="Times New Roman" pitchFamily="18" charset="0"/>
            </a:endParaRPr>
          </a:p>
          <a:p>
            <a:endParaRPr lang="tr-TR" sz="1800" i="1" dirty="0" smtClean="0">
              <a:solidFill>
                <a:srgbClr val="00B050"/>
              </a:solidFill>
              <a:latin typeface="Times New Roman" pitchFamily="18" charset="0"/>
              <a:cs typeface="Times New Roman" pitchFamily="18" charset="0"/>
            </a:endParaRPr>
          </a:p>
          <a:p>
            <a:endParaRPr lang="tr-TR" sz="1800" i="1" dirty="0" smtClean="0">
              <a:solidFill>
                <a:srgbClr val="00B050"/>
              </a:solidFill>
              <a:latin typeface="Times New Roman" pitchFamily="18" charset="0"/>
              <a:cs typeface="Times New Roman" pitchFamily="18" charset="0"/>
            </a:endParaRPr>
          </a:p>
          <a:p>
            <a:endParaRPr lang="tr-TR" sz="1800" i="1" dirty="0" smtClean="0">
              <a:solidFill>
                <a:srgbClr val="00B050"/>
              </a:solidFill>
              <a:latin typeface="Times New Roman" pitchFamily="18" charset="0"/>
              <a:cs typeface="Times New Roman" pitchFamily="18" charset="0"/>
            </a:endParaRPr>
          </a:p>
          <a:p>
            <a:pPr>
              <a:buFont typeface="Wingdings" pitchFamily="2" charset="2"/>
              <a:buChar char="v"/>
            </a:pPr>
            <a:r>
              <a:rPr lang="tr-TR" sz="1600" b="1" dirty="0" smtClean="0">
                <a:solidFill>
                  <a:srgbClr val="00B050"/>
                </a:solidFill>
                <a:latin typeface="Times New Roman" pitchFamily="18" charset="0"/>
                <a:cs typeface="Times New Roman" pitchFamily="18" charset="0"/>
              </a:rPr>
              <a:t>“ÇOK GİZLİ” GİZLİLİK DERECELİ YAZILARIN ALINMASI :</a:t>
            </a:r>
          </a:p>
          <a:p>
            <a:pPr lvl="1">
              <a:buNone/>
            </a:pPr>
            <a:r>
              <a:rPr lang="tr-TR" sz="1600" i="1" dirty="0" smtClean="0">
                <a:latin typeface="Times New Roman" pitchFamily="18" charset="0"/>
                <a:cs typeface="Times New Roman" pitchFamily="18" charset="0"/>
              </a:rPr>
              <a:t>      “Çok gizli” gizlilik dereceli yazılarda, dış zarfı açan görevli iç zarf üzerinde yer alan “çok gizli” ibaresini gördüğünde zarfı açmadan yetkili makama sunar. Bu görevli dış zarfın içinde yer alan evrak senedini İmzalayarak bir nüshasını gönderen makama iade eder.</a:t>
            </a:r>
          </a:p>
          <a:p>
            <a:pPr lvl="1">
              <a:buNone/>
            </a:pPr>
            <a:endParaRPr lang="tr-TR" sz="1300" dirty="0" smtClean="0">
              <a:solidFill>
                <a:srgbClr val="00B050"/>
              </a:solidFill>
              <a:latin typeface="Times New Roman" pitchFamily="18" charset="0"/>
              <a:cs typeface="Times New Roman" pitchFamily="18" charset="0"/>
            </a:endParaRPr>
          </a:p>
          <a:p>
            <a:endParaRPr lang="tr-TR" sz="1800" i="1" dirty="0">
              <a:solidFill>
                <a:srgbClr val="00B05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l="20759" t="20000" r="22321" b="29642"/>
          <a:stretch>
            <a:fillRect/>
          </a:stretch>
        </p:blipFill>
        <p:spPr bwMode="auto">
          <a:xfrm>
            <a:off x="1071538" y="2357430"/>
            <a:ext cx="5643602" cy="2370061"/>
          </a:xfrm>
          <a:prstGeom prst="rect">
            <a:avLst/>
          </a:prstGeom>
          <a:noFill/>
          <a:ln w="9525">
            <a:noFill/>
            <a:miter lim="800000"/>
            <a:headEnd/>
            <a:tailEnd/>
          </a:ln>
          <a:effectLst/>
        </p:spPr>
      </p:pic>
    </p:spTree>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7239000" cy="748684"/>
          </a:xfrm>
        </p:spPr>
        <p:txBody>
          <a:bodyPr>
            <a:normAutofit fontScale="90000"/>
          </a:bodyPr>
          <a:lstStyle/>
          <a:p>
            <a:r>
              <a:rPr lang="tr-TR" dirty="0" smtClean="0"/>
              <a:t>BÜROLARDA DOSYA TASNİF SİSTEMİ</a:t>
            </a:r>
            <a:endParaRPr lang="tr-TR" dirty="0"/>
          </a:p>
        </p:txBody>
      </p:sp>
      <p:sp>
        <p:nvSpPr>
          <p:cNvPr id="3" name="2 İçerik Yer Tutucusu"/>
          <p:cNvSpPr>
            <a:spLocks noGrp="1"/>
          </p:cNvSpPr>
          <p:nvPr>
            <p:ph idx="1"/>
          </p:nvPr>
        </p:nvSpPr>
        <p:spPr>
          <a:xfrm>
            <a:off x="457200" y="1142984"/>
            <a:ext cx="7239000" cy="5312752"/>
          </a:xfrm>
        </p:spPr>
        <p:txBody>
          <a:bodyPr>
            <a:normAutofit/>
          </a:bodyPr>
          <a:lstStyle/>
          <a:p>
            <a:pPr>
              <a:buFont typeface="Arial" pitchFamily="34" charset="0"/>
              <a:buChar char="•"/>
            </a:pPr>
            <a:r>
              <a:rPr lang="tr-TR" sz="2000" i="1" dirty="0" smtClean="0">
                <a:latin typeface="Times New Roman" pitchFamily="18" charset="0"/>
                <a:cs typeface="Times New Roman" pitchFamily="18" charset="0"/>
              </a:rPr>
              <a:t>  Dosyaların tasnif edilmesinde amaç, birbiriyle ilgili evrak ve belgelerin bir arada bulunmasını, aranan evrak, belge ve dosyanın en süratli biçimde bulunup isteyene sunulmasını sağlayacak bir düzen kurmak olmalıdır. Ayrıca tasnif sistemi kurarken getirilecek sistemin, dosyaların arşive transferi içinde esas ve kolaylık sağlayıcı türde bir düzenlemeye sahip olması önemle göz önünde tutulmalıdır. Uygulanmakta olan dosya tasnif sistemleri şunlardır :</a:t>
            </a:r>
          </a:p>
          <a:p>
            <a:pPr lvl="1">
              <a:buFont typeface="Wingdings" pitchFamily="2" charset="2"/>
              <a:buChar char="ü"/>
            </a:pPr>
            <a:r>
              <a:rPr lang="tr-TR" sz="2000" i="1" dirty="0" smtClean="0">
                <a:solidFill>
                  <a:schemeClr val="tx1"/>
                </a:solidFill>
                <a:latin typeface="Times New Roman" pitchFamily="18" charset="0"/>
                <a:cs typeface="Times New Roman" pitchFamily="18" charset="0"/>
              </a:rPr>
              <a:t>Alfabetik Dosyalama Sistemi</a:t>
            </a:r>
          </a:p>
          <a:p>
            <a:pPr lvl="1">
              <a:buFont typeface="Wingdings" pitchFamily="2" charset="2"/>
              <a:buChar char="ü"/>
            </a:pPr>
            <a:r>
              <a:rPr lang="tr-TR" sz="2000" i="1" dirty="0" smtClean="0">
                <a:solidFill>
                  <a:schemeClr val="tx1"/>
                </a:solidFill>
                <a:latin typeface="Times New Roman" pitchFamily="18" charset="0"/>
                <a:cs typeface="Times New Roman" pitchFamily="18" charset="0"/>
              </a:rPr>
              <a:t>Kronolojik Dosyalama Sistemi</a:t>
            </a:r>
          </a:p>
          <a:p>
            <a:pPr lvl="1">
              <a:buFont typeface="Wingdings" pitchFamily="2" charset="2"/>
              <a:buChar char="ü"/>
            </a:pPr>
            <a:r>
              <a:rPr lang="tr-TR" sz="2000" i="1" dirty="0" smtClean="0">
                <a:solidFill>
                  <a:schemeClr val="tx1"/>
                </a:solidFill>
                <a:latin typeface="Times New Roman" pitchFamily="18" charset="0"/>
                <a:cs typeface="Times New Roman" pitchFamily="18" charset="0"/>
              </a:rPr>
              <a:t>Coğrafi Esasa Göre Dosyalama Sistemi</a:t>
            </a:r>
          </a:p>
          <a:p>
            <a:pPr lvl="1">
              <a:buFont typeface="Wingdings" pitchFamily="2" charset="2"/>
              <a:buChar char="ü"/>
            </a:pPr>
            <a:r>
              <a:rPr lang="tr-TR" sz="2000" i="1" dirty="0" smtClean="0">
                <a:solidFill>
                  <a:schemeClr val="tx1"/>
                </a:solidFill>
                <a:latin typeface="Times New Roman" pitchFamily="18" charset="0"/>
                <a:cs typeface="Times New Roman" pitchFamily="18" charset="0"/>
              </a:rPr>
              <a:t>Konu Esasına Göre Dosyalama Sistemi</a:t>
            </a:r>
          </a:p>
          <a:p>
            <a:pPr lvl="1">
              <a:buFont typeface="Wingdings" pitchFamily="2" charset="2"/>
              <a:buChar char="ü"/>
            </a:pPr>
            <a:r>
              <a:rPr lang="tr-TR" sz="2000" i="1" dirty="0" smtClean="0">
                <a:solidFill>
                  <a:schemeClr val="tx1"/>
                </a:solidFill>
                <a:latin typeface="Times New Roman" pitchFamily="18" charset="0"/>
                <a:cs typeface="Times New Roman" pitchFamily="18" charset="0"/>
              </a:rPr>
              <a:t>Numara Esasına Dayalı Dosyalama Sistemi</a:t>
            </a:r>
          </a:p>
          <a:p>
            <a:pPr lvl="2">
              <a:buFont typeface="Wingdings" pitchFamily="2" charset="2"/>
              <a:buChar char="ü"/>
            </a:pPr>
            <a:r>
              <a:rPr lang="tr-TR" sz="1700" i="1" dirty="0" smtClean="0">
                <a:latin typeface="Times New Roman" pitchFamily="18" charset="0"/>
                <a:cs typeface="Times New Roman" pitchFamily="18" charset="0"/>
              </a:rPr>
              <a:t>Numaralı (</a:t>
            </a:r>
            <a:r>
              <a:rPr lang="tr-TR" sz="1700" i="1" dirty="0" err="1" smtClean="0">
                <a:latin typeface="Times New Roman" pitchFamily="18" charset="0"/>
                <a:cs typeface="Times New Roman" pitchFamily="18" charset="0"/>
              </a:rPr>
              <a:t>Serial</a:t>
            </a:r>
            <a:r>
              <a:rPr lang="tr-TR" sz="1700" i="1" dirty="0" smtClean="0">
                <a:latin typeface="Times New Roman" pitchFamily="18" charset="0"/>
                <a:cs typeface="Times New Roman" pitchFamily="18" charset="0"/>
              </a:rPr>
              <a:t>) Dosyalama Tasnif Sistemi</a:t>
            </a:r>
          </a:p>
          <a:p>
            <a:pPr lvl="2">
              <a:buFont typeface="Wingdings" pitchFamily="2" charset="2"/>
              <a:buChar char="ü"/>
            </a:pPr>
            <a:r>
              <a:rPr lang="tr-TR" sz="1700" i="1" dirty="0" smtClean="0">
                <a:latin typeface="Times New Roman" pitchFamily="18" charset="0"/>
                <a:cs typeface="Times New Roman" pitchFamily="18" charset="0"/>
              </a:rPr>
              <a:t>Ondalık (</a:t>
            </a:r>
            <a:r>
              <a:rPr lang="tr-TR" sz="1700" i="1" dirty="0" err="1" smtClean="0">
                <a:latin typeface="Times New Roman" pitchFamily="18" charset="0"/>
                <a:cs typeface="Times New Roman" pitchFamily="18" charset="0"/>
              </a:rPr>
              <a:t>Desimal</a:t>
            </a:r>
            <a:r>
              <a:rPr lang="tr-TR" sz="1700" i="1" dirty="0" smtClean="0">
                <a:latin typeface="Times New Roman" pitchFamily="18" charset="0"/>
                <a:cs typeface="Times New Roman" pitchFamily="18" charset="0"/>
              </a:rPr>
              <a:t>) Dosyalama Tasnif Sistemi </a:t>
            </a:r>
          </a:p>
          <a:p>
            <a:pPr lvl="1">
              <a:buFont typeface="Wingdings" pitchFamily="2" charset="2"/>
              <a:buChar char="ü"/>
            </a:pPr>
            <a:endParaRPr lang="tr-TR" sz="2000" i="1" dirty="0" smtClean="0">
              <a:latin typeface="Times New Roman" pitchFamily="18" charset="0"/>
              <a:cs typeface="Times New Roman" pitchFamily="18" charset="0"/>
            </a:endParaRPr>
          </a:p>
          <a:p>
            <a:pPr>
              <a:buFont typeface="Arial" pitchFamily="34" charset="0"/>
              <a:buChar char="•"/>
            </a:pPr>
            <a:endParaRPr lang="tr-TR" sz="2000" i="1" dirty="0">
              <a:latin typeface="Times New Roman" pitchFamily="18" charset="0"/>
              <a:cs typeface="Times New Roman" pitchFamily="18" charset="0"/>
            </a:endParaRPr>
          </a:p>
        </p:txBody>
      </p:sp>
    </p:spTree>
  </p:cSld>
  <p:clrMapOvr>
    <a:masterClrMapping/>
  </p:clrMapOvr>
  <p:transition spd="med">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ALFABETİK DOSYALAMA SİSTEMİ</a:t>
            </a:r>
            <a:endParaRPr lang="tr-TR" dirty="0"/>
          </a:p>
        </p:txBody>
      </p:sp>
      <p:sp>
        <p:nvSpPr>
          <p:cNvPr id="3" name="2 İçerik Yer Tutucusu"/>
          <p:cNvSpPr>
            <a:spLocks noGrp="1"/>
          </p:cNvSpPr>
          <p:nvPr>
            <p:ph idx="1"/>
          </p:nvPr>
        </p:nvSpPr>
        <p:spPr/>
        <p:txBody>
          <a:bodyPr>
            <a:normAutofit/>
          </a:bodyPr>
          <a:lstStyle/>
          <a:p>
            <a:pPr>
              <a:buFont typeface="Arial" pitchFamily="34" charset="0"/>
              <a:buChar char="•"/>
            </a:pPr>
            <a:r>
              <a:rPr lang="tr-TR" sz="2000" i="1" dirty="0" smtClean="0">
                <a:latin typeface="Times New Roman" pitchFamily="18" charset="0"/>
                <a:cs typeface="Times New Roman" pitchFamily="18" charset="0"/>
              </a:rPr>
              <a:t>  Personel özlük bilgileri, öğrenci dosyaları, müşteri dosyaları, kurumun iş yaptığı firma dosyaları alfabetik dosya tasnif sistemi ile dosyalanabilmektedir. Sistemde, dosya isimleri esas alınarak dosyalar alfabetik harf sırasına göre dizilmektedir. Bu sistemde kişi isimleri yerine soy isimlerinin esas alınması kullanım açısından daha uygundur. Sistem son derece basit ve güvenilirdir. Aranılan belgeyi kolayca bulmak mümkündür. Alfabe düzeni ve kullanımının çok yaygın olması sebebiyle kolaylıkla uygulanma imkanı bulunmaktadır.</a:t>
            </a:r>
            <a:endParaRPr lang="tr-TR" sz="2000" i="1" dirty="0">
              <a:latin typeface="Times New Roman" pitchFamily="18" charset="0"/>
              <a:cs typeface="Times New Roman" pitchFamily="18" charset="0"/>
            </a:endParaRPr>
          </a:p>
        </p:txBody>
      </p:sp>
    </p:spTree>
  </p:cSld>
  <p:clrMapOvr>
    <a:masterClrMapping/>
  </p:clrMapOvr>
  <p:transition spd="med">
    <p:comb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7239000" cy="1143000"/>
          </a:xfrm>
        </p:spPr>
        <p:txBody>
          <a:bodyPr>
            <a:normAutofit fontScale="90000"/>
          </a:bodyPr>
          <a:lstStyle/>
          <a:p>
            <a:r>
              <a:rPr lang="tr-TR" dirty="0" err="1" smtClean="0"/>
              <a:t>kronolojİK</a:t>
            </a:r>
            <a:r>
              <a:rPr lang="tr-TR" dirty="0" smtClean="0"/>
              <a:t> DOSYALAMA SİSTEMİ</a:t>
            </a:r>
            <a:endParaRPr lang="tr-TR" dirty="0"/>
          </a:p>
        </p:txBody>
      </p:sp>
      <p:sp>
        <p:nvSpPr>
          <p:cNvPr id="3" name="2 İçerik Yer Tutucusu"/>
          <p:cNvSpPr>
            <a:spLocks noGrp="1"/>
          </p:cNvSpPr>
          <p:nvPr>
            <p:ph idx="1"/>
          </p:nvPr>
        </p:nvSpPr>
        <p:spPr/>
        <p:txBody>
          <a:bodyPr>
            <a:normAutofit/>
          </a:bodyPr>
          <a:lstStyle/>
          <a:p>
            <a:pPr>
              <a:buFont typeface="Arial" pitchFamily="34" charset="0"/>
              <a:buChar char="•"/>
            </a:pPr>
            <a:r>
              <a:rPr lang="tr-TR" sz="2000" i="1" dirty="0" smtClean="0">
                <a:latin typeface="Times New Roman" pitchFamily="18" charset="0"/>
                <a:cs typeface="Times New Roman" pitchFamily="18" charset="0"/>
              </a:rPr>
              <a:t>  Bu sistemde dosyalar tarih sırasına göre dizilmektedir. Bu tür dosyalamada esas olan dosyaların tarihidir. Kullanım ihtiyacına göre dosyalar, yüzyıllar, yıllar ve aylar şeklinde ana bölümlemeye göre tutulur. Ana bölümlerin alt bölümleri ise, haftalar ve günlerdir. Belgenin tarihi dikkate alınarak dosyalama yapılır ve dosyalar tarih sırasına göre arşive yerleştirilir. Banka işlemleri, muhasebe işlemleri gibi mali konularda oluşan belgelerin dosyalanmasında rahatlıkla uygulanabilmektedir. Bu sistem güvenilir ve basit bir sistemdir. Belgelerin kolay ve düzenli bir şekilde dosyalanmasına imkan verir.</a:t>
            </a:r>
            <a:endParaRPr lang="tr-TR" sz="2000" i="1" dirty="0">
              <a:latin typeface="Times New Roman" pitchFamily="18" charset="0"/>
              <a:cs typeface="Times New Roman" pitchFamily="18" charset="0"/>
            </a:endParaRPr>
          </a:p>
        </p:txBody>
      </p:sp>
    </p:spTree>
  </p:cSld>
  <p:clrMapOvr>
    <a:masterClrMapping/>
  </p:clrMapOvr>
  <p:transition spd="med">
    <p:checke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coğrafİ</a:t>
            </a:r>
            <a:r>
              <a:rPr lang="tr-TR" dirty="0" smtClean="0"/>
              <a:t> esasa göre dosyalama </a:t>
            </a:r>
            <a:r>
              <a:rPr lang="tr-TR" dirty="0" err="1" smtClean="0"/>
              <a:t>sİstemİ</a:t>
            </a:r>
            <a:r>
              <a:rPr lang="tr-TR" dirty="0" smtClean="0"/>
              <a:t> </a:t>
            </a:r>
            <a:endParaRPr lang="tr-TR" dirty="0"/>
          </a:p>
        </p:txBody>
      </p:sp>
      <p:sp>
        <p:nvSpPr>
          <p:cNvPr id="3" name="2 İçerik Yer Tutucusu"/>
          <p:cNvSpPr>
            <a:spLocks noGrp="1"/>
          </p:cNvSpPr>
          <p:nvPr>
            <p:ph idx="1"/>
          </p:nvPr>
        </p:nvSpPr>
        <p:spPr>
          <a:xfrm>
            <a:off x="500034" y="1571612"/>
            <a:ext cx="7239000" cy="4846320"/>
          </a:xfrm>
        </p:spPr>
        <p:txBody>
          <a:bodyPr>
            <a:normAutofit/>
          </a:bodyPr>
          <a:lstStyle/>
          <a:p>
            <a:pPr>
              <a:buFont typeface="Arial" pitchFamily="34" charset="0"/>
              <a:buChar char="•"/>
            </a:pPr>
            <a:r>
              <a:rPr lang="tr-TR" sz="2000" i="1" dirty="0" smtClean="0">
                <a:latin typeface="Times New Roman" pitchFamily="18" charset="0"/>
                <a:cs typeface="Times New Roman" pitchFamily="18" charset="0"/>
              </a:rPr>
              <a:t>  Sistem, kurum ve kuruluşların çalışma ve ilgi alanına giren coğrafik bölgeleri esas almaktadır. Dosyalar; kıtalara,ülkelere,illere,ilçelere,köylere ve mahallelere ayrılmak suretiyle dosyalanır.  Nüfus işlemleri, belediye işlemleri ve tabu işlemleri vb. hizmetleri yürüten kurum ve kuruluşlarda verimli olarak kullanılma imkanı bulunmaktadır. Belgeler, ait olduğu coğrafik bölge dikkate alınarak dosyalanır ve dosyalar alfabetik olarak arşivde yerleştirme işlemine tabi tutulurlar. </a:t>
            </a:r>
            <a:endParaRPr lang="tr-TR" sz="2000" i="1" dirty="0">
              <a:latin typeface="Times New Roman" pitchFamily="18" charset="0"/>
              <a:cs typeface="Times New Roman" pitchFamily="18" charset="0"/>
            </a:endParaRPr>
          </a:p>
        </p:txBody>
      </p:sp>
    </p:spTree>
  </p:cSld>
  <p:clrMapOvr>
    <a:masterClrMapping/>
  </p:clrMapOvr>
  <p:transition spd="med">
    <p:check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Konu </a:t>
            </a:r>
            <a:r>
              <a:rPr lang="tr-TR" dirty="0" err="1" smtClean="0"/>
              <a:t>esasIna</a:t>
            </a:r>
            <a:r>
              <a:rPr lang="tr-TR" dirty="0" smtClean="0"/>
              <a:t> göre dosyalama </a:t>
            </a:r>
            <a:r>
              <a:rPr lang="tr-TR" dirty="0" err="1" smtClean="0"/>
              <a:t>sİstemİ</a:t>
            </a:r>
            <a:r>
              <a:rPr lang="tr-TR" dirty="0" smtClean="0"/>
              <a:t> </a:t>
            </a:r>
            <a:endParaRPr lang="tr-TR" dirty="0"/>
          </a:p>
        </p:txBody>
      </p:sp>
      <p:sp>
        <p:nvSpPr>
          <p:cNvPr id="3" name="2 İçerik Yer Tutucusu"/>
          <p:cNvSpPr>
            <a:spLocks noGrp="1"/>
          </p:cNvSpPr>
          <p:nvPr>
            <p:ph idx="1"/>
          </p:nvPr>
        </p:nvSpPr>
        <p:spPr/>
        <p:txBody>
          <a:bodyPr>
            <a:normAutofit/>
          </a:bodyPr>
          <a:lstStyle/>
          <a:p>
            <a:pPr>
              <a:buFont typeface="Arial" pitchFamily="34" charset="0"/>
              <a:buChar char="•"/>
            </a:pPr>
            <a:r>
              <a:rPr lang="tr-TR" sz="2000" i="1" dirty="0" smtClean="0">
                <a:latin typeface="Times New Roman" pitchFamily="18" charset="0"/>
                <a:cs typeface="Times New Roman" pitchFamily="18" charset="0"/>
              </a:rPr>
              <a:t>  Tek Konu-Tek Dosya Sistemi şeklinde de adlandırılan bu sistem belgelerin konu bazında ayrılmasını hedeflemesi açısından </a:t>
            </a:r>
            <a:r>
              <a:rPr lang="tr-TR" sz="2000" i="1" dirty="0" err="1" smtClean="0">
                <a:latin typeface="Times New Roman" pitchFamily="18" charset="0"/>
                <a:cs typeface="Times New Roman" pitchFamily="18" charset="0"/>
              </a:rPr>
              <a:t>desimal</a:t>
            </a:r>
            <a:r>
              <a:rPr lang="tr-TR" sz="2000" i="1" dirty="0" smtClean="0">
                <a:latin typeface="Times New Roman" pitchFamily="18" charset="0"/>
                <a:cs typeface="Times New Roman" pitchFamily="18" charset="0"/>
              </a:rPr>
              <a:t> (ondalık) sisteme benzer. Bu sistemde konular üçlü bölünmeye tabi tutulur. Bunlar:</a:t>
            </a:r>
          </a:p>
          <a:p>
            <a:pPr lvl="1">
              <a:buFont typeface="Wingdings" pitchFamily="2" charset="2"/>
              <a:buChar char="ü"/>
            </a:pPr>
            <a:r>
              <a:rPr lang="tr-TR" sz="1700" i="1" dirty="0" smtClean="0">
                <a:latin typeface="Times New Roman" pitchFamily="18" charset="0"/>
                <a:cs typeface="Times New Roman" pitchFamily="18" charset="0"/>
              </a:rPr>
              <a:t>Ana Konular,</a:t>
            </a:r>
          </a:p>
          <a:p>
            <a:pPr lvl="1">
              <a:buFont typeface="Wingdings" pitchFamily="2" charset="2"/>
              <a:buChar char="ü"/>
            </a:pPr>
            <a:r>
              <a:rPr lang="tr-TR" sz="1700" i="1" dirty="0" smtClean="0">
                <a:latin typeface="Times New Roman" pitchFamily="18" charset="0"/>
                <a:cs typeface="Times New Roman" pitchFamily="18" charset="0"/>
              </a:rPr>
              <a:t>Alt Konular,</a:t>
            </a:r>
          </a:p>
          <a:p>
            <a:pPr lvl="1">
              <a:buFont typeface="Wingdings" pitchFamily="2" charset="2"/>
              <a:buChar char="ü"/>
            </a:pPr>
            <a:r>
              <a:rPr lang="tr-TR" sz="1700" i="1" dirty="0" smtClean="0">
                <a:latin typeface="Times New Roman" pitchFamily="18" charset="0"/>
                <a:cs typeface="Times New Roman" pitchFamily="18" charset="0"/>
              </a:rPr>
              <a:t>Tek Konulardır.</a:t>
            </a:r>
            <a:endParaRPr lang="tr-TR" sz="2000" i="1" dirty="0" smtClean="0">
              <a:latin typeface="Times New Roman" pitchFamily="18" charset="0"/>
              <a:cs typeface="Times New Roman" pitchFamily="18" charset="0"/>
            </a:endParaRPr>
          </a:p>
          <a:p>
            <a:pPr>
              <a:buFont typeface="Arial" pitchFamily="34" charset="0"/>
              <a:buChar char="•"/>
            </a:pPr>
            <a:r>
              <a:rPr lang="tr-TR" sz="2000" i="1" dirty="0" smtClean="0">
                <a:latin typeface="Times New Roman" pitchFamily="18" charset="0"/>
                <a:cs typeface="Times New Roman" pitchFamily="18" charset="0"/>
              </a:rPr>
              <a:t>  Ana konular, konunun ilk ya da ilk iki harfi ile, alt ve tek konular rakamla gösterilir. Bu sistem içinde </a:t>
            </a:r>
            <a:r>
              <a:rPr lang="tr-TR" sz="2000" i="1" dirty="0" err="1" smtClean="0">
                <a:latin typeface="Times New Roman" pitchFamily="18" charset="0"/>
                <a:cs typeface="Times New Roman" pitchFamily="18" charset="0"/>
              </a:rPr>
              <a:t>desimal</a:t>
            </a:r>
            <a:r>
              <a:rPr lang="tr-TR" sz="2000" i="1" dirty="0" smtClean="0">
                <a:latin typeface="Times New Roman" pitchFamily="18" charset="0"/>
                <a:cs typeface="Times New Roman" pitchFamily="18" charset="0"/>
              </a:rPr>
              <a:t> tasnif sisteminde olduğu gibi faaliyetlerin belirlenmesi ve plan haline getirilmesi zorunludur.</a:t>
            </a:r>
          </a:p>
          <a:p>
            <a:pPr>
              <a:buFont typeface="Arial" pitchFamily="34" charset="0"/>
              <a:buChar char="•"/>
            </a:pPr>
            <a:endParaRPr lang="tr-TR" sz="2000" i="1" dirty="0" smtClean="0">
              <a:latin typeface="Times New Roman" pitchFamily="18" charset="0"/>
              <a:cs typeface="Times New Roman" pitchFamily="18" charset="0"/>
            </a:endParaRPr>
          </a:p>
          <a:p>
            <a:pPr lvl="1">
              <a:buNone/>
            </a:pPr>
            <a:endParaRPr lang="tr-TR" sz="1700" i="1" dirty="0" smtClean="0">
              <a:latin typeface="Times New Roman" pitchFamily="18" charset="0"/>
              <a:cs typeface="Times New Roman" pitchFamily="18" charset="0"/>
            </a:endParaRPr>
          </a:p>
        </p:txBody>
      </p:sp>
    </p:spTree>
  </p:cSld>
  <p:clrMapOvr>
    <a:masterClrMapping/>
  </p:clrMapOvr>
  <p:transition spd="med">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7239000" cy="1143000"/>
          </a:xfrm>
        </p:spPr>
        <p:txBody>
          <a:bodyPr>
            <a:normAutofit fontScale="90000"/>
          </a:bodyPr>
          <a:lstStyle/>
          <a:p>
            <a:r>
              <a:rPr lang="tr-TR" dirty="0" smtClean="0"/>
              <a:t>Numara </a:t>
            </a:r>
            <a:r>
              <a:rPr lang="tr-TR" dirty="0" err="1" smtClean="0"/>
              <a:t>esasIna</a:t>
            </a:r>
            <a:r>
              <a:rPr lang="tr-TR" dirty="0" smtClean="0"/>
              <a:t> göre dosyalama </a:t>
            </a:r>
            <a:r>
              <a:rPr lang="tr-TR" dirty="0" err="1" smtClean="0"/>
              <a:t>tasnİf</a:t>
            </a:r>
            <a:r>
              <a:rPr lang="tr-TR" dirty="0" smtClean="0"/>
              <a:t> </a:t>
            </a:r>
            <a:r>
              <a:rPr lang="tr-TR" dirty="0" err="1" smtClean="0"/>
              <a:t>sİstemİ</a:t>
            </a:r>
            <a:endParaRPr lang="tr-TR" dirty="0"/>
          </a:p>
        </p:txBody>
      </p:sp>
      <p:sp>
        <p:nvSpPr>
          <p:cNvPr id="3" name="2 İçerik Yer Tutucusu"/>
          <p:cNvSpPr>
            <a:spLocks noGrp="1"/>
          </p:cNvSpPr>
          <p:nvPr>
            <p:ph idx="1"/>
          </p:nvPr>
        </p:nvSpPr>
        <p:spPr/>
        <p:txBody>
          <a:bodyPr>
            <a:normAutofit fontScale="92500" lnSpcReduction="10000"/>
          </a:bodyPr>
          <a:lstStyle/>
          <a:p>
            <a:pPr>
              <a:buFont typeface="Arial" pitchFamily="34" charset="0"/>
              <a:buChar char="•"/>
            </a:pPr>
            <a:r>
              <a:rPr lang="tr-TR" sz="2000" dirty="0" smtClean="0">
                <a:latin typeface="Times New Roman" pitchFamily="18" charset="0"/>
                <a:cs typeface="Times New Roman" pitchFamily="18" charset="0"/>
              </a:rPr>
              <a:t>Rakam esasına dayalı bu sistem, </a:t>
            </a:r>
            <a:r>
              <a:rPr lang="tr-TR" sz="2000" dirty="0" err="1" smtClean="0">
                <a:latin typeface="Times New Roman" pitchFamily="18" charset="0"/>
                <a:cs typeface="Times New Roman" pitchFamily="18" charset="0"/>
              </a:rPr>
              <a:t>serial</a:t>
            </a:r>
            <a:r>
              <a:rPr lang="tr-TR" sz="2000" dirty="0" smtClean="0">
                <a:latin typeface="Times New Roman" pitchFamily="18" charset="0"/>
                <a:cs typeface="Times New Roman" pitchFamily="18" charset="0"/>
              </a:rPr>
              <a:t> (numaralı) ve </a:t>
            </a:r>
            <a:r>
              <a:rPr lang="tr-TR" sz="2000" dirty="0" err="1" smtClean="0">
                <a:latin typeface="Times New Roman" pitchFamily="18" charset="0"/>
                <a:cs typeface="Times New Roman" pitchFamily="18" charset="0"/>
              </a:rPr>
              <a:t>desimal</a:t>
            </a:r>
            <a:r>
              <a:rPr lang="tr-TR" sz="2000" dirty="0" smtClean="0">
                <a:latin typeface="Times New Roman" pitchFamily="18" charset="0"/>
                <a:cs typeface="Times New Roman" pitchFamily="18" charset="0"/>
              </a:rPr>
              <a:t> (ondalık) olmak üzere iki ayrı sistem halinde uygulanmaktadır. Bu sistemlerin birbirine olan benzerliği yalnızca dosyaların almış olduğu sayılara göre arşivlenmesi ile sınırlıdır.</a:t>
            </a:r>
          </a:p>
          <a:p>
            <a:pPr lvl="1">
              <a:buFont typeface="Wingdings" pitchFamily="2" charset="2"/>
              <a:buChar char="v"/>
            </a:pPr>
            <a:r>
              <a:rPr lang="tr-TR" sz="1700" b="1" dirty="0" smtClean="0">
                <a:solidFill>
                  <a:srgbClr val="00B050"/>
                </a:solidFill>
                <a:latin typeface="Times New Roman" pitchFamily="18" charset="0"/>
                <a:cs typeface="Times New Roman" pitchFamily="18" charset="0"/>
              </a:rPr>
              <a:t>NUMARALI (SERİAL) DOSYALAMA SİSTEMİ:</a:t>
            </a:r>
            <a:endParaRPr lang="tr-TR" sz="1400" b="1" dirty="0" smtClean="0">
              <a:solidFill>
                <a:srgbClr val="00B050"/>
              </a:solidFill>
              <a:latin typeface="Times New Roman" pitchFamily="18" charset="0"/>
              <a:cs typeface="Times New Roman" pitchFamily="18" charset="0"/>
            </a:endParaRPr>
          </a:p>
          <a:p>
            <a:pPr lvl="1">
              <a:buNone/>
            </a:pPr>
            <a:r>
              <a:rPr lang="tr-TR" sz="1400" b="1" i="1" dirty="0" smtClean="0">
                <a:solidFill>
                  <a:srgbClr val="00B050"/>
                </a:solidFill>
                <a:latin typeface="Times New Roman" pitchFamily="18" charset="0"/>
                <a:cs typeface="Times New Roman" pitchFamily="18" charset="0"/>
              </a:rPr>
              <a:t>       </a:t>
            </a:r>
            <a:r>
              <a:rPr lang="tr-TR" sz="1400" b="1" i="1" dirty="0" smtClean="0">
                <a:solidFill>
                  <a:schemeClr val="tx1"/>
                </a:solidFill>
                <a:latin typeface="Times New Roman" pitchFamily="18" charset="0"/>
                <a:cs typeface="Times New Roman" pitchFamily="18" charset="0"/>
              </a:rPr>
              <a:t> </a:t>
            </a:r>
            <a:r>
              <a:rPr lang="tr-TR" sz="1800" i="1" dirty="0" smtClean="0">
                <a:solidFill>
                  <a:schemeClr val="tx1"/>
                </a:solidFill>
                <a:latin typeface="Times New Roman" pitchFamily="18" charset="0"/>
                <a:cs typeface="Times New Roman" pitchFamily="18" charset="0"/>
              </a:rPr>
              <a:t>Bu sistem dosyaların 1 den başlayarak ihtiyaç duyulan numaraya kadar numaralanması ve tasniflerde rakam sistemine göre yapılmasıdır. Basit, kolay kullanılabilir bir sistemdir. Ancak bu sistemde dosyaların rakam ile ilgili olması zorunludur.</a:t>
            </a:r>
          </a:p>
          <a:p>
            <a:pPr lvl="1">
              <a:buFont typeface="Wingdings" pitchFamily="2" charset="2"/>
              <a:buChar char="v"/>
            </a:pPr>
            <a:r>
              <a:rPr lang="tr-TR" sz="1700" b="1" dirty="0" smtClean="0">
                <a:solidFill>
                  <a:srgbClr val="00B050"/>
                </a:solidFill>
                <a:latin typeface="Times New Roman" pitchFamily="18" charset="0"/>
                <a:cs typeface="Times New Roman" pitchFamily="18" charset="0"/>
              </a:rPr>
              <a:t>ONDALIK (DESİMAL) DOSYALAMA SİSTEMİ :</a:t>
            </a:r>
          </a:p>
          <a:p>
            <a:pPr lvl="1">
              <a:buNone/>
            </a:pPr>
            <a:r>
              <a:rPr lang="tr-TR" sz="1700" i="1" dirty="0" smtClean="0">
                <a:solidFill>
                  <a:schemeClr val="tx1"/>
                </a:solidFill>
                <a:latin typeface="Times New Roman" pitchFamily="18" charset="0"/>
                <a:cs typeface="Times New Roman" pitchFamily="18" charset="0"/>
              </a:rPr>
              <a:t>       Bu tasnif sisteminin özelliği, kurumda görülen hizmetlerin on ana onu grubuna bölünmesi ve her ana konu grubunun kendi içerisinde onlu olarak alt konulara ayrılması şeklinde düzenlemeyi esas almasıdır. Bu sistemin amacı, kurum ve kuruluşlara gelen yazıların konusu ön plana çıkarılarak konu bazında ayrımının sağlanmasıdır. Bu sistemin için kurumun tüm hizmet ve faaliyetlerini içine alacak şekilde on ana faaliyet belirlenmelidir. Numaralandırmada, dikey bölünme “onlu” olarak sınırlı; yatay bölünme ise sınırsızdır. Ondalık dosyalama sisteminde “0” rakamı ile biten numaralar daima “Genel” i; “9” ile biten numaralar ise, daima “Diğer” işleri ifade etmektedir. </a:t>
            </a:r>
          </a:p>
        </p:txBody>
      </p:sp>
    </p:spTree>
  </p:cSld>
  <p:clrMapOvr>
    <a:masterClrMapping/>
  </p:clrMapOvr>
  <p:transition spd="med">
    <p:cover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7239000" cy="1714488"/>
          </a:xfrm>
        </p:spPr>
        <p:txBody>
          <a:bodyPr>
            <a:normAutofit fontScale="90000"/>
          </a:bodyPr>
          <a:lstStyle/>
          <a:p>
            <a:r>
              <a:rPr lang="tr-TR" dirty="0" smtClean="0"/>
              <a:t>Dosyalama </a:t>
            </a:r>
            <a:r>
              <a:rPr lang="tr-TR" dirty="0" err="1" smtClean="0"/>
              <a:t>sİstemlerİnde</a:t>
            </a:r>
            <a:r>
              <a:rPr lang="tr-TR" dirty="0" smtClean="0"/>
              <a:t> standartlaşma ve standart dosya </a:t>
            </a:r>
            <a:r>
              <a:rPr lang="tr-TR" dirty="0" err="1" smtClean="0"/>
              <a:t>planI</a:t>
            </a:r>
            <a:endParaRPr lang="tr-TR" dirty="0"/>
          </a:p>
        </p:txBody>
      </p:sp>
      <p:sp>
        <p:nvSpPr>
          <p:cNvPr id="3" name="2 İçerik Yer Tutucusu"/>
          <p:cNvSpPr>
            <a:spLocks noGrp="1"/>
          </p:cNvSpPr>
          <p:nvPr>
            <p:ph idx="1"/>
          </p:nvPr>
        </p:nvSpPr>
        <p:spPr/>
        <p:txBody>
          <a:bodyPr>
            <a:normAutofit/>
          </a:bodyPr>
          <a:lstStyle/>
          <a:p>
            <a:pPr>
              <a:buFont typeface="Arial" pitchFamily="34" charset="0"/>
              <a:buChar char="•"/>
            </a:pPr>
            <a:r>
              <a:rPr lang="tr-TR" sz="2000" i="1" dirty="0" smtClean="0">
                <a:latin typeface="Times New Roman" pitchFamily="18" charset="0"/>
                <a:cs typeface="Times New Roman" pitchFamily="18" charset="0"/>
              </a:rPr>
              <a:t>  Alfabetik, </a:t>
            </a:r>
            <a:r>
              <a:rPr lang="tr-TR" sz="2000" i="1" dirty="0" err="1" smtClean="0">
                <a:latin typeface="Times New Roman" pitchFamily="18" charset="0"/>
                <a:cs typeface="Times New Roman" pitchFamily="18" charset="0"/>
              </a:rPr>
              <a:t>Serial</a:t>
            </a:r>
            <a:r>
              <a:rPr lang="tr-TR" sz="2000" i="1" dirty="0" smtClean="0">
                <a:latin typeface="Times New Roman" pitchFamily="18" charset="0"/>
                <a:cs typeface="Times New Roman" pitchFamily="18" charset="0"/>
              </a:rPr>
              <a:t>, Kronolojik  ve Coğrafi tasnif sistemlerinin Standart Dosya Planı uygulaması kapsamında bir alt tasnif sistemi olarak kullanılabilir. Standart dosya planı, </a:t>
            </a:r>
            <a:r>
              <a:rPr lang="tr-TR" sz="2000" i="1" dirty="0" err="1" smtClean="0">
                <a:latin typeface="Times New Roman" pitchFamily="18" charset="0"/>
                <a:cs typeface="Times New Roman" pitchFamily="18" charset="0"/>
              </a:rPr>
              <a:t>desimal</a:t>
            </a:r>
            <a:r>
              <a:rPr lang="tr-TR" sz="2000" i="1" dirty="0" smtClean="0">
                <a:latin typeface="Times New Roman" pitchFamily="18" charset="0"/>
                <a:cs typeface="Times New Roman" pitchFamily="18" charset="0"/>
              </a:rPr>
              <a:t> dosya tasnif sistemi olarak adlandırılan, yani belgelerin konuları ön plana çıkarılarak dosyalanmasını amaçlayan sistemden faydalanılarak hazırlanmıştır. Bu ifadeden de anlaşılacağı üzere, standart dosya planı belgelerin konularına göre sınıflandırılmasını amaçlayan </a:t>
            </a:r>
            <a:r>
              <a:rPr lang="tr-TR" sz="2000" i="1" dirty="0" err="1" smtClean="0">
                <a:latin typeface="Times New Roman" pitchFamily="18" charset="0"/>
                <a:cs typeface="Times New Roman" pitchFamily="18" charset="0"/>
              </a:rPr>
              <a:t>desimal</a:t>
            </a:r>
            <a:r>
              <a:rPr lang="tr-TR" sz="2000" i="1" dirty="0" smtClean="0">
                <a:latin typeface="Times New Roman" pitchFamily="18" charset="0"/>
                <a:cs typeface="Times New Roman" pitchFamily="18" charset="0"/>
              </a:rPr>
              <a:t> dosyalama sistemidir. Dosyalama sistemlerinde standartlaşma, kurum içinde birlikteliğin sağlanmasına imkan vereceği gibi bunun tüm kurum ve kuruluşlara yaygınlaştırılması, ülke çapında etkili ve verimli bir haberleşme sisteminin kurulmasına zemin oluşturur.</a:t>
            </a:r>
            <a:endParaRPr lang="tr-TR" sz="2000" i="1" dirty="0">
              <a:latin typeface="Times New Roman" pitchFamily="18" charset="0"/>
              <a:cs typeface="Times New Roman" pitchFamily="18" charset="0"/>
            </a:endParaRPr>
          </a:p>
        </p:txBody>
      </p:sp>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7239000" cy="4846320"/>
          </a:xfrm>
        </p:spPr>
        <p:txBody>
          <a:bodyPr>
            <a:normAutofit/>
          </a:bodyPr>
          <a:lstStyle/>
          <a:p>
            <a:pPr>
              <a:buFont typeface="Wingdings" pitchFamily="2" charset="2"/>
              <a:buChar char="§"/>
            </a:pPr>
            <a:r>
              <a:rPr lang="tr-TR" sz="2000" i="1" dirty="0" smtClean="0">
                <a:latin typeface="Times New Roman" pitchFamily="18" charset="0"/>
                <a:cs typeface="Times New Roman" pitchFamily="18" charset="0"/>
              </a:rPr>
              <a:t>Dosyalama Hizmetlerinde Standartlaşma ile :</a:t>
            </a:r>
          </a:p>
          <a:p>
            <a:pPr marL="704088" lvl="1" indent="-457200">
              <a:buFont typeface="Wingdings" pitchFamily="2" charset="2"/>
              <a:buChar char="ü"/>
            </a:pPr>
            <a:r>
              <a:rPr lang="tr-TR" sz="1700" i="1" dirty="0" smtClean="0">
                <a:solidFill>
                  <a:schemeClr val="tx1"/>
                </a:solidFill>
                <a:latin typeface="Times New Roman" pitchFamily="18" charset="0"/>
                <a:cs typeface="Times New Roman" pitchFamily="18" charset="0"/>
              </a:rPr>
              <a:t>Aynı konudaki belgelerin kamu kurum ve kuruluşlarında aynı numaralarla kodlanması sağlanmış olur.</a:t>
            </a:r>
          </a:p>
          <a:p>
            <a:pPr marL="704088" lvl="1" indent="-457200">
              <a:buFont typeface="Wingdings" pitchFamily="2" charset="2"/>
              <a:buChar char="ü"/>
            </a:pPr>
            <a:r>
              <a:rPr lang="tr-TR" sz="1700" i="1" dirty="0" smtClean="0">
                <a:solidFill>
                  <a:schemeClr val="tx1"/>
                </a:solidFill>
                <a:latin typeface="Times New Roman" pitchFamily="18" charset="0"/>
                <a:cs typeface="Times New Roman" pitchFamily="18" charset="0"/>
              </a:rPr>
              <a:t>Aranılan bilgi ve belgeye kolay, doğru ve hızlı bir şekilde ulaşılabilir.</a:t>
            </a:r>
          </a:p>
          <a:p>
            <a:pPr marL="704088" lvl="1" indent="-457200">
              <a:buFont typeface="Wingdings" pitchFamily="2" charset="2"/>
              <a:buChar char="ü"/>
            </a:pPr>
            <a:r>
              <a:rPr lang="tr-TR" sz="1700" i="1" dirty="0" smtClean="0">
                <a:solidFill>
                  <a:schemeClr val="tx1"/>
                </a:solidFill>
                <a:latin typeface="Times New Roman" pitchFamily="18" charset="0"/>
                <a:cs typeface="Times New Roman" pitchFamily="18" charset="0"/>
              </a:rPr>
              <a:t>Kurum ve kuruluşlar arasında evrak ve yazışmaların otomasyonu ve bilgi ağlarının oluşturulması çalışmalarına alt yapı oluşturur.</a:t>
            </a:r>
          </a:p>
          <a:p>
            <a:pPr marL="704088" lvl="1" indent="-457200">
              <a:buFont typeface="Wingdings" pitchFamily="2" charset="2"/>
              <a:buChar char="ü"/>
            </a:pPr>
            <a:r>
              <a:rPr lang="tr-TR" sz="1700" i="1" dirty="0" smtClean="0">
                <a:solidFill>
                  <a:schemeClr val="tx1"/>
                </a:solidFill>
                <a:latin typeface="Times New Roman" pitchFamily="18" charset="0"/>
                <a:cs typeface="Times New Roman" pitchFamily="18" charset="0"/>
              </a:rPr>
              <a:t>Kurum içi ve kurumlar arası evrak akışı ve bilgi alışverişinin düzenli ve hızlı bir şekilde yapılmasını kolaylaştırır ve verimliliği artırır.</a:t>
            </a:r>
          </a:p>
          <a:p>
            <a:pPr marL="704088" lvl="1" indent="-457200">
              <a:buFont typeface="Wingdings" pitchFamily="2" charset="2"/>
              <a:buChar char="ü"/>
            </a:pPr>
            <a:r>
              <a:rPr lang="tr-TR" sz="1700" i="1" dirty="0" smtClean="0">
                <a:solidFill>
                  <a:schemeClr val="tx1"/>
                </a:solidFill>
                <a:latin typeface="Times New Roman" pitchFamily="18" charset="0"/>
                <a:cs typeface="Times New Roman" pitchFamily="18" charset="0"/>
              </a:rPr>
              <a:t>Belgelerin arşivlerde ayıklanması, tasnifi, yerleşimi ve hizmete sunulmasında büyük kolaylılar sağlar.</a:t>
            </a:r>
          </a:p>
          <a:p>
            <a:pPr marL="704088" lvl="1" indent="-457200">
              <a:buFont typeface="Wingdings" pitchFamily="2" charset="2"/>
              <a:buChar char="ü"/>
            </a:pPr>
            <a:r>
              <a:rPr lang="tr-TR" sz="1700" i="1" dirty="0" smtClean="0">
                <a:solidFill>
                  <a:schemeClr val="tx1"/>
                </a:solidFill>
                <a:latin typeface="Times New Roman" pitchFamily="18" charset="0"/>
                <a:cs typeface="Times New Roman" pitchFamily="18" charset="0"/>
              </a:rPr>
              <a:t>Aranan belge veya bilgi, aynı numarayı taşıyan belgeler arasında daha kısa bir sürede kolayca bulunabilir.</a:t>
            </a:r>
          </a:p>
          <a:p>
            <a:pPr marL="704088" lvl="1" indent="-457200">
              <a:buNone/>
            </a:pPr>
            <a:endParaRPr lang="tr-TR" sz="1700" i="1" dirty="0" smtClean="0">
              <a:latin typeface="Times New Roman" pitchFamily="18" charset="0"/>
              <a:cs typeface="Times New Roman" pitchFamily="18" charset="0"/>
            </a:endParaRPr>
          </a:p>
          <a:p>
            <a:pPr marL="704088" lvl="1" indent="-457200">
              <a:buFont typeface="Wingdings" pitchFamily="2" charset="2"/>
              <a:buChar char="ü"/>
            </a:pPr>
            <a:endParaRPr lang="tr-TR" sz="1700" i="1" dirty="0">
              <a:latin typeface="Times New Roman" pitchFamily="18" charset="0"/>
              <a:cs typeface="Times New Roman" pitchFamily="18" charset="0"/>
            </a:endParaRPr>
          </a:p>
        </p:txBody>
      </p:sp>
    </p:spTree>
  </p:cSld>
  <p:clrMapOvr>
    <a:masterClrMapping/>
  </p:clrMapOvr>
  <p:transition spd="med">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7239000" cy="5884256"/>
          </a:xfrm>
        </p:spPr>
        <p:txBody>
          <a:bodyPr>
            <a:normAutofit/>
          </a:bodyPr>
          <a:lstStyle/>
          <a:p>
            <a:pPr>
              <a:buNone/>
            </a:pPr>
            <a:r>
              <a:rPr lang="tr-TR" sz="3200" dirty="0" smtClean="0"/>
              <a:t>SORU-1</a:t>
            </a:r>
          </a:p>
          <a:p>
            <a:pPr>
              <a:buNone/>
            </a:pPr>
            <a:r>
              <a:rPr lang="tr-TR" dirty="0" smtClean="0"/>
              <a:t>      Aşağıdakilerden hangisi resmi yazışmalarda dikkat edilecek hususlardan biri değildir?</a:t>
            </a:r>
          </a:p>
          <a:p>
            <a:pPr>
              <a:buNone/>
            </a:pPr>
            <a:r>
              <a:rPr lang="tr-TR" dirty="0" smtClean="0"/>
              <a:t>	</a:t>
            </a:r>
            <a:r>
              <a:rPr lang="tr-TR" sz="2200" dirty="0" smtClean="0"/>
              <a:t>A)</a:t>
            </a:r>
            <a:r>
              <a:rPr lang="tr-TR" sz="2200" dirty="0" smtClean="0">
                <a:latin typeface="Comic Sans MS" pitchFamily="66" charset="0"/>
              </a:rPr>
              <a:t> Bilgisayarla yazılan yazılarda “</a:t>
            </a:r>
            <a:r>
              <a:rPr lang="tr-TR" sz="2200" dirty="0" err="1" smtClean="0">
                <a:latin typeface="Comic Sans MS" pitchFamily="66" charset="0"/>
              </a:rPr>
              <a:t>Times</a:t>
            </a:r>
            <a:r>
              <a:rPr lang="tr-TR" sz="2200" dirty="0" smtClean="0">
                <a:latin typeface="Comic Sans MS" pitchFamily="66" charset="0"/>
              </a:rPr>
              <a:t> New Roman” yazı tipi ve 12 karakter boyutu kullanılır.</a:t>
            </a:r>
          </a:p>
          <a:p>
            <a:pPr>
              <a:buNone/>
            </a:pPr>
            <a:r>
              <a:rPr lang="tr-TR" sz="2200" dirty="0" smtClean="0">
                <a:latin typeface="Comic Sans MS" pitchFamily="66" charset="0"/>
              </a:rPr>
              <a:t>	B) Paraflı nüshalar, birimde saklanır.</a:t>
            </a:r>
          </a:p>
          <a:p>
            <a:pPr>
              <a:buNone/>
            </a:pPr>
            <a:r>
              <a:rPr lang="tr-TR" sz="2200" dirty="0" smtClean="0">
                <a:latin typeface="Comic Sans MS" pitchFamily="66" charset="0"/>
              </a:rPr>
              <a:t>	C) Resmi yazılarda silinti, kazıntı olmamalıdır.</a:t>
            </a:r>
          </a:p>
          <a:p>
            <a:pPr>
              <a:buNone/>
            </a:pPr>
            <a:r>
              <a:rPr lang="tr-TR" sz="2200" dirty="0" smtClean="0">
                <a:latin typeface="Comic Sans MS" pitchFamily="66" charset="0"/>
              </a:rPr>
              <a:t>	D) Kullanılacak kağıt tipi A4 kağıdı olmalıdır.</a:t>
            </a:r>
          </a:p>
          <a:p>
            <a:pPr>
              <a:buNone/>
            </a:pPr>
            <a:r>
              <a:rPr lang="tr-TR" sz="2200" dirty="0" smtClean="0">
                <a:latin typeface="Comic Sans MS" pitchFamily="66" charset="0"/>
              </a:rPr>
              <a:t>	E) Resmi yazı ve dilekçenin ön yüzüne kayıt kaşesi basılabilir.</a:t>
            </a:r>
            <a:endParaRPr lang="tr-TR" sz="2200" dirty="0" smtClean="0"/>
          </a:p>
          <a:p>
            <a:pPr>
              <a:buNone/>
            </a:pPr>
            <a:r>
              <a:rPr lang="tr-TR" sz="2200" dirty="0" smtClean="0"/>
              <a:t>    </a:t>
            </a:r>
            <a:endParaRPr lang="tr-TR"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7239000" cy="1143000"/>
          </a:xfrm>
        </p:spPr>
        <p:txBody>
          <a:bodyPr>
            <a:normAutofit fontScale="90000"/>
          </a:bodyPr>
          <a:lstStyle/>
          <a:p>
            <a:r>
              <a:rPr lang="tr-TR" b="1" dirty="0" smtClean="0">
                <a:solidFill>
                  <a:schemeClr val="accent3">
                    <a:lumMod val="75000"/>
                  </a:schemeClr>
                </a:solidFill>
                <a:latin typeface="Comic Sans MS" pitchFamily="66" charset="0"/>
              </a:rPr>
              <a:t>Resmi </a:t>
            </a:r>
            <a:r>
              <a:rPr lang="tr-TR" b="1" dirty="0" err="1" smtClean="0">
                <a:solidFill>
                  <a:schemeClr val="accent3">
                    <a:lumMod val="75000"/>
                  </a:schemeClr>
                </a:solidFill>
                <a:latin typeface="Comic Sans MS" pitchFamily="66" charset="0"/>
              </a:rPr>
              <a:t>YazIlarda</a:t>
            </a:r>
            <a:r>
              <a:rPr lang="tr-TR" b="1" dirty="0" smtClean="0">
                <a:solidFill>
                  <a:schemeClr val="accent3">
                    <a:lumMod val="75000"/>
                  </a:schemeClr>
                </a:solidFill>
                <a:latin typeface="Comic Sans MS" pitchFamily="66" charset="0"/>
              </a:rPr>
              <a:t> Geçen </a:t>
            </a:r>
            <a:r>
              <a:rPr lang="tr-TR" b="1" dirty="0" err="1" smtClean="0">
                <a:solidFill>
                  <a:schemeClr val="accent3">
                    <a:lumMod val="75000"/>
                  </a:schemeClr>
                </a:solidFill>
                <a:latin typeface="Comic Sans MS" pitchFamily="66" charset="0"/>
              </a:rPr>
              <a:t>BazI</a:t>
            </a:r>
            <a:r>
              <a:rPr lang="tr-TR" b="1" dirty="0" smtClean="0">
                <a:solidFill>
                  <a:schemeClr val="accent3">
                    <a:lumMod val="75000"/>
                  </a:schemeClr>
                </a:solidFill>
                <a:latin typeface="Comic Sans MS" pitchFamily="66" charset="0"/>
              </a:rPr>
              <a:t> Kavramlar</a:t>
            </a:r>
            <a:endParaRPr lang="tr-TR" b="1" dirty="0">
              <a:solidFill>
                <a:schemeClr val="accent3">
                  <a:lumMod val="75000"/>
                </a:schemeClr>
              </a:solidFill>
              <a:latin typeface="Comic Sans MS" pitchFamily="66" charset="0"/>
            </a:endParaRPr>
          </a:p>
        </p:txBody>
      </p:sp>
      <p:sp>
        <p:nvSpPr>
          <p:cNvPr id="3" name="2 İçerik Yer Tutucusu"/>
          <p:cNvSpPr>
            <a:spLocks noGrp="1"/>
          </p:cNvSpPr>
          <p:nvPr>
            <p:ph idx="1"/>
          </p:nvPr>
        </p:nvSpPr>
        <p:spPr>
          <a:xfrm>
            <a:off x="457200" y="1654514"/>
            <a:ext cx="7239000" cy="4846320"/>
          </a:xfrm>
        </p:spPr>
        <p:txBody>
          <a:bodyPr>
            <a:normAutofit/>
          </a:bodyPr>
          <a:lstStyle/>
          <a:p>
            <a:pPr>
              <a:buFont typeface="Arial" pitchFamily="34" charset="0"/>
              <a:buChar char="•"/>
            </a:pPr>
            <a:r>
              <a:rPr lang="tr-TR" dirty="0" smtClean="0">
                <a:solidFill>
                  <a:schemeClr val="accent1">
                    <a:lumMod val="75000"/>
                  </a:schemeClr>
                </a:solidFill>
                <a:latin typeface="Comic Sans MS" pitchFamily="66" charset="0"/>
              </a:rPr>
              <a:t>Rapor : </a:t>
            </a:r>
            <a:r>
              <a:rPr lang="tr-TR" i="1" dirty="0" smtClean="0">
                <a:latin typeface="Comic Sans MS" pitchFamily="66" charset="0"/>
              </a:rPr>
              <a:t>Bir araştırmanın veya incelemenin sonucunu bildiren uzun yazı.</a:t>
            </a:r>
          </a:p>
          <a:p>
            <a:pPr>
              <a:buFont typeface="Arial" pitchFamily="34" charset="0"/>
              <a:buChar char="•"/>
            </a:pPr>
            <a:r>
              <a:rPr lang="tr-TR" dirty="0" smtClean="0">
                <a:solidFill>
                  <a:schemeClr val="accent1">
                    <a:lumMod val="75000"/>
                  </a:schemeClr>
                </a:solidFill>
                <a:latin typeface="Comic Sans MS" pitchFamily="66" charset="0"/>
              </a:rPr>
              <a:t>Tezkere : </a:t>
            </a:r>
            <a:r>
              <a:rPr lang="tr-TR" i="1" dirty="0" smtClean="0">
                <a:latin typeface="Comic Sans MS" pitchFamily="66" charset="0"/>
              </a:rPr>
              <a:t>Bir çalışmada izin verildiğini bildiren resmi yazı, askerliğinin sona erdiğini bildiren yazıdır.</a:t>
            </a:r>
          </a:p>
          <a:p>
            <a:pPr>
              <a:buFont typeface="Arial" pitchFamily="34" charset="0"/>
              <a:buChar char="•"/>
            </a:pPr>
            <a:r>
              <a:rPr lang="tr-TR" dirty="0" smtClean="0">
                <a:solidFill>
                  <a:schemeClr val="accent1">
                    <a:lumMod val="75000"/>
                  </a:schemeClr>
                </a:solidFill>
                <a:latin typeface="Comic Sans MS" pitchFamily="66" charset="0"/>
              </a:rPr>
              <a:t>Müzekkere : </a:t>
            </a:r>
            <a:r>
              <a:rPr lang="tr-TR" i="1" dirty="0" smtClean="0">
                <a:latin typeface="Comic Sans MS" pitchFamily="66" charset="0"/>
              </a:rPr>
              <a:t>Bir iş için, herhangi bir üst makama yazılan yazıdır.</a:t>
            </a:r>
          </a:p>
          <a:p>
            <a:pPr>
              <a:buFont typeface="Arial" pitchFamily="34" charset="0"/>
              <a:buChar char="•"/>
            </a:pPr>
            <a:r>
              <a:rPr lang="tr-TR" dirty="0" smtClean="0">
                <a:solidFill>
                  <a:schemeClr val="accent1">
                    <a:lumMod val="75000"/>
                  </a:schemeClr>
                </a:solidFill>
                <a:latin typeface="Comic Sans MS" pitchFamily="66" charset="0"/>
              </a:rPr>
              <a:t>Mazbata : </a:t>
            </a:r>
            <a:r>
              <a:rPr lang="tr-TR" i="1" dirty="0" smtClean="0">
                <a:latin typeface="Comic Sans MS" pitchFamily="66" charset="0"/>
              </a:rPr>
              <a:t>Bir hükmü veya bir işin tasdikini bildiren yazıdır. </a:t>
            </a:r>
          </a:p>
          <a:p>
            <a:pPr>
              <a:buFont typeface="Arial" pitchFamily="34" charset="0"/>
              <a:buChar char="•"/>
            </a:pPr>
            <a:endParaRPr lang="tr-TR" i="1" dirty="0">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7239000" cy="5812818"/>
          </a:xfrm>
        </p:spPr>
        <p:txBody>
          <a:bodyPr>
            <a:normAutofit fontScale="92500"/>
          </a:bodyPr>
          <a:lstStyle/>
          <a:p>
            <a:pPr>
              <a:buNone/>
            </a:pPr>
            <a:r>
              <a:rPr lang="tr-TR" sz="3200" dirty="0" smtClean="0"/>
              <a:t>SORU-2</a:t>
            </a:r>
          </a:p>
          <a:p>
            <a:pPr>
              <a:buNone/>
            </a:pPr>
            <a:endParaRPr lang="tr-TR" sz="3200" dirty="0" smtClean="0"/>
          </a:p>
          <a:p>
            <a:pPr>
              <a:buNone/>
            </a:pPr>
            <a:r>
              <a:rPr lang="tr-TR" sz="2400" dirty="0" smtClean="0"/>
              <a:t>Aşağıdakilerden hangisi yanlıştır?</a:t>
            </a:r>
          </a:p>
          <a:p>
            <a:pPr>
              <a:buNone/>
            </a:pPr>
            <a:r>
              <a:rPr lang="tr-TR" sz="2400" dirty="0" smtClean="0"/>
              <a:t>	A) Başlık bölümü kağıdın üst orta bölümünde ortalanmış şekilde yazılır.</a:t>
            </a:r>
          </a:p>
          <a:p>
            <a:pPr>
              <a:buNone/>
            </a:pPr>
            <a:r>
              <a:rPr lang="tr-TR" sz="2400" dirty="0" smtClean="0"/>
              <a:t>	B) Tarih bölümünde tarih kısaltma yapmadan (.) işareti konulur.</a:t>
            </a:r>
          </a:p>
          <a:p>
            <a:pPr>
              <a:buNone/>
            </a:pPr>
            <a:r>
              <a:rPr lang="tr-TR" sz="2400" dirty="0" smtClean="0"/>
              <a:t>	C) Hitap bölümünde sayın kelimesinden sonra adı ve soyadı büyük harflerle yazılır.</a:t>
            </a:r>
          </a:p>
          <a:p>
            <a:pPr>
              <a:buNone/>
            </a:pPr>
            <a:r>
              <a:rPr lang="tr-TR" sz="2400" dirty="0" smtClean="0"/>
              <a:t>	D) Üst ve alt makamlara yazılan yazılar “arz ve rica” ederim şeklinde bitirilir.</a:t>
            </a:r>
          </a:p>
          <a:p>
            <a:pPr>
              <a:buNone/>
            </a:pPr>
            <a:r>
              <a:rPr lang="tr-TR" sz="2400" dirty="0" smtClean="0"/>
              <a:t>	E) Onay gerektiren yazılar ilgili birim tarafından teklif edilir ve yetkili makam tarafından onaylanır.</a:t>
            </a:r>
          </a:p>
          <a:p>
            <a:pPr>
              <a:buNone/>
            </a:pPr>
            <a:r>
              <a:rPr lang="tr-TR" dirty="0" smtClean="0"/>
              <a:t>	</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7239000" cy="5955694"/>
          </a:xfrm>
        </p:spPr>
        <p:txBody>
          <a:bodyPr/>
          <a:lstStyle/>
          <a:p>
            <a:pPr>
              <a:buNone/>
            </a:pPr>
            <a:r>
              <a:rPr lang="tr-TR" sz="3200" dirty="0" smtClean="0"/>
              <a:t>SORU-3</a:t>
            </a:r>
          </a:p>
          <a:p>
            <a:pPr>
              <a:buNone/>
            </a:pPr>
            <a:endParaRPr lang="tr-TR" dirty="0" smtClean="0"/>
          </a:p>
          <a:p>
            <a:pPr>
              <a:buNone/>
            </a:pPr>
            <a:r>
              <a:rPr lang="tr-TR" dirty="0" smtClean="0"/>
              <a:t>	</a:t>
            </a:r>
            <a:r>
              <a:rPr lang="tr-TR" sz="2400" dirty="0" smtClean="0"/>
              <a:t>Resmi yazılarda ilk yazılan bölüm hangisidir?</a:t>
            </a:r>
          </a:p>
          <a:p>
            <a:pPr>
              <a:buNone/>
            </a:pPr>
            <a:r>
              <a:rPr lang="tr-TR" sz="2400" dirty="0" smtClean="0"/>
              <a:t>		A) Hitap</a:t>
            </a:r>
          </a:p>
          <a:p>
            <a:pPr>
              <a:buNone/>
            </a:pPr>
            <a:r>
              <a:rPr lang="tr-TR" sz="2400" dirty="0" smtClean="0"/>
              <a:t>		B) Başlık</a:t>
            </a:r>
          </a:p>
          <a:p>
            <a:pPr>
              <a:buNone/>
            </a:pPr>
            <a:r>
              <a:rPr lang="tr-TR" sz="2400" dirty="0" smtClean="0"/>
              <a:t>		C) Konu</a:t>
            </a:r>
          </a:p>
          <a:p>
            <a:pPr>
              <a:buNone/>
            </a:pPr>
            <a:r>
              <a:rPr lang="tr-TR" sz="2400" dirty="0" smtClean="0"/>
              <a:t>		D) Dağıtım</a:t>
            </a:r>
          </a:p>
          <a:p>
            <a:pPr>
              <a:buNone/>
            </a:pP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500042"/>
            <a:ext cx="7239000" cy="5346386"/>
          </a:xfrm>
        </p:spPr>
        <p:txBody>
          <a:bodyPr/>
          <a:lstStyle/>
          <a:p>
            <a:pPr>
              <a:buNone/>
            </a:pPr>
            <a:r>
              <a:rPr lang="tr-TR" sz="3200" dirty="0" smtClean="0"/>
              <a:t>SORU-4</a:t>
            </a:r>
          </a:p>
          <a:p>
            <a:pPr>
              <a:buNone/>
            </a:pPr>
            <a:r>
              <a:rPr lang="tr-TR" dirty="0" smtClean="0"/>
              <a:t>	</a:t>
            </a:r>
          </a:p>
          <a:p>
            <a:pPr>
              <a:buNone/>
            </a:pPr>
            <a:r>
              <a:rPr lang="tr-TR" dirty="0" smtClean="0"/>
              <a:t>	</a:t>
            </a:r>
            <a:r>
              <a:rPr lang="tr-TR" sz="2400" dirty="0" smtClean="0"/>
              <a:t>Aşağıdakilerden hangisi dosyaların tarihlerini esas alan dosyalama sistemidir?</a:t>
            </a:r>
          </a:p>
          <a:p>
            <a:pPr>
              <a:buNone/>
            </a:pPr>
            <a:r>
              <a:rPr lang="tr-TR" sz="2400" dirty="0" smtClean="0"/>
              <a:t>		A) Alfabetik dosyalama sistemi</a:t>
            </a:r>
          </a:p>
          <a:p>
            <a:pPr>
              <a:buNone/>
            </a:pPr>
            <a:r>
              <a:rPr lang="tr-TR" sz="2400" dirty="0" smtClean="0"/>
              <a:t>		B) Kronolojik dosyalama sistemi</a:t>
            </a:r>
          </a:p>
          <a:p>
            <a:pPr>
              <a:buNone/>
            </a:pPr>
            <a:r>
              <a:rPr lang="tr-TR" sz="2400" dirty="0" smtClean="0"/>
              <a:t>		C) Bölgesel dosyalama sistemi</a:t>
            </a:r>
          </a:p>
          <a:p>
            <a:pPr>
              <a:buNone/>
            </a:pPr>
            <a:r>
              <a:rPr lang="tr-TR" sz="2400" dirty="0" smtClean="0"/>
              <a:t>		D) Numaralı dosyalama sistemi</a:t>
            </a:r>
          </a:p>
          <a:p>
            <a:pPr>
              <a:buNone/>
            </a:pPr>
            <a:r>
              <a:rPr lang="tr-TR" sz="2400" dirty="0" smtClean="0"/>
              <a:t>		E) Konu esasına göre dosyalama sistemi</a:t>
            </a:r>
            <a:endParaRPr lang="tr-T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7239000" cy="5489262"/>
          </a:xfrm>
        </p:spPr>
        <p:txBody>
          <a:bodyPr/>
          <a:lstStyle/>
          <a:p>
            <a:pPr>
              <a:buNone/>
            </a:pPr>
            <a:r>
              <a:rPr lang="tr-TR" sz="3200" dirty="0" smtClean="0"/>
              <a:t>SORU-5</a:t>
            </a:r>
          </a:p>
          <a:p>
            <a:pPr>
              <a:buNone/>
            </a:pPr>
            <a:endParaRPr lang="tr-TR" sz="3200" dirty="0" smtClean="0"/>
          </a:p>
          <a:p>
            <a:pPr>
              <a:buNone/>
            </a:pPr>
            <a:r>
              <a:rPr lang="tr-TR" dirty="0" smtClean="0"/>
              <a:t>	Aşağıdakilerden hangisi dosyalama sitemlerindendir?</a:t>
            </a:r>
          </a:p>
          <a:p>
            <a:pPr>
              <a:buNone/>
            </a:pPr>
            <a:r>
              <a:rPr lang="tr-TR" dirty="0" smtClean="0"/>
              <a:t>		A) Numaralı dosyalama sistemi</a:t>
            </a:r>
          </a:p>
          <a:p>
            <a:pPr>
              <a:buNone/>
            </a:pPr>
            <a:r>
              <a:rPr lang="tr-TR" dirty="0" smtClean="0"/>
              <a:t>		B) Bölgesel dosyalama sistemi</a:t>
            </a:r>
          </a:p>
          <a:p>
            <a:pPr>
              <a:buNone/>
            </a:pPr>
            <a:r>
              <a:rPr lang="tr-TR" dirty="0" smtClean="0"/>
              <a:t>		C) Konu esasına göre dosyalama sistemi</a:t>
            </a:r>
          </a:p>
          <a:p>
            <a:pPr>
              <a:buNone/>
            </a:pPr>
            <a:r>
              <a:rPr lang="tr-TR" dirty="0" smtClean="0"/>
              <a:t>		D) Kronolojik dosyalama sistemi</a:t>
            </a:r>
          </a:p>
          <a:p>
            <a:pPr>
              <a:buNone/>
            </a:pPr>
            <a:r>
              <a:rPr lang="tr-TR" dirty="0" smtClean="0"/>
              <a:t>		E) Hepsi</a:t>
            </a:r>
          </a:p>
          <a:p>
            <a:pPr>
              <a:buNone/>
            </a:pPr>
            <a:endParaRPr lang="tr-TR" dirty="0" smtClean="0"/>
          </a:p>
          <a:p>
            <a:pPr>
              <a:buNone/>
            </a:pPr>
            <a:r>
              <a:rPr lang="tr-TR" dirty="0" smtClean="0"/>
              <a:t>	</a:t>
            </a: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sz="3600" dirty="0" smtClean="0"/>
              <a:t>HAZIRLAYAN :</a:t>
            </a:r>
          </a:p>
          <a:p>
            <a:pPr>
              <a:buNone/>
            </a:pPr>
            <a:endParaRPr lang="tr-TR" dirty="0" smtClean="0"/>
          </a:p>
          <a:p>
            <a:pPr>
              <a:buNone/>
            </a:pPr>
            <a:r>
              <a:rPr lang="tr-TR" sz="3600" dirty="0" smtClean="0"/>
              <a:t>MERVE YORULMAZ</a:t>
            </a:r>
          </a:p>
          <a:p>
            <a:pPr>
              <a:buNone/>
            </a:pPr>
            <a:r>
              <a:rPr lang="tr-TR" sz="3600" dirty="0" smtClean="0"/>
              <a:t>ELİF DOĞRU</a:t>
            </a:r>
            <a:endParaRPr lang="tr-T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3">
                    <a:lumMod val="75000"/>
                  </a:schemeClr>
                </a:solidFill>
                <a:latin typeface="Comic Sans MS" pitchFamily="66" charset="0"/>
              </a:rPr>
              <a:t>RESMİ YAZIŞMA ORTAMLARI VE GÜVENLİK </a:t>
            </a:r>
            <a:endParaRPr lang="tr-TR" b="1" dirty="0">
              <a:solidFill>
                <a:schemeClr val="accent3">
                  <a:lumMod val="75000"/>
                </a:schemeClr>
              </a:solidFill>
              <a:latin typeface="Comic Sans MS" pitchFamily="66" charset="0"/>
            </a:endParaRPr>
          </a:p>
        </p:txBody>
      </p:sp>
      <p:sp>
        <p:nvSpPr>
          <p:cNvPr id="3" name="2 İçerik Yer Tutucusu"/>
          <p:cNvSpPr>
            <a:spLocks noGrp="1"/>
          </p:cNvSpPr>
          <p:nvPr>
            <p:ph idx="1"/>
          </p:nvPr>
        </p:nvSpPr>
        <p:spPr/>
        <p:txBody>
          <a:bodyPr>
            <a:normAutofit/>
          </a:bodyPr>
          <a:lstStyle/>
          <a:p>
            <a:pPr>
              <a:buFont typeface="Arial" pitchFamily="34" charset="0"/>
              <a:buChar char="•"/>
            </a:pPr>
            <a:r>
              <a:rPr lang="tr-TR" i="1" dirty="0" smtClean="0">
                <a:latin typeface="Comic Sans MS" pitchFamily="66" charset="0"/>
              </a:rPr>
              <a:t>  Kamu kurum ve kuruluşları arasında yazılı iletişim, kağıt kullanılarak veya elektronik ortamda yapılır. Kağıtla yapılan resmi yazışmalarda, bilgisayar kullanılır. Yazışmalar, yazının içeriğine ve ivedilik durumuna göre faks ile de gönderilebilir. Faksla yapılan yazışmalarda, yazıda belirtilen hususlarda hemen işlem yapılabilir, ancak bunları beş gün içerisinde resmi yazı ile teyidinin yapılması gerekir. </a:t>
            </a:r>
            <a:endParaRPr lang="tr-TR" i="1" dirty="0">
              <a:latin typeface="Comic Sans MS" pitchFamily="66" charset="0"/>
            </a:endParaRPr>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chemeClr val="accent3">
                    <a:lumMod val="75000"/>
                  </a:schemeClr>
                </a:solidFill>
                <a:latin typeface="Comic Sans MS" pitchFamily="66" charset="0"/>
              </a:rPr>
              <a:t>RESMİ YAZIŞMALARDA DİKKAT EDİLECEK HUSUSLAR</a:t>
            </a:r>
            <a:endParaRPr lang="tr-TR" sz="3200" b="1" dirty="0">
              <a:solidFill>
                <a:schemeClr val="accent3">
                  <a:lumMod val="75000"/>
                </a:schemeClr>
              </a:solidFill>
              <a:latin typeface="Comic Sans MS" pitchFamily="66" charset="0"/>
            </a:endParaRPr>
          </a:p>
        </p:txBody>
      </p:sp>
      <p:sp>
        <p:nvSpPr>
          <p:cNvPr id="3" name="2 İçerik Yer Tutucusu"/>
          <p:cNvSpPr>
            <a:spLocks noGrp="1"/>
          </p:cNvSpPr>
          <p:nvPr>
            <p:ph idx="1"/>
          </p:nvPr>
        </p:nvSpPr>
        <p:spPr/>
        <p:txBody>
          <a:bodyPr>
            <a:normAutofit fontScale="92500"/>
          </a:bodyPr>
          <a:lstStyle/>
          <a:p>
            <a:pPr algn="just">
              <a:buFont typeface="Wingdings" pitchFamily="2" charset="2"/>
              <a:buChar char="ü"/>
            </a:pPr>
            <a:r>
              <a:rPr lang="tr-TR" dirty="0" smtClean="0">
                <a:latin typeface="Comic Sans MS" pitchFamily="66" charset="0"/>
              </a:rPr>
              <a:t>  </a:t>
            </a:r>
            <a:r>
              <a:rPr lang="tr-TR" sz="2000" i="1" dirty="0" smtClean="0">
                <a:latin typeface="Comic Sans MS" pitchFamily="66" charset="0"/>
              </a:rPr>
              <a:t>Kullanılacak kağıt tipi A4 olup, başlıklı kağıt kullanılacaktır. Resmi yazılar bir satır aralığı ile yazılacaktır. </a:t>
            </a:r>
          </a:p>
          <a:p>
            <a:pPr algn="just">
              <a:buFont typeface="Wingdings" pitchFamily="2" charset="2"/>
              <a:buChar char="ü"/>
            </a:pPr>
            <a:r>
              <a:rPr lang="tr-TR" sz="2000" i="1" dirty="0" smtClean="0">
                <a:latin typeface="Comic Sans MS" pitchFamily="66" charset="0"/>
              </a:rPr>
              <a:t>  Bilgisayarla yazılan yazılarda “</a:t>
            </a:r>
            <a:r>
              <a:rPr lang="tr-TR" sz="2000" i="1" dirty="0" err="1" smtClean="0">
                <a:latin typeface="Comic Sans MS" pitchFamily="66" charset="0"/>
              </a:rPr>
              <a:t>Times</a:t>
            </a:r>
            <a:r>
              <a:rPr lang="tr-TR" sz="2000" i="1" dirty="0" smtClean="0">
                <a:latin typeface="Comic Sans MS" pitchFamily="66" charset="0"/>
              </a:rPr>
              <a:t> New Roman” yazı tipi ve 12 karakter boyutunun kullanılması esastır.</a:t>
            </a:r>
          </a:p>
          <a:p>
            <a:pPr algn="just">
              <a:buFont typeface="Wingdings" pitchFamily="2" charset="2"/>
              <a:buChar char="ü"/>
            </a:pPr>
            <a:r>
              <a:rPr lang="tr-TR" sz="2000" i="1" dirty="0" smtClean="0">
                <a:latin typeface="Comic Sans MS" pitchFamily="66" charset="0"/>
              </a:rPr>
              <a:t>  Paraflı nüshalar, birimde saklanacaktır.</a:t>
            </a:r>
          </a:p>
          <a:p>
            <a:pPr algn="just">
              <a:buFont typeface="Wingdings" pitchFamily="2" charset="2"/>
              <a:buChar char="ü"/>
            </a:pPr>
            <a:r>
              <a:rPr lang="tr-TR" sz="2000" i="1" dirty="0" smtClean="0">
                <a:latin typeface="Comic Sans MS" pitchFamily="66" charset="0"/>
              </a:rPr>
              <a:t>  Aslına uygunluk, fotokopinin ya da kopyanın alt orta kısmına “Aslına Uygundur” yazılarak, onaylanacak kişinin imzası açılacak, imzalanan bu yazıyı ayrıca mühürleyecektir.</a:t>
            </a:r>
          </a:p>
          <a:p>
            <a:pPr algn="just">
              <a:buFont typeface="Wingdings" pitchFamily="2" charset="2"/>
              <a:buChar char="ü"/>
            </a:pPr>
            <a:r>
              <a:rPr lang="tr-TR" sz="2000" i="1" dirty="0" smtClean="0">
                <a:latin typeface="Comic Sans MS" pitchFamily="66" charset="0"/>
              </a:rPr>
              <a:t>  Resmi yazılarda silinti, kazıntı olmayacak, harf ve rakamlar üst üste vurulmayacaktır.</a:t>
            </a:r>
          </a:p>
          <a:p>
            <a:pPr algn="just">
              <a:buFont typeface="Wingdings" pitchFamily="2" charset="2"/>
              <a:buChar char="ü"/>
            </a:pPr>
            <a:r>
              <a:rPr lang="tr-TR" sz="2000" i="1" dirty="0" smtClean="0">
                <a:latin typeface="Comic Sans MS" pitchFamily="66" charset="0"/>
              </a:rPr>
              <a:t>  Resmi yazı ve dilekçenin ön yüzüne kayıt kaşesi basılmayacak, ilgili birimlere ya da personele havale yazılmayacak, bu tür işlemler evrakların arka yüzüne yapılacaktır.</a:t>
            </a:r>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3">
                    <a:lumMod val="75000"/>
                  </a:schemeClr>
                </a:solidFill>
                <a:latin typeface="Comic Sans MS" pitchFamily="66" charset="0"/>
              </a:rPr>
              <a:t>RESMİ YAZILARIN GENEL ŞEKLİ</a:t>
            </a:r>
            <a:endParaRPr lang="tr-TR" b="1" dirty="0">
              <a:solidFill>
                <a:schemeClr val="accent3">
                  <a:lumMod val="75000"/>
                </a:schemeClr>
              </a:solidFill>
              <a:latin typeface="Comic Sans MS" pitchFamily="66" charset="0"/>
            </a:endParaRPr>
          </a:p>
        </p:txBody>
      </p:sp>
      <p:sp>
        <p:nvSpPr>
          <p:cNvPr id="3" name="2 İçerik Yer Tutucusu"/>
          <p:cNvSpPr>
            <a:spLocks noGrp="1"/>
          </p:cNvSpPr>
          <p:nvPr>
            <p:ph idx="1"/>
          </p:nvPr>
        </p:nvSpPr>
        <p:spPr/>
        <p:txBody>
          <a:bodyPr/>
          <a:lstStyle/>
          <a:p>
            <a:pPr algn="just">
              <a:buFont typeface="Arial" pitchFamily="34" charset="0"/>
              <a:buChar char="•"/>
            </a:pPr>
            <a:r>
              <a:rPr lang="tr-TR" i="1" dirty="0" smtClean="0">
                <a:latin typeface="Comic Sans MS" pitchFamily="66" charset="0"/>
              </a:rPr>
              <a:t>  Resmi yazılarda kompozisyon ve şekil çok önemli bir yer tutar. Yazı alanı olarak, kağıdın üst, alt, sol ve sağ kenarında, 2,5 cm boşluk bırakılması gerekir. </a:t>
            </a:r>
            <a:endParaRPr lang="tr-TR" i="1" dirty="0">
              <a:latin typeface="Comic Sans MS" pitchFamily="66" charset="0"/>
            </a:endParaRPr>
          </a:p>
        </p:txBody>
      </p:sp>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p:cNvPicPr>
            <a:picLocks noGrp="1"/>
          </p:cNvPicPr>
          <p:nvPr>
            <p:ph idx="1"/>
          </p:nvPr>
        </p:nvPicPr>
        <p:blipFill>
          <a:blip r:embed="rId2"/>
          <a:srcRect l="10460" t="17702" r="51053" b="8087"/>
          <a:stretch>
            <a:fillRect/>
          </a:stretch>
        </p:blipFill>
        <p:spPr bwMode="auto">
          <a:xfrm>
            <a:off x="1214414" y="428604"/>
            <a:ext cx="5072098" cy="6286544"/>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285728"/>
            <a:ext cx="7239000" cy="1143000"/>
          </a:xfrm>
        </p:spPr>
        <p:txBody>
          <a:bodyPr>
            <a:normAutofit fontScale="90000"/>
          </a:bodyPr>
          <a:lstStyle/>
          <a:p>
            <a:r>
              <a:rPr lang="tr-TR" dirty="0" err="1" smtClean="0">
                <a:latin typeface="Comic Sans MS" pitchFamily="66" charset="0"/>
              </a:rPr>
              <a:t>Resmİ</a:t>
            </a:r>
            <a:r>
              <a:rPr lang="tr-TR" dirty="0" smtClean="0">
                <a:latin typeface="Comic Sans MS" pitchFamily="66" charset="0"/>
              </a:rPr>
              <a:t> YAZILARIN  BÖLÜMLERİ</a:t>
            </a:r>
            <a:endParaRPr lang="tr-TR" dirty="0">
              <a:latin typeface="Comic Sans MS" pitchFamily="66" charset="0"/>
            </a:endParaRPr>
          </a:p>
        </p:txBody>
      </p:sp>
      <p:sp>
        <p:nvSpPr>
          <p:cNvPr id="3" name="2 İçerik Yer Tutucusu"/>
          <p:cNvSpPr>
            <a:spLocks noGrp="1"/>
          </p:cNvSpPr>
          <p:nvPr>
            <p:ph idx="1"/>
          </p:nvPr>
        </p:nvSpPr>
        <p:spPr/>
        <p:txBody>
          <a:bodyPr>
            <a:normAutofit fontScale="92500" lnSpcReduction="10000"/>
          </a:bodyPr>
          <a:lstStyle/>
          <a:p>
            <a:pPr>
              <a:buNone/>
            </a:pPr>
            <a:r>
              <a:rPr lang="tr-TR" dirty="0" smtClean="0">
                <a:solidFill>
                  <a:srgbClr val="00B050"/>
                </a:solidFill>
                <a:latin typeface="Comic Sans MS" pitchFamily="66" charset="0"/>
              </a:rPr>
              <a:t>Başlık Bölümü :</a:t>
            </a:r>
          </a:p>
          <a:p>
            <a:pPr>
              <a:buFont typeface="Arial" pitchFamily="34" charset="0"/>
              <a:buChar char="•"/>
            </a:pPr>
            <a:r>
              <a:rPr lang="tr-TR" dirty="0" smtClean="0">
                <a:solidFill>
                  <a:srgbClr val="00B050"/>
                </a:solidFill>
                <a:latin typeface="Comic Sans MS" pitchFamily="66" charset="0"/>
              </a:rPr>
              <a:t> </a:t>
            </a:r>
            <a:r>
              <a:rPr lang="tr-TR" i="1" dirty="0" smtClean="0">
                <a:latin typeface="Comic Sans MS" pitchFamily="66" charset="0"/>
              </a:rPr>
              <a:t>Kağıdın üst orta bölümünde ortalanmış olarak yazılır.</a:t>
            </a:r>
          </a:p>
          <a:p>
            <a:pPr>
              <a:buFont typeface="Arial" pitchFamily="34" charset="0"/>
              <a:buChar char="•"/>
            </a:pPr>
            <a:r>
              <a:rPr lang="tr-TR" i="1" dirty="0" smtClean="0">
                <a:latin typeface="Comic Sans MS" pitchFamily="66" charset="0"/>
              </a:rPr>
              <a:t> İlk sıraya T.C.kısaltması bir satır altına ortalanarak kuruluşun adı büyük harflerle, bunun bir satır altına ortalanarak ana kuruluş biriminin adı küçük harflerle yazılır.</a:t>
            </a:r>
          </a:p>
          <a:p>
            <a:pPr>
              <a:buNone/>
            </a:pPr>
            <a:r>
              <a:rPr lang="tr-TR" dirty="0" smtClean="0">
                <a:latin typeface="Comic Sans MS" pitchFamily="66" charset="0"/>
              </a:rPr>
              <a:t>       Örneğin ; </a:t>
            </a:r>
          </a:p>
          <a:p>
            <a:pPr>
              <a:buNone/>
            </a:pPr>
            <a:r>
              <a:rPr lang="tr-TR" dirty="0" smtClean="0">
                <a:latin typeface="Comic Sans MS" pitchFamily="66" charset="0"/>
              </a:rPr>
              <a:t>                                   T.C.</a:t>
            </a:r>
          </a:p>
          <a:p>
            <a:pPr>
              <a:buNone/>
            </a:pPr>
            <a:r>
              <a:rPr lang="tr-TR" dirty="0" smtClean="0">
                <a:latin typeface="Comic Sans MS" pitchFamily="66" charset="0"/>
              </a:rPr>
              <a:t>			     SAĞLIK BAKANLIĞI </a:t>
            </a:r>
          </a:p>
          <a:p>
            <a:pPr>
              <a:buNone/>
            </a:pPr>
            <a:r>
              <a:rPr lang="tr-TR" dirty="0" smtClean="0">
                <a:latin typeface="Comic Sans MS" pitchFamily="66" charset="0"/>
              </a:rPr>
              <a:t>			     İl Sağlık Müdürlüğü </a:t>
            </a:r>
          </a:p>
          <a:p>
            <a:pPr>
              <a:buNone/>
            </a:pPr>
            <a:r>
              <a:rPr lang="tr-TR" dirty="0" smtClean="0">
                <a:latin typeface="Comic Sans MS" pitchFamily="66" charset="0"/>
              </a:rPr>
              <a:t>        </a:t>
            </a:r>
            <a:endParaRPr lang="tr-TR" dirty="0">
              <a:latin typeface="Comic Sans MS" pitchFamily="66" charset="0"/>
            </a:endParaRPr>
          </a:p>
        </p:txBody>
      </p:sp>
    </p:spTree>
  </p:cSld>
  <p:clrMapOvr>
    <a:masterClrMapping/>
  </p:clrMapOvr>
  <p:transition spd="med">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790</TotalTime>
  <Words>2892</Words>
  <PresentationFormat>Ekran Gösterisi (4:3)</PresentationFormat>
  <Paragraphs>231</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Zengin</vt:lpstr>
      <vt:lpstr>RESMİ YAZIŞMALAR </vt:lpstr>
      <vt:lpstr>Slayt 2</vt:lpstr>
      <vt:lpstr>Slayt 3</vt:lpstr>
      <vt:lpstr>Resmi YazIlarda Geçen BazI Kavramlar</vt:lpstr>
      <vt:lpstr>RESMİ YAZIŞMA ORTAMLARI VE GÜVENLİK </vt:lpstr>
      <vt:lpstr>RESMİ YAZIŞMALARDA DİKKAT EDİLECEK HUSUSLAR</vt:lpstr>
      <vt:lpstr>RESMİ YAZILARIN GENEL ŞEKLİ</vt:lpstr>
      <vt:lpstr>Slayt 8</vt:lpstr>
      <vt:lpstr>Resmİ YAZILARIN  BÖLÜMLERİ</vt:lpstr>
      <vt:lpstr>       SayI VE KAYIT BÖLÜMÜ</vt:lpstr>
      <vt:lpstr>            tarİH BÖLÜMÜ </vt:lpstr>
      <vt:lpstr>        Konu bölümü</vt:lpstr>
      <vt:lpstr> GönderİLEN MAKAM (HİTAP)  BÖLÜMÜ              </vt:lpstr>
      <vt:lpstr>        İlgİ BÖLÜMÜ</vt:lpstr>
      <vt:lpstr>metİN BÖLÜMÜ</vt:lpstr>
      <vt:lpstr>       İmza bölümü</vt:lpstr>
      <vt:lpstr>Slayt 17</vt:lpstr>
      <vt:lpstr>  ONAY BÖLÜMÜ</vt:lpstr>
      <vt:lpstr>Slayt 19</vt:lpstr>
      <vt:lpstr>  ekler bölümü</vt:lpstr>
      <vt:lpstr> DAĞITIM BÖLÜMÜ</vt:lpstr>
      <vt:lpstr>  ADRES BÖLÜMÜ</vt:lpstr>
      <vt:lpstr>  PARAF BÖLÜMÜ</vt:lpstr>
      <vt:lpstr>    KOORDİNASYON BÖLÜMÜ</vt:lpstr>
      <vt:lpstr>RESMİ YAZIŞMA ORTAMLARI VE GÜVENLİK</vt:lpstr>
      <vt:lpstr>    Gİzlİlİk derecesİ</vt:lpstr>
      <vt:lpstr>  ÇOK GİZLİ YAZILARIN       GÖNDERİLMESİ</vt:lpstr>
      <vt:lpstr>  tekİt yazISI</vt:lpstr>
      <vt:lpstr>resmİ yazILARIN GÖNDERİLİŞ VE ALINIŞLARINDA YAPILACAK İŞLEMLER</vt:lpstr>
      <vt:lpstr>Slayt 30</vt:lpstr>
      <vt:lpstr>BÜROLARDA DOSYA TASNİF SİSTEMİ</vt:lpstr>
      <vt:lpstr>ALFABETİK DOSYALAMA SİSTEMİ</vt:lpstr>
      <vt:lpstr>kronolojİK DOSYALAMA SİSTEMİ</vt:lpstr>
      <vt:lpstr>coğrafİ esasa göre dosyalama sİstemİ </vt:lpstr>
      <vt:lpstr>Konu esasIna göre dosyalama sİstemİ </vt:lpstr>
      <vt:lpstr>Numara esasIna göre dosyalama tasnİf sİstemİ</vt:lpstr>
      <vt:lpstr>Dosyalama sİstemlerİnde standartlaşma ve standart dosya planI</vt:lpstr>
      <vt:lpstr>Slayt 38</vt:lpstr>
      <vt:lpstr>Slayt 39</vt:lpstr>
      <vt:lpstr>Slayt 40</vt:lpstr>
      <vt:lpstr>Slayt 41</vt:lpstr>
      <vt:lpstr>Slayt 42</vt:lpstr>
      <vt:lpstr>Slayt 43</vt:lpstr>
      <vt:lpstr>Slayt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RESMİ YAZIŞMALAR</dc:title>
  <dc:creator>Tolga</dc:creator>
  <cp:lastModifiedBy>Aysel</cp:lastModifiedBy>
  <cp:revision>8</cp:revision>
  <dcterms:created xsi:type="dcterms:W3CDTF">2014-10-22T17:08:06Z</dcterms:created>
  <dcterms:modified xsi:type="dcterms:W3CDTF">2014-12-04T12:30:13Z</dcterms:modified>
</cp:coreProperties>
</file>