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2" r:id="rId4"/>
    <p:sldId id="269" r:id="rId5"/>
    <p:sldId id="267" r:id="rId6"/>
    <p:sldId id="268" r:id="rId7"/>
    <p:sldId id="266" r:id="rId8"/>
    <p:sldId id="270" r:id="rId9"/>
    <p:sldId id="27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2"/>
    <p:restoredTop sz="94590"/>
  </p:normalViewPr>
  <p:slideViewPr>
    <p:cSldViewPr>
      <p:cViewPr varScale="1">
        <p:scale>
          <a:sx n="92" d="100"/>
          <a:sy n="92" d="100"/>
        </p:scale>
        <p:origin x="162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Kısraklarda </a:t>
            </a:r>
            <a:r>
              <a:rPr lang="tr-TR" dirty="0" err="1" smtClean="0"/>
              <a:t>Postpartum</a:t>
            </a:r>
            <a:r>
              <a:rPr lang="tr-TR" dirty="0" smtClean="0"/>
              <a:t> </a:t>
            </a:r>
            <a:r>
              <a:rPr lang="tr-TR" dirty="0" smtClean="0"/>
              <a:t>Patolojiler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Rıfat Vural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6461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Doğum sonrası klinik yaklaşım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Plasenta tartılmalı : </a:t>
            </a:r>
            <a:r>
              <a:rPr lang="tr-TR" dirty="0" smtClean="0">
                <a:solidFill>
                  <a:srgbClr val="FF0000"/>
                </a:solidFill>
              </a:rPr>
              <a:t>7 kg üzerinde </a:t>
            </a:r>
            <a:r>
              <a:rPr lang="tr-TR" dirty="0" smtClean="0"/>
              <a:t>ise yavru </a:t>
            </a:r>
            <a:r>
              <a:rPr lang="tr-TR" dirty="0" err="1" smtClean="0"/>
              <a:t>neonatal</a:t>
            </a:r>
            <a:r>
              <a:rPr lang="tr-TR" dirty="0" smtClean="0"/>
              <a:t> problem yaşar</a:t>
            </a:r>
          </a:p>
          <a:p>
            <a:r>
              <a:rPr lang="tr-TR" dirty="0" smtClean="0"/>
              <a:t>Kolostrum : </a:t>
            </a:r>
            <a:r>
              <a:rPr lang="tr-TR" dirty="0" err="1" smtClean="0">
                <a:solidFill>
                  <a:srgbClr val="FF0000"/>
                </a:solidFill>
              </a:rPr>
              <a:t>gravidity</a:t>
            </a:r>
            <a:r>
              <a:rPr lang="tr-TR" dirty="0" smtClean="0">
                <a:solidFill>
                  <a:srgbClr val="FF0000"/>
                </a:solidFill>
              </a:rPr>
              <a:t> 1.07 </a:t>
            </a:r>
            <a:r>
              <a:rPr lang="tr-TR" dirty="0" err="1" smtClean="0">
                <a:solidFill>
                  <a:srgbClr val="FF0000"/>
                </a:solidFill>
              </a:rPr>
              <a:t>nin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smtClean="0"/>
              <a:t>üzerinde olmalıdır = 3000 mg/</a:t>
            </a:r>
            <a:r>
              <a:rPr lang="tr-TR" dirty="0" err="1" smtClean="0"/>
              <a:t>dL</a:t>
            </a:r>
            <a:r>
              <a:rPr lang="tr-TR" dirty="0" smtClean="0"/>
              <a:t> </a:t>
            </a:r>
            <a:r>
              <a:rPr lang="tr-TR" dirty="0" err="1" smtClean="0"/>
              <a:t>IgG</a:t>
            </a:r>
            <a:endParaRPr lang="tr-TR" dirty="0" smtClean="0"/>
          </a:p>
          <a:p>
            <a:r>
              <a:rPr lang="tr-TR" dirty="0" smtClean="0"/>
              <a:t>Yavru serum beyaz küre : </a:t>
            </a:r>
            <a:r>
              <a:rPr lang="tr-TR" dirty="0" smtClean="0">
                <a:latin typeface="Times New Roman"/>
                <a:cs typeface="Times New Roman"/>
              </a:rPr>
              <a:t>&lt;</a:t>
            </a:r>
            <a:r>
              <a:rPr lang="tr-TR" dirty="0" smtClean="0"/>
              <a:t>5000 hücre/µL </a:t>
            </a:r>
          </a:p>
          <a:p>
            <a:r>
              <a:rPr lang="tr-TR" dirty="0" smtClean="0"/>
              <a:t>Yavru serum fibrinojen   : </a:t>
            </a:r>
            <a:r>
              <a:rPr lang="tr-TR" dirty="0">
                <a:latin typeface="Times New Roman"/>
                <a:cs typeface="Times New Roman"/>
              </a:rPr>
              <a:t>&lt; </a:t>
            </a:r>
            <a:r>
              <a:rPr lang="tr-TR" dirty="0" smtClean="0"/>
              <a:t>200mg /</a:t>
            </a:r>
            <a:r>
              <a:rPr lang="tr-TR" dirty="0" err="1" smtClean="0"/>
              <a:t>dL</a:t>
            </a:r>
            <a:r>
              <a:rPr lang="tr-TR" dirty="0" smtClean="0"/>
              <a:t> veya </a:t>
            </a:r>
          </a:p>
          <a:p>
            <a:r>
              <a:rPr lang="tr-TR" dirty="0"/>
              <a:t>Yavru serum beyaz küre : </a:t>
            </a:r>
            <a:r>
              <a:rPr lang="tr-TR" dirty="0" smtClean="0"/>
              <a:t> </a:t>
            </a:r>
            <a:r>
              <a:rPr lang="tr-TR" dirty="0" smtClean="0">
                <a:latin typeface="Times New Roman"/>
                <a:cs typeface="Times New Roman"/>
              </a:rPr>
              <a:t>&gt;</a:t>
            </a:r>
            <a:r>
              <a:rPr lang="tr-TR" dirty="0" smtClean="0"/>
              <a:t>8000 </a:t>
            </a:r>
            <a:r>
              <a:rPr lang="tr-TR" dirty="0"/>
              <a:t>hücre/µL </a:t>
            </a:r>
          </a:p>
          <a:p>
            <a:r>
              <a:rPr lang="tr-TR" dirty="0"/>
              <a:t>Yavru serum fibrinojen   : </a:t>
            </a:r>
            <a:r>
              <a:rPr lang="tr-TR" dirty="0" smtClean="0"/>
              <a:t> </a:t>
            </a:r>
            <a:r>
              <a:rPr lang="tr-TR" dirty="0" smtClean="0">
                <a:latin typeface="Times New Roman"/>
                <a:cs typeface="Times New Roman"/>
              </a:rPr>
              <a:t>&gt;</a:t>
            </a:r>
            <a:r>
              <a:rPr lang="tr-TR" dirty="0" smtClean="0"/>
              <a:t>400mg </a:t>
            </a:r>
            <a:r>
              <a:rPr lang="tr-TR" dirty="0"/>
              <a:t>/</a:t>
            </a:r>
            <a:r>
              <a:rPr lang="tr-TR" dirty="0" err="1"/>
              <a:t>dL</a:t>
            </a:r>
            <a:r>
              <a:rPr lang="tr-TR" dirty="0"/>
              <a:t> veya </a:t>
            </a:r>
            <a:endParaRPr lang="tr-TR" dirty="0" smtClean="0"/>
          </a:p>
          <a:p>
            <a:r>
              <a:rPr lang="tr-TR" dirty="0" smtClean="0"/>
              <a:t>PATOLOJİKTİR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5651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Yavrunun Sağlık Göstergeleri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2556719"/>
              </p:ext>
            </p:extLst>
          </p:nvPr>
        </p:nvGraphicFramePr>
        <p:xfrm>
          <a:off x="457200" y="1600200"/>
          <a:ext cx="8229600" cy="35915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/>
                        <a:t>Sağlık</a:t>
                      </a:r>
                      <a:r>
                        <a:rPr lang="tr-TR" sz="2400" b="1" dirty="0" smtClean="0"/>
                        <a:t> </a:t>
                      </a:r>
                      <a:r>
                        <a:rPr lang="tr-TR" sz="2000" b="1" dirty="0" smtClean="0"/>
                        <a:t>Göstergeleri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Gösterge</a:t>
                      </a:r>
                      <a:r>
                        <a:rPr lang="tr-TR" dirty="0" smtClean="0"/>
                        <a:t> </a:t>
                      </a:r>
                      <a:r>
                        <a:rPr lang="tr-TR" sz="2000" dirty="0" smtClean="0"/>
                        <a:t>aralıkları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Yavrunun emme refleksi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2-20 dakika içinde başlamalı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Sternum</a:t>
                      </a:r>
                      <a:r>
                        <a:rPr lang="tr-TR" dirty="0" smtClean="0"/>
                        <a:t> üzerinde oturma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Doğumdan 1-2 dakika</a:t>
                      </a:r>
                      <a:r>
                        <a:rPr lang="tr-TR" baseline="0" dirty="0" smtClean="0"/>
                        <a:t> sonra olmalı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Ayağa kalkma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1-2 saat içinde ; 3 saat üzeri anomalidir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Beden ısısı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37.2 – 38.6 °C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Kalp atımı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1-5 </a:t>
                      </a:r>
                      <a:r>
                        <a:rPr lang="tr-TR" dirty="0" err="1" smtClean="0"/>
                        <a:t>dak</a:t>
                      </a:r>
                      <a:r>
                        <a:rPr lang="tr-TR" dirty="0" smtClean="0"/>
                        <a:t> : 60 atım üzeri</a:t>
                      </a:r>
                    </a:p>
                    <a:p>
                      <a:r>
                        <a:rPr lang="tr-TR" dirty="0" smtClean="0"/>
                        <a:t>6-60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dak</a:t>
                      </a:r>
                      <a:r>
                        <a:rPr lang="tr-TR" baseline="0" dirty="0" smtClean="0"/>
                        <a:t> : 80-130 atım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Solunum sayısı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İlk 30 dakika : 60-80 adet</a:t>
                      </a:r>
                    </a:p>
                    <a:p>
                      <a:r>
                        <a:rPr lang="tr-TR" dirty="0" smtClean="0"/>
                        <a:t>1-12 saat : 30-40 adet 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Kan </a:t>
                      </a:r>
                      <a:r>
                        <a:rPr lang="tr-TR" dirty="0" err="1" smtClean="0"/>
                        <a:t>glukoz</a:t>
                      </a:r>
                      <a:r>
                        <a:rPr lang="tr-TR" dirty="0" smtClean="0"/>
                        <a:t> düzeyi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&gt;80 mg/</a:t>
                      </a:r>
                      <a:r>
                        <a:rPr lang="tr-TR" dirty="0" err="1" smtClean="0"/>
                        <a:t>dL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9234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Doğum Sonrası Sancı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A </a:t>
            </a:r>
            <a:r>
              <a:rPr lang="tr-TR" dirty="0" err="1" smtClean="0"/>
              <a:t>uteri</a:t>
            </a:r>
            <a:r>
              <a:rPr lang="tr-TR" dirty="0" smtClean="0"/>
              <a:t> </a:t>
            </a:r>
            <a:r>
              <a:rPr lang="tr-TR" dirty="0" err="1" smtClean="0"/>
              <a:t>media</a:t>
            </a:r>
            <a:r>
              <a:rPr lang="tr-TR" dirty="0" smtClean="0"/>
              <a:t> </a:t>
            </a:r>
            <a:r>
              <a:rPr lang="tr-TR" dirty="0" err="1" smtClean="0"/>
              <a:t>rupturu</a:t>
            </a:r>
            <a:endParaRPr lang="tr-TR" dirty="0" smtClean="0"/>
          </a:p>
          <a:p>
            <a:pPr lvl="1"/>
            <a:r>
              <a:rPr lang="tr-TR" dirty="0" smtClean="0"/>
              <a:t>Periton sıvısında PCV %15-20 aralığında</a:t>
            </a:r>
          </a:p>
          <a:p>
            <a:pPr lvl="1"/>
            <a:r>
              <a:rPr lang="tr-TR" dirty="0" err="1" smtClean="0"/>
              <a:t>Naloxane</a:t>
            </a:r>
            <a:r>
              <a:rPr lang="tr-TR" dirty="0" smtClean="0"/>
              <a:t> (8-32 mg) + 500 ml serum fizyolojik</a:t>
            </a:r>
          </a:p>
          <a:p>
            <a:pPr lvl="1"/>
            <a:r>
              <a:rPr lang="tr-TR" dirty="0" err="1" smtClean="0"/>
              <a:t>Formalin</a:t>
            </a:r>
            <a:r>
              <a:rPr lang="tr-TR" dirty="0" smtClean="0"/>
              <a:t> 10 </a:t>
            </a:r>
            <a:r>
              <a:rPr lang="tr-TR" dirty="0" err="1" smtClean="0"/>
              <a:t>mL</a:t>
            </a:r>
            <a:r>
              <a:rPr lang="tr-TR" dirty="0" smtClean="0"/>
              <a:t> + 500 ml serum fizyolojik</a:t>
            </a:r>
          </a:p>
          <a:p>
            <a:r>
              <a:rPr lang="tr-TR" dirty="0" err="1" smtClean="0"/>
              <a:t>Uterus</a:t>
            </a:r>
            <a:r>
              <a:rPr lang="tr-TR" dirty="0" smtClean="0"/>
              <a:t> </a:t>
            </a:r>
            <a:r>
              <a:rPr lang="tr-TR" dirty="0" err="1" smtClean="0"/>
              <a:t>rupturu</a:t>
            </a:r>
            <a:endParaRPr lang="tr-TR" dirty="0" smtClean="0"/>
          </a:p>
          <a:p>
            <a:r>
              <a:rPr lang="tr-TR" dirty="0" err="1" smtClean="0"/>
              <a:t>Gastro-intestinal</a:t>
            </a:r>
            <a:r>
              <a:rPr lang="tr-TR" dirty="0" smtClean="0"/>
              <a:t> komplikasyon : </a:t>
            </a:r>
            <a:r>
              <a:rPr lang="tr-TR" sz="2200" dirty="0" smtClean="0">
                <a:solidFill>
                  <a:srgbClr val="FF0000"/>
                </a:solidFill>
              </a:rPr>
              <a:t>PaO2 =80mmHg ise </a:t>
            </a:r>
            <a:r>
              <a:rPr lang="tr-TR" sz="2200" dirty="0" err="1" smtClean="0">
                <a:solidFill>
                  <a:srgbClr val="FF0000"/>
                </a:solidFill>
              </a:rPr>
              <a:t>abort</a:t>
            </a:r>
            <a:endParaRPr lang="tr-TR" dirty="0" smtClean="0">
              <a:solidFill>
                <a:srgbClr val="FF0000"/>
              </a:solidFill>
            </a:endParaRPr>
          </a:p>
          <a:p>
            <a:pPr lvl="1"/>
            <a:r>
              <a:rPr lang="tr-TR" dirty="0" err="1" smtClean="0"/>
              <a:t>Sekum</a:t>
            </a:r>
            <a:r>
              <a:rPr lang="tr-TR" dirty="0" smtClean="0"/>
              <a:t> </a:t>
            </a:r>
            <a:r>
              <a:rPr lang="tr-TR" dirty="0" err="1" smtClean="0"/>
              <a:t>rupturu</a:t>
            </a:r>
            <a:r>
              <a:rPr lang="tr-TR" dirty="0" smtClean="0"/>
              <a:t> </a:t>
            </a:r>
            <a:r>
              <a:rPr lang="tr-TR" sz="2400" dirty="0" smtClean="0"/>
              <a:t>(</a:t>
            </a:r>
            <a:r>
              <a:rPr lang="tr-TR" sz="2400" dirty="0" err="1" smtClean="0"/>
              <a:t>ileo-sekal</a:t>
            </a:r>
            <a:r>
              <a:rPr lang="tr-TR" sz="2400" dirty="0" smtClean="0"/>
              <a:t> </a:t>
            </a:r>
            <a:r>
              <a:rPr lang="tr-TR" sz="2400" dirty="0" err="1" smtClean="0"/>
              <a:t>orifisden</a:t>
            </a:r>
            <a:r>
              <a:rPr lang="tr-TR" sz="2400" dirty="0" smtClean="0"/>
              <a:t> 10-15 cm uzakta)</a:t>
            </a:r>
            <a:endParaRPr lang="tr-TR" dirty="0" smtClean="0"/>
          </a:p>
          <a:p>
            <a:pPr lvl="1"/>
            <a:r>
              <a:rPr lang="tr-TR" dirty="0" smtClean="0"/>
              <a:t>Kolon </a:t>
            </a:r>
            <a:r>
              <a:rPr lang="tr-TR" dirty="0" err="1" smtClean="0"/>
              <a:t>torsionu</a:t>
            </a:r>
            <a:endParaRPr lang="tr-TR" dirty="0" smtClean="0"/>
          </a:p>
          <a:p>
            <a:pPr lvl="1"/>
            <a:r>
              <a:rPr lang="tr-TR" dirty="0" smtClean="0"/>
              <a:t>Küçük kolon </a:t>
            </a:r>
            <a:r>
              <a:rPr lang="tr-TR" dirty="0" err="1" smtClean="0"/>
              <a:t>işemik</a:t>
            </a:r>
            <a:r>
              <a:rPr lang="tr-TR" dirty="0" smtClean="0"/>
              <a:t> nekrozu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3920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Retensiyo</a:t>
            </a:r>
            <a:r>
              <a:rPr lang="tr-TR" dirty="0" smtClean="0"/>
              <a:t> </a:t>
            </a:r>
            <a:r>
              <a:rPr lang="tr-TR" dirty="0" err="1" smtClean="0"/>
              <a:t>secundinarum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İnsidensi</a:t>
            </a:r>
            <a:r>
              <a:rPr lang="tr-TR" dirty="0" smtClean="0"/>
              <a:t> %2-%10</a:t>
            </a:r>
          </a:p>
          <a:p>
            <a:r>
              <a:rPr lang="tr-TR" dirty="0" smtClean="0"/>
              <a:t>Aşırı kilolu, iş atlarında  sıklıkla görülür</a:t>
            </a:r>
          </a:p>
          <a:p>
            <a:r>
              <a:rPr lang="tr-TR" dirty="0" smtClean="0"/>
              <a:t>Güç doğum / uzayan gebelikler</a:t>
            </a:r>
          </a:p>
          <a:p>
            <a:r>
              <a:rPr lang="tr-TR" dirty="0" smtClean="0"/>
              <a:t>Yaşlı kısraklar</a:t>
            </a:r>
          </a:p>
          <a:p>
            <a:r>
              <a:rPr lang="tr-TR" dirty="0" err="1" smtClean="0"/>
              <a:t>Uterus</a:t>
            </a:r>
            <a:r>
              <a:rPr lang="tr-TR" dirty="0" smtClean="0"/>
              <a:t> tembelliği</a:t>
            </a:r>
          </a:p>
          <a:p>
            <a:pPr lvl="1"/>
            <a:r>
              <a:rPr lang="tr-TR" dirty="0" err="1" smtClean="0"/>
              <a:t>Hipokalsemi</a:t>
            </a:r>
            <a:endParaRPr lang="tr-TR" dirty="0" smtClean="0"/>
          </a:p>
          <a:p>
            <a:pPr lvl="1"/>
            <a:r>
              <a:rPr lang="tr-TR" dirty="0" err="1" smtClean="0"/>
              <a:t>Myometrial</a:t>
            </a:r>
            <a:r>
              <a:rPr lang="tr-TR" dirty="0" smtClean="0"/>
              <a:t> dejenerasyon</a:t>
            </a:r>
          </a:p>
          <a:p>
            <a:pPr lvl="1"/>
            <a:r>
              <a:rPr lang="tr-TR" dirty="0" err="1" smtClean="0"/>
              <a:t>Uterusun</a:t>
            </a:r>
            <a:r>
              <a:rPr lang="tr-TR" dirty="0" smtClean="0"/>
              <a:t> aşırı gerilmesi</a:t>
            </a:r>
          </a:p>
          <a:p>
            <a:pPr lvl="2"/>
            <a:r>
              <a:rPr lang="tr-TR" dirty="0" smtClean="0"/>
              <a:t>Büyük yavru</a:t>
            </a:r>
          </a:p>
          <a:p>
            <a:pPr lvl="2"/>
            <a:r>
              <a:rPr lang="tr-TR" dirty="0" err="1" smtClean="0"/>
              <a:t>Hidrops</a:t>
            </a:r>
            <a:endParaRPr lang="tr-TR" dirty="0" smtClean="0"/>
          </a:p>
          <a:p>
            <a:pPr lvl="2"/>
            <a:r>
              <a:rPr lang="tr-TR" dirty="0" smtClean="0"/>
              <a:t>ikizlik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8392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Retensiyo</a:t>
            </a:r>
            <a:r>
              <a:rPr lang="tr-TR" dirty="0" smtClean="0"/>
              <a:t> </a:t>
            </a:r>
            <a:r>
              <a:rPr lang="tr-TR" dirty="0" err="1" smtClean="0"/>
              <a:t>Secindinarum</a:t>
            </a:r>
            <a:r>
              <a:rPr lang="tr-TR" dirty="0" smtClean="0"/>
              <a:t> Sonuçları ve Tedavi yaklaşımları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Sonuçları : </a:t>
            </a:r>
            <a:r>
              <a:rPr lang="tr-TR" dirty="0" err="1" smtClean="0"/>
              <a:t>Metritis-Sepsis-Laminitis</a:t>
            </a:r>
            <a:endParaRPr lang="tr-TR" dirty="0" smtClean="0"/>
          </a:p>
          <a:p>
            <a:r>
              <a:rPr lang="tr-TR" dirty="0" smtClean="0"/>
              <a:t>Tedavi :</a:t>
            </a:r>
          </a:p>
          <a:p>
            <a:pPr lvl="1"/>
            <a:r>
              <a:rPr lang="tr-TR" dirty="0" smtClean="0"/>
              <a:t>60 IU </a:t>
            </a:r>
            <a:r>
              <a:rPr lang="tr-TR" dirty="0" err="1" smtClean="0"/>
              <a:t>oksitosin</a:t>
            </a:r>
            <a:r>
              <a:rPr lang="tr-TR" dirty="0" smtClean="0"/>
              <a:t> + 2 </a:t>
            </a:r>
            <a:r>
              <a:rPr lang="tr-TR" dirty="0" err="1" smtClean="0"/>
              <a:t>Lt</a:t>
            </a:r>
            <a:r>
              <a:rPr lang="tr-TR" dirty="0" smtClean="0"/>
              <a:t> serum fizyolojik /1 saat IV</a:t>
            </a:r>
          </a:p>
          <a:p>
            <a:pPr lvl="1"/>
            <a:r>
              <a:rPr lang="tr-TR" dirty="0" smtClean="0"/>
              <a:t>80 IU </a:t>
            </a:r>
            <a:r>
              <a:rPr lang="tr-TR" dirty="0" err="1" smtClean="0"/>
              <a:t>oksitosin</a:t>
            </a:r>
            <a:r>
              <a:rPr lang="tr-TR" dirty="0" smtClean="0"/>
              <a:t> + 500mL serum fizyolojik/ 30 </a:t>
            </a:r>
            <a:r>
              <a:rPr lang="tr-TR" dirty="0" err="1" smtClean="0"/>
              <a:t>dak</a:t>
            </a:r>
            <a:r>
              <a:rPr lang="tr-TR" dirty="0" smtClean="0"/>
              <a:t>. IV</a:t>
            </a:r>
          </a:p>
          <a:p>
            <a:pPr lvl="1"/>
            <a:r>
              <a:rPr lang="tr-TR" dirty="0" smtClean="0"/>
              <a:t>Antibiyotik : Penisilin, </a:t>
            </a:r>
            <a:r>
              <a:rPr lang="tr-TR" dirty="0" err="1" smtClean="0"/>
              <a:t>gentamisin</a:t>
            </a:r>
            <a:r>
              <a:rPr lang="tr-TR" dirty="0" smtClean="0"/>
              <a:t>, </a:t>
            </a:r>
            <a:r>
              <a:rPr lang="tr-TR" dirty="0" err="1" smtClean="0"/>
              <a:t>trimethroprim</a:t>
            </a:r>
            <a:endParaRPr lang="tr-TR" dirty="0" smtClean="0"/>
          </a:p>
          <a:p>
            <a:pPr lvl="1"/>
            <a:r>
              <a:rPr lang="tr-TR" dirty="0" err="1" smtClean="0"/>
              <a:t>Fenilbutazon</a:t>
            </a:r>
            <a:r>
              <a:rPr lang="tr-TR" dirty="0" smtClean="0"/>
              <a:t> veya </a:t>
            </a:r>
            <a:r>
              <a:rPr lang="tr-TR" dirty="0" err="1" smtClean="0"/>
              <a:t>pentoxifylline</a:t>
            </a:r>
            <a:endParaRPr lang="tr-TR" dirty="0" smtClean="0"/>
          </a:p>
          <a:p>
            <a:pPr lvl="1"/>
            <a:r>
              <a:rPr lang="tr-TR" dirty="0" err="1" smtClean="0"/>
              <a:t>Antihistaminik</a:t>
            </a:r>
            <a:r>
              <a:rPr lang="tr-TR" dirty="0" smtClean="0"/>
              <a:t> / tetanos toksini</a:t>
            </a:r>
          </a:p>
          <a:p>
            <a:pPr lvl="1"/>
            <a:r>
              <a:rPr lang="tr-TR" dirty="0" err="1" smtClean="0"/>
              <a:t>TEDAVi</a:t>
            </a:r>
            <a:r>
              <a:rPr lang="tr-TR" dirty="0" smtClean="0"/>
              <a:t> 2 saatte bir 3 uygulama tekrarlanır. başarısız ise ELLE Müdahale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155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Agalaksi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Maiden kısraklarda ; meme ödemi-ağrı</a:t>
            </a:r>
          </a:p>
          <a:p>
            <a:r>
              <a:rPr lang="tr-TR" dirty="0" smtClean="0"/>
              <a:t>Çayır otu </a:t>
            </a:r>
            <a:r>
              <a:rPr lang="tr-TR" dirty="0" err="1" smtClean="0"/>
              <a:t>toksititesi</a:t>
            </a:r>
            <a:r>
              <a:rPr lang="tr-TR" dirty="0" smtClean="0"/>
              <a:t>(</a:t>
            </a:r>
            <a:r>
              <a:rPr lang="tr-TR" dirty="0" err="1" smtClean="0"/>
              <a:t>ergot</a:t>
            </a:r>
            <a:r>
              <a:rPr lang="tr-TR" dirty="0" smtClean="0"/>
              <a:t> </a:t>
            </a:r>
            <a:r>
              <a:rPr lang="tr-TR" dirty="0" err="1" smtClean="0"/>
              <a:t>alkoloidi</a:t>
            </a:r>
            <a:r>
              <a:rPr lang="tr-TR" dirty="0" smtClean="0"/>
              <a:t>)</a:t>
            </a:r>
          </a:p>
          <a:p>
            <a:r>
              <a:rPr lang="tr-TR" dirty="0" smtClean="0"/>
              <a:t>Tedavi :</a:t>
            </a:r>
          </a:p>
          <a:p>
            <a:pPr lvl="1"/>
            <a:r>
              <a:rPr lang="tr-TR" dirty="0" err="1" smtClean="0"/>
              <a:t>Phenothiazine</a:t>
            </a:r>
            <a:r>
              <a:rPr lang="tr-TR" dirty="0" smtClean="0"/>
              <a:t> içeren sakinleştirici enjeksiyonları</a:t>
            </a:r>
          </a:p>
          <a:p>
            <a:pPr lvl="1"/>
            <a:r>
              <a:rPr lang="tr-TR" dirty="0" smtClean="0"/>
              <a:t>Meme dokusuna sıcak havlu ile masaj</a:t>
            </a:r>
          </a:p>
          <a:p>
            <a:pPr lvl="1"/>
            <a:r>
              <a:rPr lang="tr-TR" dirty="0" smtClean="0"/>
              <a:t>Sağım</a:t>
            </a:r>
          </a:p>
          <a:p>
            <a:pPr lvl="1"/>
            <a:r>
              <a:rPr lang="tr-TR" dirty="0" smtClean="0"/>
              <a:t>TRH enjeksiyonu : 2.0 mg/günde iki defa; 5 gün</a:t>
            </a:r>
          </a:p>
          <a:p>
            <a:pPr lvl="1"/>
            <a:r>
              <a:rPr lang="tr-TR" dirty="0" err="1" smtClean="0"/>
              <a:t>Dopamin</a:t>
            </a:r>
            <a:r>
              <a:rPr lang="tr-TR" dirty="0" smtClean="0"/>
              <a:t> </a:t>
            </a:r>
            <a:r>
              <a:rPr lang="tr-TR" dirty="0" err="1" smtClean="0"/>
              <a:t>agonist</a:t>
            </a:r>
            <a:r>
              <a:rPr lang="tr-TR" dirty="0" smtClean="0"/>
              <a:t> : </a:t>
            </a:r>
            <a:r>
              <a:rPr lang="tr-TR" dirty="0" err="1" smtClean="0"/>
              <a:t>Domperidone</a:t>
            </a:r>
            <a:r>
              <a:rPr lang="tr-TR" dirty="0" smtClean="0"/>
              <a:t> 1.1 mg /kg ,SİD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3309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TETANİ-HİPOKALSEMİ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İlk 2 hafta içinde veya sütten kesme döneminde şekillenir</a:t>
            </a:r>
          </a:p>
          <a:p>
            <a:r>
              <a:rPr lang="tr-TR" dirty="0" smtClean="0"/>
              <a:t>Aşırı </a:t>
            </a:r>
            <a:r>
              <a:rPr lang="tr-TR" dirty="0" err="1" smtClean="0"/>
              <a:t>fertil</a:t>
            </a:r>
            <a:r>
              <a:rPr lang="tr-TR" dirty="0" smtClean="0"/>
              <a:t> meralarda beslenen sütlü hayvanlar</a:t>
            </a:r>
          </a:p>
          <a:p>
            <a:r>
              <a:rPr lang="tr-TR" dirty="0" err="1" smtClean="0"/>
              <a:t>Eksitasyon</a:t>
            </a:r>
            <a:r>
              <a:rPr lang="tr-TR" dirty="0" smtClean="0"/>
              <a:t> /terleme/</a:t>
            </a:r>
            <a:r>
              <a:rPr lang="tr-TR" dirty="0" err="1" smtClean="0"/>
              <a:t>defekasyon-ürinasyon</a:t>
            </a:r>
            <a:r>
              <a:rPr lang="tr-TR" dirty="0" smtClean="0"/>
              <a:t> yok</a:t>
            </a:r>
          </a:p>
          <a:p>
            <a:r>
              <a:rPr lang="tr-TR" dirty="0" smtClean="0"/>
              <a:t>%20 </a:t>
            </a:r>
            <a:r>
              <a:rPr lang="tr-TR" dirty="0" err="1" smtClean="0"/>
              <a:t>calcium</a:t>
            </a:r>
            <a:r>
              <a:rPr lang="tr-TR" dirty="0" smtClean="0"/>
              <a:t> </a:t>
            </a:r>
            <a:r>
              <a:rPr lang="tr-TR" dirty="0" err="1" smtClean="0"/>
              <a:t>glukonat</a:t>
            </a:r>
            <a:r>
              <a:rPr lang="tr-TR" dirty="0" smtClean="0"/>
              <a:t> 250 ml + 1000 ml serum fizyoloji</a:t>
            </a:r>
          </a:p>
          <a:p>
            <a:r>
              <a:rPr lang="tr-TR" dirty="0" smtClean="0"/>
              <a:t>%20 </a:t>
            </a:r>
            <a:r>
              <a:rPr lang="tr-TR" dirty="0" err="1" smtClean="0"/>
              <a:t>calcium</a:t>
            </a:r>
            <a:r>
              <a:rPr lang="tr-TR" dirty="0" smtClean="0"/>
              <a:t> </a:t>
            </a:r>
            <a:r>
              <a:rPr lang="tr-TR" dirty="0" err="1" smtClean="0"/>
              <a:t>glukonat</a:t>
            </a:r>
            <a:r>
              <a:rPr lang="tr-TR" dirty="0" smtClean="0"/>
              <a:t> 500 ml + 2000 ml serum fizyolojik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2528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Tay kızgınlığında tohumlama kriterleri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Normal-sağlıklı doğum</a:t>
            </a:r>
          </a:p>
          <a:p>
            <a:r>
              <a:rPr lang="tr-TR" dirty="0" err="1" smtClean="0"/>
              <a:t>Prepartum</a:t>
            </a:r>
            <a:r>
              <a:rPr lang="tr-TR" dirty="0" smtClean="0"/>
              <a:t> patolojiler negatif</a:t>
            </a:r>
          </a:p>
          <a:p>
            <a:r>
              <a:rPr lang="tr-TR" dirty="0" err="1" smtClean="0"/>
              <a:t>Uterus</a:t>
            </a:r>
            <a:r>
              <a:rPr lang="tr-TR" dirty="0" smtClean="0"/>
              <a:t> içi sıvı derinliği 2 cm </a:t>
            </a:r>
            <a:r>
              <a:rPr lang="tr-TR" dirty="0" err="1" smtClean="0"/>
              <a:t>nin</a:t>
            </a:r>
            <a:r>
              <a:rPr lang="tr-TR" dirty="0" smtClean="0"/>
              <a:t> altında</a:t>
            </a:r>
          </a:p>
          <a:p>
            <a:r>
              <a:rPr lang="tr-TR" dirty="0" smtClean="0"/>
              <a:t>Uzayan olgularda :</a:t>
            </a:r>
          </a:p>
          <a:p>
            <a:pPr lvl="1"/>
            <a:r>
              <a:rPr lang="tr-TR" dirty="0" err="1" smtClean="0"/>
              <a:t>Uterus</a:t>
            </a:r>
            <a:r>
              <a:rPr lang="tr-TR" dirty="0" smtClean="0"/>
              <a:t> içi yıkama</a:t>
            </a:r>
          </a:p>
          <a:p>
            <a:pPr lvl="1"/>
            <a:r>
              <a:rPr lang="tr-TR" dirty="0" err="1" smtClean="0"/>
              <a:t>Ovulasyonu</a:t>
            </a:r>
            <a:r>
              <a:rPr lang="tr-TR" dirty="0" smtClean="0"/>
              <a:t> izleyen 5-12 gün aralığında PGF2 enjeksiyonları </a:t>
            </a:r>
          </a:p>
          <a:p>
            <a:pPr lvl="1"/>
            <a:r>
              <a:rPr lang="tr-TR" dirty="0" smtClean="0"/>
              <a:t>P4 uygulamaları (</a:t>
            </a:r>
            <a:r>
              <a:rPr lang="tr-TR" dirty="0" err="1" smtClean="0"/>
              <a:t>ovulasyon</a:t>
            </a:r>
            <a:r>
              <a:rPr lang="tr-TR" dirty="0" smtClean="0"/>
              <a:t> sonrası 10-12 gün 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8833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416</Words>
  <Application>Microsoft Macintosh PowerPoint</Application>
  <PresentationFormat>Ekran Gösterisi (4:3)</PresentationFormat>
  <Paragraphs>83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Kısraklarda Postpartum Patolojiler</vt:lpstr>
      <vt:lpstr>Doğum sonrası klinik yaklaşım</vt:lpstr>
      <vt:lpstr>Yavrunun Sağlık Göstergeleri</vt:lpstr>
      <vt:lpstr>Doğum Sonrası Sancı</vt:lpstr>
      <vt:lpstr>Retensiyo secundinarum </vt:lpstr>
      <vt:lpstr>Retensiyo Secindinarum Sonuçları ve Tedavi yaklaşımları</vt:lpstr>
      <vt:lpstr>Agalaksi</vt:lpstr>
      <vt:lpstr>TETANİ-HİPOKALSEMİ</vt:lpstr>
      <vt:lpstr>Tay kızgınlığında tohumlama kriterleri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Kısraklarda Postaprtum Patolojiler</dc:title>
  <dc:creator>Sony</dc:creator>
  <cp:lastModifiedBy>Microsoft Office Kullanıcısı</cp:lastModifiedBy>
  <cp:revision>9</cp:revision>
  <dcterms:created xsi:type="dcterms:W3CDTF">2006-08-16T00:00:00Z</dcterms:created>
  <dcterms:modified xsi:type="dcterms:W3CDTF">2018-01-22T09:13:14Z</dcterms:modified>
</cp:coreProperties>
</file>