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6" r:id="rId5"/>
    <p:sldId id="267" r:id="rId6"/>
    <p:sldId id="268" r:id="rId7"/>
    <p:sldId id="259" r:id="rId8"/>
    <p:sldId id="260" r:id="rId9"/>
    <p:sldId id="261" r:id="rId10"/>
    <p:sldId id="262" r:id="rId11"/>
    <p:sldId id="263" r:id="rId12"/>
    <p:sldId id="264" r:id="rId13"/>
    <p:sldId id="265"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AA2451BA-7A9C-4B9B-92A1-F4A8C167A6FB}"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2451BA-7A9C-4B9B-92A1-F4A8C167A6FB}"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2451BA-7A9C-4B9B-92A1-F4A8C167A6FB}"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AA2451BA-7A9C-4B9B-92A1-F4A8C167A6FB}"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2451BA-7A9C-4B9B-92A1-F4A8C167A6FB}" type="datetimeFigureOut">
              <a:rPr lang="tr-TR" smtClean="0"/>
              <a:t>21.04.2020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AA2451BA-7A9C-4B9B-92A1-F4A8C167A6FB}"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AA2451BA-7A9C-4B9B-92A1-F4A8C167A6FB}" type="datetimeFigureOut">
              <a:rPr lang="tr-TR" smtClean="0"/>
              <a:t>21.04.2020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AA2451BA-7A9C-4B9B-92A1-F4A8C167A6FB}" type="datetimeFigureOut">
              <a:rPr lang="tr-TR" smtClean="0"/>
              <a:t>21.04.2020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2451BA-7A9C-4B9B-92A1-F4A8C167A6FB}" type="datetimeFigureOut">
              <a:rPr lang="tr-TR" smtClean="0"/>
              <a:t>21.04.2020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451BA-7A9C-4B9B-92A1-F4A8C167A6FB}"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2451BA-7A9C-4B9B-92A1-F4A8C167A6FB}" type="datetimeFigureOut">
              <a:rPr lang="tr-TR" smtClean="0"/>
              <a:t>21.04.2020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FFF7CBB-864F-4EF3-8C0B-615F384E4B5B}"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2451BA-7A9C-4B9B-92A1-F4A8C167A6FB}" type="datetimeFigureOut">
              <a:rPr lang="tr-TR" smtClean="0"/>
              <a:t>21.04.2020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FF7CBB-864F-4EF3-8C0B-615F384E4B5B}"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KARŞILAŞTIRMALI SOSYAL GÜVENLİK SİSTEMLERİ</a:t>
            </a:r>
            <a:endParaRPr lang="tr-TR" dirty="0"/>
          </a:p>
        </p:txBody>
      </p:sp>
      <p:sp>
        <p:nvSpPr>
          <p:cNvPr id="3" name="Subtitle 2"/>
          <p:cNvSpPr>
            <a:spLocks noGrp="1"/>
          </p:cNvSpPr>
          <p:nvPr>
            <p:ph type="subTitle" idx="1"/>
          </p:nvPr>
        </p:nvSpPr>
        <p:spPr/>
        <p:txBody>
          <a:bodyPr/>
          <a:lstStyle/>
          <a:p>
            <a:r>
              <a:rPr lang="tr-TR" dirty="0"/>
              <a:t>5</a:t>
            </a:r>
            <a:r>
              <a:rPr lang="tr-TR" dirty="0" smtClean="0"/>
              <a:t>. HAFTA</a:t>
            </a:r>
          </a:p>
          <a:p>
            <a:r>
              <a:rPr lang="tr-TR" dirty="0" smtClean="0"/>
              <a:t>ALMANYA SOSYAL GÜVENLİK SİSTEMİ</a:t>
            </a:r>
          </a:p>
          <a:p>
            <a:endParaRPr lang="tr-TR" dirty="0" smtClean="0"/>
          </a:p>
          <a:p>
            <a:endParaRPr lang="tr-TR" dirty="0" smtClean="0"/>
          </a:p>
          <a:p>
            <a:endParaRPr lang="tr-TR" dirty="0" smtClean="0"/>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tr-TR" dirty="0" smtClean="0"/>
              <a:t>Emeklilik reformunun sonucunda, sigortalıların sayısı önemli ölçüde artmıştır. Ancak reform, ekonomik krizler, zayıf ekonomik büyüme, yüksek işsizlik oranları ve nüfusun giderek yaşlanması gibi ileriki yıllarda oluşacak durumlar öngörülmeden yapıldığı için, eleştirilere de maruz kalmıştır. </a:t>
            </a:r>
          </a:p>
          <a:p>
            <a:r>
              <a:rPr lang="tr-TR" dirty="0" smtClean="0"/>
              <a:t>Nitekim,1970’li yıllarda tüm dünyayı etkileyen finansal kriz neticesinde, 1976 sonrası Almanya’da sosyal hizmetler büyük oranda azaltılmıştır. Tasarruf tedbirleri çerçevesinde, emekli aylıkları düşürülmüş (1977 – 1982), işsizlik sigortasından doğan hizmetler kısılmış, aile yardımı, konut yardımı ve çocuk parası azaltılmış, hastalık sigortasından sağlanan hizmetlerde özel katılım payı hususunda düzenlemeye gidilmiştir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tr-TR" dirty="0" smtClean="0"/>
              <a:t>. Aynı zamanda, sosyal sigortaların tümünde prim oranları yükseltilmiştir. Benzer tasarruf tedbirleri, 1983- 1984 yıllarında da alınmıştır. 1985 yılına gelindiğinde ise, sosyal politikada herhangi bir tasarrufa gidilmemiş, aksine iyileştirmeler yapılmıştır. Örneğin; daha yaşlı olan işçiler için işsizlik parasını alma süresi uzatılmış, konut yardımı(kira yardımı) yükseltilmiş, dul ve yetim aylıklarında düzenlemeye gidilmiştir.</a:t>
            </a:r>
          </a:p>
          <a:p>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Sovyetler Birliğinin sosyalizm modeline dayalı bir ekonomik düzen benimseyen Doğu Almanya iktidarı, sosyal güvenlik rejimini de “sosyalist sosyal politika (sozialistische Sozialpolitik)” olarak tanımlamıştır. </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Ekonomik ve sosyal politika; tam istihdamı, tarım, zanaat ve konut ekonomisinde kooperatif mülkiyetin kurulması ve geliştirilmesi ile bunun ekonomik verimliliğinin artırılmasını hedeflemiştir. Zamanla, yarı devlet işletmeleri tam devletleştirilmiş, merkezileşme güçlendirilmiş ve sosyal hizmetler artırılmıştır.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tr-TR" dirty="0" smtClean="0"/>
              <a:t>Savaş sonrası ilk yıllar, sosyal politikanın ekonomik ve siyasi koşulları, oldukça kötüydü. Sosyal hizmetler, olabilecek en düşük seviyede kalmıştı. Aynı zamanda, sosyal sigortalar ağında büyük tahribat söz konusuydu. Örneğin, 1950’lerde yaklaşık 5.5 milyon emekli, yoksulluk ve sefalet içinde yaşamaktaydı. Savaş yıllarının yaralarını sarmak kolay olmayacaktı, ancak Almanya, takdire değer bir ekonomik ve sosyal gelişmeyle, ileride dünya ekonomileri arasında yerini alacak ve çok gelişmiş bir sosyal güvenlik sistemine sahip olacaktı. </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1945 sonrası sosyal güvenlik alanında öne çıkan gelişmelere göz atacak olursak, öncelikle, 17.6.1949 tarihli Sosyal Güvenlik Uyum Yasası çerçevesinde, emekli aylıklarının yükseltildiğini belirtebiliriz. 1.10.1950 tarihinde yürürlüğe giren Federal Yardım Yasası ise, savaş mağdurlarının bakımını sağlamak için çıkarılmıştır.</a:t>
            </a:r>
          </a:p>
          <a:p>
            <a:r>
              <a:rPr lang="tr-TR" dirty="0" smtClean="0"/>
              <a:t> Anılan yasayı takiben, yine 1950 yılında Eve Dönüş Yasası, 1953 yılında da Ağır Engelliler Yasası kabul edilmiştir. Savaş sonrası sosyal politikanın yeniden oluşturulması ve geliştirilmesi çerçevesinde, sosyal sigortalıların sayısı, özellikle 1949 - 1957 yılları arasında, sonraki dönemlere kıyasla daha hızlı artmıştır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tr-TR" dirty="0" smtClean="0"/>
              <a:t>Aynı zamanda, 1950’lerin başında sosyal harcamaların gayri safi milli hasıla içerisindeki payı da, diğer ülkelere göre, yükselmiştir. 1957 yılında kabul edilen Emeklilik Yasası, dönemin önemli sosyal reformlarından sayılmaktadır. Yapılan reformla birlikte, refah seviyesi artmaya başlayan ülkede, emeklilerin sosyal uyumlarının kolaylaştırılması amaçlanmıştır.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tr-TR" dirty="0" smtClean="0"/>
              <a:t>İşçi emekli aylıkları %60, dul aylıkları %81, yetim aylıkları %57 ve memur emekli aylıkları %66, %91 ve %40 oranlarında artırılmıştır15. Emeklilik prim oranları %11’den %14’e çıkarılmış, ancak karşılığında işsizlik sigorta prim oranı %3’ten %2’ye düşürülmüştür. Emeklilik reformu, çok sayıda siyasetçi tarafından ekonomiye yük olarak değerlendirilse de, anılan dönemde Almanya’nın ekonomik gelişme hızı yüksek seyrettiğinden, reformun finansal sonuçlarına katlanmak mümkün olmuştur..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tr-TR" dirty="0" smtClean="0"/>
              <a:t>Ancak 1950 yılında %46,3 olan emekli oranı, 1966 yılında %57,3’e çıkınca, emeklilik reformu yaşlılar için kazanım sağlarken, gençler ve aileler için dezavantaja dönüşmüştü.</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Aynı zamanda, 1950’lerin başında sosyal harcamaların gayri safi milli hasıla içerisindeki payı da, diğer ülkelere göre, yükselmiştir. 1957 yılında kabul edilen Emeklilik Yasası, dönemin önemli sosyal reformlarından sayılmaktadır.</a:t>
            </a:r>
          </a:p>
          <a:p>
            <a:r>
              <a:rPr lang="tr-TR" dirty="0" smtClean="0"/>
              <a:t> Yapılan reformla birlikte, refah seviyesi artmaya başlayan ülkede, emeklilerin sosyal uyumlarının kolaylaştırılması amaçlanmıştır. İşçi emekli aylıkları %60, dul aylıkları %81, yetim aylıkları %57 ve memur emekli aylıkları %66, %91 ve %40 oranlarında artırılmıştır</a:t>
            </a:r>
          </a:p>
          <a:p>
            <a:r>
              <a:rPr lang="tr-TR" dirty="0" smtClean="0"/>
              <a:t> </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tr-TR" dirty="0" smtClean="0"/>
              <a:t>Emeklilik prim oranları %11’den %14’e çıkarılmış, ancak karşılığında işsizlik sigorta prim oranı %3’ten %2’ye düşürülmüştür.</a:t>
            </a:r>
          </a:p>
          <a:p>
            <a:r>
              <a:rPr lang="tr-TR" dirty="0" smtClean="0"/>
              <a:t> Emeklilik reformu, çok sayıda siyasetçi tarafından ekonomiye yük olarak değerlendirilse de, anılan dönemde Almanya’nın ekonomik gelişme hızı yüksek seyrettiğinden, reformun finansal sonuçlarına katlanmak mümkün olmuştur.</a:t>
            </a:r>
          </a:p>
          <a:p>
            <a:r>
              <a:rPr lang="tr-TR" dirty="0" smtClean="0"/>
              <a:t> Ancak 1950 yılında %46,3 olan emekli oranı, 1966 yılında %57,3’e çıkınca, emeklilik reformu yaşlılar için kazanım sağlarken, gençler ve aileler için dezavantaja dönüşmüştü.</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tr-TR" dirty="0" smtClean="0"/>
              <a:t>1961 yılında Federal Sosyal Yardım Yasası çıkarılmıştır. Yasa, zorunlu ya da özel sigorta sisteminin başarısızlığa uğraması halinde, tüm vatandaşlara, devletin en alt düzeydeki sosyal güvenlik ağına erişim hakkını koruyabilmeyi amaçlamıştır. </a:t>
            </a:r>
          </a:p>
          <a:p>
            <a:r>
              <a:rPr lang="tr-TR" dirty="0" smtClean="0"/>
              <a:t>Yasadan, koşulları yerine getiren herkes faydalanabilmiş ve böylece sosyal güvenlikteki bir eksik daha giderilmiştir. </a:t>
            </a:r>
          </a:p>
          <a:p>
            <a:r>
              <a:rPr lang="tr-TR" dirty="0" smtClean="0"/>
              <a:t>1972 yılında, kapsamlı bir emeklilik reformu gerçekleştirilmiştir. Bahse konu reform ile; esnek emeklilik yaşı benimsenmiş, bağımlı çalışmayanlara da emeklilik sigortası getirilmesiyle kendi nam ve hesabına çalışanlar ile ev kadınları, öğrenciler ve engelliler gibi çalışma hayatından uzak grupların da faydalanması sağlanmış ve asgari ücretlinin emekli aylığı, daha yüksek olan fiktif ücret üzerinden hesaplanmıştır. </a:t>
            </a:r>
          </a:p>
          <a:p>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845</Words>
  <Application>Microsoft Office PowerPoint</Application>
  <PresentationFormat>On-screen Show (4:3)</PresentationFormat>
  <Paragraphs>25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KARŞILAŞTIRMALI SOSYAL GÜVENLİK SİSTEMLERİ</vt:lpstr>
      <vt:lpstr>Slide 2</vt:lpstr>
      <vt:lpstr>Slide 3</vt:lpstr>
      <vt:lpstr>Slide 4</vt:lpstr>
      <vt:lpstr>Slide 5</vt:lpstr>
      <vt:lpstr>Slide 6</vt:lpstr>
      <vt:lpstr>Slide 7</vt:lpstr>
      <vt:lpstr>Slide 8</vt:lpstr>
      <vt:lpstr>Slide 9</vt:lpstr>
      <vt:lpstr>Slide 10</vt:lpstr>
      <vt:lpstr>Slide 11</vt:lpstr>
      <vt:lpstr>Slide 12</vt:lpstr>
      <vt:lpstr>Slide 13</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KARŞILAŞTIRMALI SOSYAL GÜVENLİK SİSTEMLERİ</dc:title>
  <dc:creator>Tuğba&amp;Cihan</dc:creator>
  <cp:lastModifiedBy>Tuğba&amp;Cihan</cp:lastModifiedBy>
  <cp:revision>1</cp:revision>
  <dcterms:created xsi:type="dcterms:W3CDTF">2020-04-21T13:08:19Z</dcterms:created>
  <dcterms:modified xsi:type="dcterms:W3CDTF">2020-04-21T13:16:04Z</dcterms:modified>
</cp:coreProperties>
</file>