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5" r:id="rId4"/>
    <p:sldId id="257" r:id="rId5"/>
    <p:sldId id="269" r:id="rId6"/>
    <p:sldId id="270" r:id="rId7"/>
    <p:sldId id="258" r:id="rId8"/>
    <p:sldId id="266" r:id="rId9"/>
    <p:sldId id="259" r:id="rId10"/>
    <p:sldId id="267" r:id="rId11"/>
    <p:sldId id="260" r:id="rId12"/>
    <p:sldId id="268" r:id="rId13"/>
    <p:sldId id="261" r:id="rId14"/>
    <p:sldId id="271" r:id="rId15"/>
    <p:sldId id="262" r:id="rId16"/>
    <p:sldId id="272" r:id="rId17"/>
    <p:sldId id="26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A3EB5-7284-4586-B59C-CC0AD22C487C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349E2-9155-429B-BD99-967D128F24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05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7A2B3A-D9CC-40E2-A473-94FC3D56A400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8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68A70-41F2-4DD6-BFBB-5E3F4499476F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2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8FC14-6620-48A7-B433-4FE509128D13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FFE4B-3E25-416F-97FF-6FE79EA66BB9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1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E90C-1B97-49DF-899B-1A02E9748311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0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D3C22B-61DA-459A-A0E5-D39731EA568C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2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08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51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18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3AA81-C908-4471-9316-081FB0482E1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456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8AE0B-3E19-4CF4-9215-48DCB3A25F6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423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53FF-4755-4675-82CA-5947754999C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072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BFBA-EC6D-4C07-9F6B-6A35730266B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4615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5A53-E6B3-46A5-9E74-5C6EF043ACD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42401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A760-425C-4E68-B38B-F87272A0E1E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7255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19947-80D7-4750-8D7E-2F58B664AA8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64377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3552-CA8B-4F4D-B3EF-EA00D80B13F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096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813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F9102-290F-4888-B7C1-F62624ED985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5743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69DE-EE09-4A04-9EF3-D9E20FDA374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50428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1A1B-9702-48FB-9397-6E32A028660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4707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43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09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72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37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98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66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89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DEC3-A633-4280-B37A-C9888CAB6BA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EB87-CC16-4DD9-98F4-225F15738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8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A0E61D2-BADF-41E7-961A-F8EF60BB873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5360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14397" y="1388276"/>
            <a:ext cx="10335491" cy="4278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PELVIS – LEĞEN BÖLGESİ – HAVSALA</a:t>
            </a:r>
          </a:p>
          <a:p>
            <a:pPr algn="just"/>
            <a:endParaRPr lang="tr-TR" sz="2400" b="1" dirty="0">
              <a:ln/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İskeleti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ossa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coxae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sacrum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tarafından oluşturulan bu kısım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abdomen’in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gerisindeki bölgedir. Boşluğuna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cavum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pelvis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 verilir ve bu boşlukta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rectum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dişilerde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uterus’un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kısmı,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erkeklerde eklenti bezleri,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ampulla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deferentis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her iki türde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vesica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urinaria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urethra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damarlar, sinirler ve lenf yumruları yer alır.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Pelvis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bölgesi,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gluteal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kaslara yapılan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enjeksiyonlar, üst ve alt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epidural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anesteziler, </a:t>
            </a:r>
            <a:r>
              <a:rPr lang="tr-TR" sz="2400" b="1" dirty="0" err="1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rectal</a:t>
            </a:r>
            <a:r>
              <a:rPr lang="tr-TR" sz="2400" b="1" dirty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muayene, doğum, suni tohumlama, vücut sıcaklığını ölçme gibi klinik uygulamaların yapıldığı yerdir. </a:t>
            </a:r>
          </a:p>
        </p:txBody>
      </p:sp>
    </p:spTree>
    <p:extLst>
      <p:ext uri="{BB962C8B-B14F-4D97-AF65-F5344CB8AC3E}">
        <p14:creationId xmlns:p14="http://schemas.microsoft.com/office/powerpoint/2010/main" val="269372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33052" y="2108578"/>
            <a:ext cx="976745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Uterus’u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besleyen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uterina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ruminantia’da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 kol olarak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umbilicalis’ten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equidae’de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iliaca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externa’dan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vaginalis’ten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interna’nın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kolu) çıkar.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Ovariohisterektomi’de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damarı bağlamak (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ligasyon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için seyrini bilmek önemlidir. Büyük hayvanlarda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rectal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muayenede gebeliğin 4. – 6. ayları arasında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uterina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parmaklar ile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ilii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arasına sıkıştırılarak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pulzasyonu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fremitus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hissedilebilir.</a:t>
            </a:r>
          </a:p>
        </p:txBody>
      </p:sp>
    </p:spTree>
    <p:extLst>
      <p:ext uri="{BB962C8B-B14F-4D97-AF65-F5344CB8AC3E}">
        <p14:creationId xmlns:p14="http://schemas.microsoft.com/office/powerpoint/2010/main" val="28418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84151"/>
            <a:ext cx="63182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6 Metin kutusu"/>
          <p:cNvSpPr txBox="1">
            <a:spLocks noChangeArrowheads="1"/>
          </p:cNvSpPr>
          <p:nvPr/>
        </p:nvSpPr>
        <p:spPr bwMode="auto">
          <a:xfrm>
            <a:off x="8472489" y="5949951"/>
            <a:ext cx="2016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 err="1">
                <a:ln w="50800"/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Urethra</a:t>
            </a:r>
            <a:endParaRPr lang="tr-TR" sz="3600" b="1" dirty="0">
              <a:ln w="50800"/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 flipH="1" flipV="1">
            <a:off x="6888164" y="2349500"/>
            <a:ext cx="1368425" cy="36718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8 Metin kutusu"/>
          <p:cNvSpPr txBox="1">
            <a:spLocks noChangeArrowheads="1"/>
          </p:cNvSpPr>
          <p:nvPr/>
        </p:nvSpPr>
        <p:spPr bwMode="auto">
          <a:xfrm>
            <a:off x="1992314" y="6165851"/>
            <a:ext cx="935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200">
                <a:solidFill>
                  <a:srgbClr val="000000"/>
                </a:solidFill>
              </a:rPr>
              <a:t>Koç</a:t>
            </a:r>
          </a:p>
        </p:txBody>
      </p:sp>
      <p:cxnSp>
        <p:nvCxnSpPr>
          <p:cNvPr id="8" name="7 Düz Ok Bağlayıcısı"/>
          <p:cNvCxnSpPr/>
          <p:nvPr/>
        </p:nvCxnSpPr>
        <p:spPr>
          <a:xfrm flipH="1">
            <a:off x="7248128" y="908720"/>
            <a:ext cx="720080" cy="122413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 bwMode="auto">
          <a:xfrm>
            <a:off x="7608168" y="476672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Gl</a:t>
            </a: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.</a:t>
            </a: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bulbourethralis</a:t>
            </a:r>
            <a:endParaRPr lang="tr-TR" sz="20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14258" y="1042008"/>
            <a:ext cx="5708074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Regiones</a:t>
            </a:r>
            <a:r>
              <a:rPr lang="tr-TR" sz="3200" b="1" dirty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pelvis</a:t>
            </a:r>
            <a:endParaRPr lang="tr-TR" sz="3200" b="1" dirty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sacralis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glutea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tuberis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coxae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clunis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tuberis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ischiadici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radices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caudae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perinealis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urogenitalis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	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scrotalis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	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supramammaria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46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88914"/>
            <a:ext cx="59055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Düz Ok Bağlayıcısı"/>
          <p:cNvCxnSpPr/>
          <p:nvPr/>
        </p:nvCxnSpPr>
        <p:spPr>
          <a:xfrm flipV="1">
            <a:off x="4223792" y="1844824"/>
            <a:ext cx="2736304" cy="1152130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4 Metin kutusu"/>
          <p:cNvSpPr txBox="1">
            <a:spLocks noChangeArrowheads="1"/>
          </p:cNvSpPr>
          <p:nvPr/>
        </p:nvSpPr>
        <p:spPr bwMode="auto">
          <a:xfrm>
            <a:off x="1992314" y="6381750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>
                <a:solidFill>
                  <a:srgbClr val="000000"/>
                </a:solidFill>
              </a:rPr>
              <a:t>At</a:t>
            </a:r>
          </a:p>
        </p:txBody>
      </p:sp>
      <p:sp>
        <p:nvSpPr>
          <p:cNvPr id="7171" name="4 Metin kutusu"/>
          <p:cNvSpPr txBox="1">
            <a:spLocks noChangeArrowheads="1"/>
          </p:cNvSpPr>
          <p:nvPr/>
        </p:nvSpPr>
        <p:spPr bwMode="auto">
          <a:xfrm>
            <a:off x="1703512" y="3068961"/>
            <a:ext cx="2857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>
                <a:ln w="50800"/>
                <a:solidFill>
                  <a:srgbClr val="0066FF"/>
                </a:solidFill>
                <a:latin typeface="Arial" charset="0"/>
              </a:rPr>
              <a:t>N.</a:t>
            </a:r>
            <a:r>
              <a:rPr lang="tr-TR" sz="3200" b="1" dirty="0" err="1">
                <a:ln w="50800"/>
                <a:solidFill>
                  <a:srgbClr val="0066FF"/>
                </a:solidFill>
                <a:latin typeface="Arial" charset="0"/>
              </a:rPr>
              <a:t>ischiadicus</a:t>
            </a:r>
            <a:endParaRPr lang="tr-TR" sz="3200" b="1" dirty="0">
              <a:ln w="50800"/>
              <a:solidFill>
                <a:srgbClr val="0066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>
                <a:ln w="50800"/>
                <a:solidFill>
                  <a:srgbClr val="0066FF"/>
                </a:solidFill>
                <a:latin typeface="Arial" charset="0"/>
              </a:rPr>
              <a:t>Siyatik siniri</a:t>
            </a:r>
            <a:endParaRPr lang="tr-TR" sz="2000" b="1" dirty="0">
              <a:ln w="50800"/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19197" y="1845345"/>
            <a:ext cx="9822872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sacralis</a:t>
            </a:r>
            <a:endParaRPr lang="tr-TR" sz="3200" b="1" dirty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Vertebrae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lumbales’in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caudal’inde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pelvis’in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dorsomedial’inde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alan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sacrum’un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bulunduğu bölgedir.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büyük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sacrum’u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küçük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domuz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sacrum’u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carnivora’nınki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 3 omurdan meydana gelmiştir. Domuzda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sacral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vertebra’lar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diğer hayvanlara göre daha geç kaynaşır. Hatta yine de kaynaşma tam olmaz ve omurlardaki hareket yeteneği  doğumu kolaylaştırıcı faktör olarak dikkat çeker. </a:t>
            </a:r>
          </a:p>
        </p:txBody>
      </p:sp>
    </p:spTree>
    <p:extLst>
      <p:ext uri="{BB962C8B-B14F-4D97-AF65-F5344CB8AC3E}">
        <p14:creationId xmlns:p14="http://schemas.microsoft.com/office/powerpoint/2010/main" val="156727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15888"/>
            <a:ext cx="5400675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6 Metin kutusu"/>
          <p:cNvSpPr txBox="1">
            <a:spLocks noChangeArrowheads="1"/>
          </p:cNvSpPr>
          <p:nvPr/>
        </p:nvSpPr>
        <p:spPr bwMode="auto">
          <a:xfrm>
            <a:off x="7608888" y="115889"/>
            <a:ext cx="2857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>
                <a:ln w="50800"/>
                <a:solidFill>
                  <a:srgbClr val="0000FF"/>
                </a:solidFill>
                <a:latin typeface="Arial" charset="0"/>
              </a:rPr>
              <a:t>N.</a:t>
            </a:r>
            <a:r>
              <a:rPr lang="tr-TR" sz="3200" b="1" dirty="0" err="1">
                <a:ln w="50800"/>
                <a:solidFill>
                  <a:srgbClr val="0000FF"/>
                </a:solidFill>
                <a:latin typeface="Arial" charset="0"/>
              </a:rPr>
              <a:t>ischiadicus</a:t>
            </a:r>
            <a:endParaRPr lang="tr-TR" sz="32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6868" name="4 Metin kutusu"/>
          <p:cNvSpPr txBox="1">
            <a:spLocks noChangeArrowheads="1"/>
          </p:cNvSpPr>
          <p:nvPr/>
        </p:nvSpPr>
        <p:spPr bwMode="auto">
          <a:xfrm>
            <a:off x="1992313" y="6453189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>
                <a:solidFill>
                  <a:srgbClr val="000000"/>
                </a:solidFill>
              </a:rPr>
              <a:t>At</a:t>
            </a:r>
          </a:p>
        </p:txBody>
      </p:sp>
      <p:cxnSp>
        <p:nvCxnSpPr>
          <p:cNvPr id="8" name="7 Düz Ok Bağlayıcısı"/>
          <p:cNvCxnSpPr/>
          <p:nvPr/>
        </p:nvCxnSpPr>
        <p:spPr>
          <a:xfrm flipH="1">
            <a:off x="5591944" y="836712"/>
            <a:ext cx="2520280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V="1">
            <a:off x="3287688" y="2564904"/>
            <a:ext cx="1440160" cy="20162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6 Metin kutusu"/>
          <p:cNvSpPr txBox="1">
            <a:spLocks noChangeArrowheads="1"/>
          </p:cNvSpPr>
          <p:nvPr/>
        </p:nvSpPr>
        <p:spPr bwMode="auto">
          <a:xfrm>
            <a:off x="1847528" y="4797152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ln w="50800"/>
                <a:solidFill>
                  <a:srgbClr val="0000FF"/>
                </a:solidFill>
                <a:latin typeface="Arial" charset="0"/>
              </a:rPr>
              <a:t>N.</a:t>
            </a:r>
            <a:r>
              <a:rPr lang="tr-TR" sz="2800" b="1" dirty="0" err="1">
                <a:ln w="50800"/>
                <a:solidFill>
                  <a:srgbClr val="0000FF"/>
                </a:solidFill>
                <a:latin typeface="Arial" charset="0"/>
              </a:rPr>
              <a:t>femoralis</a:t>
            </a:r>
            <a:endParaRPr lang="tr-TR" sz="28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1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80659" y="1845434"/>
            <a:ext cx="9975273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sacralis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merkezi sinir sisteminin orta ve iç zarları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arachnoidea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arasındaki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cavum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subarachnoidale’de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bulunan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liquor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cerebrospinalis’in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(BOS - beyin omurilik sıvısı) alınabileceği yer olması bakımından önemlidir. Bu sıvı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equidae’de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lumbal-sacrum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(L6 - S1),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lumbal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sacrum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(L7 - S1) arasındaki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spatium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interarcuale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lumbosacrale’den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domuzda ise 5. - 6.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lumbal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(L5 - L6), 6. - 7. (L6 - L7)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lumbal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 da 1. - 2. (S1 - S2)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sacral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vertebra’ların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arcus’ları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arasındaki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spatium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interarcuale’den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alınabilir.</a:t>
            </a:r>
          </a:p>
        </p:txBody>
      </p:sp>
    </p:spTree>
    <p:extLst>
      <p:ext uri="{BB962C8B-B14F-4D97-AF65-F5344CB8AC3E}">
        <p14:creationId xmlns:p14="http://schemas.microsoft.com/office/powerpoint/2010/main" val="16858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7514"/>
            <a:ext cx="9144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3863530" y="56804"/>
            <a:ext cx="5472831" cy="9239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CC3300"/>
                </a:solidFill>
                <a:latin typeface="Arial" charset="0"/>
              </a:rPr>
              <a:t>Regiones</a:t>
            </a:r>
            <a:r>
              <a:rPr lang="tr-TR" b="1" dirty="0">
                <a:ln w="50800"/>
                <a:solidFill>
                  <a:srgbClr val="CC3300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CC3300"/>
                </a:solidFill>
                <a:latin typeface="Arial" charset="0"/>
              </a:rPr>
              <a:t>pelvis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: R.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sacralis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,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glutea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,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tuberis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coxae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,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clunis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,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tuberis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ischiadici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,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radices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caudae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,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perinealis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,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analis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,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urogenitalis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,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scrotalis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" name="3 Metin kutusu"/>
          <p:cNvSpPr txBox="1"/>
          <p:nvPr/>
        </p:nvSpPr>
        <p:spPr bwMode="auto">
          <a:xfrm>
            <a:off x="6456040" y="5106670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Regio</a:t>
            </a:r>
            <a:r>
              <a:rPr lang="tr-TR" sz="1600" b="1" dirty="0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 </a:t>
            </a:r>
            <a:r>
              <a:rPr lang="tr-TR" sz="1600" b="1" dirty="0" err="1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glutea</a:t>
            </a:r>
            <a:endParaRPr lang="tr-TR" sz="1600" b="1" dirty="0">
              <a:ln w="50800"/>
              <a:solidFill>
                <a:srgbClr val="0000FF"/>
              </a:solidFill>
              <a:latin typeface="Arial"/>
              <a:cs typeface="Aharoni" pitchFamily="2" charset="-79"/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flipV="1">
            <a:off x="7896226" y="1989138"/>
            <a:ext cx="1655763" cy="316865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48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36074" y="2316353"/>
            <a:ext cx="9975273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 evcil memelilerle karşılaştırıldığı zaman, ineğin oldukça uzun ve dar olan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cavum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pelvis’inin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doğum için pek uygun olmadığı, bu nedenle bu türde sık sık güç doğum vakalarının şekillendiği gözlenir. Kısrak, koyun , keçi ve dişi köpek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iskeleti doğum için daha uygun yapıdadırlar. Sığırda laboratuvar muayenesi için idrar almak amacıyla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katater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uygulamalarında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diverticulum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suburethrale’ye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dikkat etmek gerekir.</a:t>
            </a:r>
          </a:p>
        </p:txBody>
      </p:sp>
    </p:spTree>
    <p:extLst>
      <p:ext uri="{BB962C8B-B14F-4D97-AF65-F5344CB8AC3E}">
        <p14:creationId xmlns:p14="http://schemas.microsoft.com/office/powerpoint/2010/main" val="332041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0"/>
            <a:ext cx="840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Düz Ok Bağlayıcısı"/>
          <p:cNvCxnSpPr/>
          <p:nvPr/>
        </p:nvCxnSpPr>
        <p:spPr>
          <a:xfrm>
            <a:off x="6600826" y="981076"/>
            <a:ext cx="1439863" cy="100806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5375920" y="404664"/>
            <a:ext cx="187220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sacralis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7392144" y="260648"/>
            <a:ext cx="187220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glutea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8184232" y="764704"/>
            <a:ext cx="216024" cy="151216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8832304" y="836712"/>
            <a:ext cx="165618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clunis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 flipH="1">
            <a:off x="9192344" y="1196752"/>
            <a:ext cx="288032" cy="115212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9851"/>
            <a:ext cx="492918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Düz Ok Bağlayıcısı"/>
          <p:cNvCxnSpPr/>
          <p:nvPr/>
        </p:nvCxnSpPr>
        <p:spPr>
          <a:xfrm rot="10800000" flipV="1">
            <a:off x="7310439" y="642938"/>
            <a:ext cx="1285875" cy="214312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4 Metin kutusu"/>
          <p:cNvSpPr txBox="1">
            <a:spLocks noChangeArrowheads="1"/>
          </p:cNvSpPr>
          <p:nvPr/>
        </p:nvSpPr>
        <p:spPr bwMode="auto">
          <a:xfrm>
            <a:off x="8524875" y="214314"/>
            <a:ext cx="200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 err="1">
                <a:ln w="50800"/>
                <a:solidFill>
                  <a:srgbClr val="CC3300"/>
                </a:solidFill>
                <a:latin typeface="Arial" charset="0"/>
              </a:rPr>
              <a:t>Sacrum</a:t>
            </a:r>
            <a:endParaRPr lang="tr-TR" sz="3600" b="1" dirty="0">
              <a:ln w="50800"/>
              <a:solidFill>
                <a:srgbClr val="CC3300"/>
              </a:solidFill>
              <a:latin typeface="Arial" charset="0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rot="5400000" flipH="1" flipV="1">
            <a:off x="3631406" y="1321594"/>
            <a:ext cx="3214688" cy="2857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7 Metin kutusu"/>
          <p:cNvSpPr txBox="1">
            <a:spLocks noChangeArrowheads="1"/>
          </p:cNvSpPr>
          <p:nvPr/>
        </p:nvSpPr>
        <p:spPr bwMode="auto">
          <a:xfrm>
            <a:off x="1809751" y="4357688"/>
            <a:ext cx="241404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 err="1">
                <a:ln w="50800"/>
                <a:solidFill>
                  <a:srgbClr val="3333FF"/>
                </a:solidFill>
                <a:latin typeface="Arial" charset="0"/>
              </a:rPr>
              <a:t>Os</a:t>
            </a:r>
            <a:r>
              <a:rPr lang="tr-TR" sz="3600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3600" b="1" dirty="0" err="1">
                <a:ln w="50800"/>
                <a:solidFill>
                  <a:srgbClr val="3333FF"/>
                </a:solidFill>
                <a:latin typeface="Arial" charset="0"/>
              </a:rPr>
              <a:t>coxae</a:t>
            </a:r>
            <a:endParaRPr lang="tr-TR" sz="36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 flipH="1" flipV="1">
            <a:off x="7536160" y="1628800"/>
            <a:ext cx="1512168" cy="2448272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 bwMode="auto">
          <a:xfrm>
            <a:off x="8524875" y="4221089"/>
            <a:ext cx="2000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Tuber</a:t>
            </a:r>
            <a:r>
              <a:rPr lang="tr-TR" sz="2400" b="1" dirty="0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 </a:t>
            </a:r>
            <a:r>
              <a:rPr lang="tr-TR" sz="2400" b="1" dirty="0" err="1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ischiadicum</a:t>
            </a:r>
            <a:endParaRPr lang="tr-TR" sz="2400" b="1" dirty="0">
              <a:ln/>
              <a:solidFill>
                <a:srgbClr val="000000"/>
              </a:solidFill>
              <a:latin typeface="Arial"/>
              <a:cs typeface="Aharoni" pitchFamily="2" charset="-79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667126" y="642938"/>
            <a:ext cx="2356867" cy="337791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 bwMode="auto">
          <a:xfrm>
            <a:off x="1738314" y="214314"/>
            <a:ext cx="2629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Tuber</a:t>
            </a:r>
            <a:r>
              <a:rPr lang="tr-TR" sz="2400" b="1" dirty="0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 </a:t>
            </a:r>
            <a:r>
              <a:rPr lang="tr-TR" sz="2400" b="1" dirty="0" err="1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coxae</a:t>
            </a:r>
            <a:endParaRPr lang="tr-TR" sz="2400" b="1" dirty="0">
              <a:ln/>
              <a:solidFill>
                <a:srgbClr val="000000"/>
              </a:solidFill>
              <a:latin typeface="Arial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866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07123" y="2302498"/>
            <a:ext cx="89916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Yine sığırda suni tohumlama sırasında,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cervix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uteri’nin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plica’ları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bir elle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rectum’dan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yardım edilerek geçilebilir.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Vagina’nın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 kısmındaki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vaginalis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uteri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anestrus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gebelik durumlarında şekil ve renk değişikliğine uğrar. Bu bölgenin muayenesi hekime fikir verir. Doğumdan sonra yavru zarlarının (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placenta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atılamamasına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secundinarium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 verilir.</a:t>
            </a:r>
          </a:p>
        </p:txBody>
      </p:sp>
    </p:spTree>
    <p:extLst>
      <p:ext uri="{BB962C8B-B14F-4D97-AF65-F5344CB8AC3E}">
        <p14:creationId xmlns:p14="http://schemas.microsoft.com/office/powerpoint/2010/main" val="264233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6 Metin kutusu"/>
          <p:cNvSpPr txBox="1">
            <a:spLocks noChangeArrowheads="1"/>
          </p:cNvSpPr>
          <p:nvPr/>
        </p:nvSpPr>
        <p:spPr bwMode="auto">
          <a:xfrm>
            <a:off x="8759826" y="6165851"/>
            <a:ext cx="115259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ln w="50800"/>
                <a:solidFill>
                  <a:srgbClr val="3333FF"/>
                </a:solidFill>
                <a:latin typeface="Arial" charset="0"/>
              </a:rPr>
              <a:t>Penis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6" y="161926"/>
            <a:ext cx="71151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Düz Ok Bağlayıcısı"/>
          <p:cNvCxnSpPr>
            <a:cxnSpLocks noChangeShapeType="1"/>
          </p:cNvCxnSpPr>
          <p:nvPr/>
        </p:nvCxnSpPr>
        <p:spPr bwMode="auto">
          <a:xfrm flipH="1" flipV="1">
            <a:off x="7176121" y="3429001"/>
            <a:ext cx="1799605" cy="2663825"/>
          </a:xfrm>
          <a:prstGeom prst="straightConnector1">
            <a:avLst/>
          </a:prstGeom>
          <a:noFill/>
          <a:ln w="57150" algn="ctr">
            <a:solidFill>
              <a:srgbClr val="0066FF"/>
            </a:solidFill>
            <a:round/>
            <a:headEnd/>
            <a:tailEnd type="arrow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cxnSp>
      <p:sp>
        <p:nvSpPr>
          <p:cNvPr id="5" name="4 Metin kutusu"/>
          <p:cNvSpPr txBox="1"/>
          <p:nvPr/>
        </p:nvSpPr>
        <p:spPr bwMode="auto">
          <a:xfrm>
            <a:off x="2351584" y="6453336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Boğa</a:t>
            </a:r>
          </a:p>
        </p:txBody>
      </p:sp>
      <p:cxnSp>
        <p:nvCxnSpPr>
          <p:cNvPr id="8" name="7 Düz Ok Bağlayıcısı"/>
          <p:cNvCxnSpPr/>
          <p:nvPr/>
        </p:nvCxnSpPr>
        <p:spPr>
          <a:xfrm flipH="1" flipV="1">
            <a:off x="6600056" y="1340768"/>
            <a:ext cx="2160240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 bwMode="auto">
          <a:xfrm>
            <a:off x="8688288" y="1916832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Rectum</a:t>
            </a:r>
            <a:endParaRPr lang="tr-TR" sz="20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 flipH="1" flipV="1">
            <a:off x="6168008" y="2204864"/>
            <a:ext cx="2808312" cy="1296144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 bwMode="auto">
          <a:xfrm>
            <a:off x="8904312" y="3573016"/>
            <a:ext cx="1512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Vesicae</a:t>
            </a: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urinaria</a:t>
            </a:r>
            <a:endParaRPr lang="tr-TR" sz="20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1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82432" y="2219368"/>
            <a:ext cx="9379527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Hayvan bu zarları 72 saatte atamazsa hekim tarafından alınması gerekir. Ancak geciken vakalarda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cervix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uteri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daralır ve müdahale zorlaşır.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İntraabdominal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basınç artışları, fazla östrojen hormonu salgısı, ahırda meyilli duruş gibi nedenlerle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prolapsus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prolapsus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recti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doğum veya yavru atma olguları sonrasında ise yukarıda sayılan nedenlerle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prolapsus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uteri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meydana gelebilir.</a:t>
            </a:r>
          </a:p>
        </p:txBody>
      </p:sp>
    </p:spTree>
    <p:extLst>
      <p:ext uri="{BB962C8B-B14F-4D97-AF65-F5344CB8AC3E}">
        <p14:creationId xmlns:p14="http://schemas.microsoft.com/office/powerpoint/2010/main" val="122026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6 Metin kutusu"/>
          <p:cNvSpPr txBox="1">
            <a:spLocks noChangeArrowheads="1"/>
          </p:cNvSpPr>
          <p:nvPr/>
        </p:nvSpPr>
        <p:spPr bwMode="auto">
          <a:xfrm>
            <a:off x="1703513" y="5373217"/>
            <a:ext cx="237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 err="1">
                <a:ln w="50800"/>
                <a:solidFill>
                  <a:srgbClr val="3333FF"/>
                </a:solidFill>
                <a:latin typeface="Arial" charset="0"/>
              </a:rPr>
              <a:t>Ovarium</a:t>
            </a:r>
            <a:endParaRPr lang="tr-TR" sz="36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60350"/>
            <a:ext cx="5975350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Düz Ok Bağlayıcısı"/>
          <p:cNvCxnSpPr/>
          <p:nvPr/>
        </p:nvCxnSpPr>
        <p:spPr>
          <a:xfrm flipV="1">
            <a:off x="2711450" y="3284984"/>
            <a:ext cx="2520454" cy="2015680"/>
          </a:xfrm>
          <a:prstGeom prst="straightConnector1">
            <a:avLst/>
          </a:prstGeom>
          <a:ln w="57150">
            <a:solidFill>
              <a:srgbClr val="0202B2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Metin kutusu"/>
          <p:cNvSpPr txBox="1"/>
          <p:nvPr/>
        </p:nvSpPr>
        <p:spPr bwMode="auto">
          <a:xfrm>
            <a:off x="9480376" y="6381328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İnek</a:t>
            </a:r>
          </a:p>
        </p:txBody>
      </p:sp>
      <p:cxnSp>
        <p:nvCxnSpPr>
          <p:cNvPr id="8" name="7 Düz Ok Bağlayıcısı"/>
          <p:cNvCxnSpPr/>
          <p:nvPr/>
        </p:nvCxnSpPr>
        <p:spPr>
          <a:xfrm>
            <a:off x="3575720" y="1340768"/>
            <a:ext cx="4392488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 bwMode="auto">
          <a:xfrm>
            <a:off x="1703512" y="1052736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Diaphragma</a:t>
            </a: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pelvis</a:t>
            </a:r>
            <a:endParaRPr lang="tr-TR" sz="20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 flipH="1" flipV="1">
            <a:off x="8544272" y="2492896"/>
            <a:ext cx="1080120" cy="244827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 bwMode="auto">
          <a:xfrm>
            <a:off x="9264352" y="4941168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Vagina</a:t>
            </a: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</a:p>
        </p:txBody>
      </p:sp>
      <p:cxnSp>
        <p:nvCxnSpPr>
          <p:cNvPr id="16" name="15 Düz Ok Bağlayıcısı"/>
          <p:cNvCxnSpPr/>
          <p:nvPr/>
        </p:nvCxnSpPr>
        <p:spPr>
          <a:xfrm flipH="1" flipV="1">
            <a:off x="7248128" y="2924944"/>
            <a:ext cx="720080" cy="252028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 bwMode="auto">
          <a:xfrm>
            <a:off x="7536160" y="5589240"/>
            <a:ext cx="1512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Vesicae</a:t>
            </a: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urinaria</a:t>
            </a:r>
            <a:endParaRPr lang="tr-TR" sz="20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0066FF"/>
          </a:solidFill>
          <a:tailEnd type="triangle"/>
        </a:ln>
        <a:scene3d>
          <a:camera prst="orthographicFront"/>
          <a:lightRig rig="threePt" dir="t"/>
        </a:scene3d>
        <a:sp3d>
          <a:bevelT prst="convex"/>
        </a:sp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  <a:scene3d>
          <a:camera prst="orthographicFront"/>
          <a:lightRig rig="soft" dir="t">
            <a:rot lat="0" lon="0" rev="15600000"/>
          </a:lightRig>
        </a:scene3d>
        <a:sp3d extrusionH="57150" prstMaterial="softEdge">
          <a:bevelT w="25400" h="38100"/>
        </a:sp3d>
      </a:bodyPr>
      <a:lstStyle>
        <a:defPPr eaLnBrk="1" hangingPunct="1">
          <a:defRPr sz="2400" b="1" dirty="0">
            <a:ln/>
            <a:solidFill>
              <a:schemeClr val="accent4"/>
            </a:solidFill>
            <a:latin typeface="+mn-lt"/>
            <a:cs typeface="Aharoni" pitchFamily="2" charset="-79"/>
          </a:defRPr>
        </a:defPPr>
      </a:lstStyle>
    </a:tx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579</Words>
  <Application>Microsoft Office PowerPoint</Application>
  <PresentationFormat>Geniş ekran</PresentationFormat>
  <Paragraphs>56</Paragraphs>
  <Slides>16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Office Teması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Çakır</dc:creator>
  <cp:lastModifiedBy>Ahmet Çakır</cp:lastModifiedBy>
  <cp:revision>13</cp:revision>
  <dcterms:created xsi:type="dcterms:W3CDTF">2019-03-21T11:56:42Z</dcterms:created>
  <dcterms:modified xsi:type="dcterms:W3CDTF">2019-03-22T07:47:51Z</dcterms:modified>
</cp:coreProperties>
</file>