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handoutMasterIdLst>
    <p:handoutMasterId r:id="rId18"/>
  </p:handoutMasterIdLst>
  <p:sldIdLst>
    <p:sldId id="256" r:id="rId2"/>
    <p:sldId id="362" r:id="rId3"/>
    <p:sldId id="370" r:id="rId4"/>
    <p:sldId id="449" r:id="rId5"/>
    <p:sldId id="454" r:id="rId6"/>
    <p:sldId id="364" r:id="rId7"/>
    <p:sldId id="443" r:id="rId8"/>
    <p:sldId id="428" r:id="rId9"/>
    <p:sldId id="410" r:id="rId10"/>
    <p:sldId id="444" r:id="rId11"/>
    <p:sldId id="417" r:id="rId12"/>
    <p:sldId id="429" r:id="rId13"/>
    <p:sldId id="447" r:id="rId14"/>
    <p:sldId id="440" r:id="rId15"/>
    <p:sldId id="427" r:id="rId16"/>
  </p:sldIdLst>
  <p:sldSz cx="9144000" cy="6858000" type="screen4x3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Orta Stil 3 - 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128ABC-1C19-45A2-8C6D-B83A9174000A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tr-TR"/>
        </a:p>
      </dgm:t>
    </dgm:pt>
    <dgm:pt modelId="{4E4598CA-9B41-453E-9AC8-192AEDF26E6E}">
      <dgm:prSet phldrT="[Metin]"/>
      <dgm:spPr/>
      <dgm:t>
        <a:bodyPr/>
        <a:lstStyle/>
        <a:p>
          <a:r>
            <a:rPr lang="tr-TR" dirty="0" err="1" smtClean="0">
              <a:latin typeface="Arial" pitchFamily="34" charset="0"/>
              <a:cs typeface="Arial" pitchFamily="34" charset="0"/>
            </a:rPr>
            <a:t>Antimicrobial</a:t>
          </a:r>
          <a:r>
            <a:rPr lang="tr-TR" dirty="0" smtClean="0">
              <a:latin typeface="Arial" pitchFamily="34" charset="0"/>
              <a:cs typeface="Arial" pitchFamily="34" charset="0"/>
            </a:rPr>
            <a:t> </a:t>
          </a:r>
          <a:r>
            <a:rPr lang="tr-TR" dirty="0" err="1" smtClean="0">
              <a:latin typeface="Arial" pitchFamily="34" charset="0"/>
              <a:cs typeface="Arial" pitchFamily="34" charset="0"/>
            </a:rPr>
            <a:t>packaging</a:t>
          </a:r>
          <a:endParaRPr lang="tr-TR" dirty="0">
            <a:latin typeface="Arial" pitchFamily="34" charset="0"/>
            <a:cs typeface="Arial" pitchFamily="34" charset="0"/>
          </a:endParaRPr>
        </a:p>
      </dgm:t>
    </dgm:pt>
    <dgm:pt modelId="{16BC5E35-9CF3-42BC-AB31-CDE659BF1118}" type="parTrans" cxnId="{764B9019-A8D9-416D-8303-4D191E653D53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E1C6B73B-F057-42D8-9E07-B65B193D1F71}" type="sibTrans" cxnId="{764B9019-A8D9-416D-8303-4D191E653D53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45FC9908-0353-4BE6-9DD3-32CC39A93C9D}">
      <dgm:prSet phldrT="[Metin]"/>
      <dgm:spPr/>
      <dgm:t>
        <a:bodyPr/>
        <a:lstStyle/>
        <a:p>
          <a:r>
            <a:rPr lang="tr-TR" dirty="0" err="1" smtClean="0">
              <a:latin typeface="Arial" pitchFamily="34" charset="0"/>
              <a:cs typeface="Arial" pitchFamily="34" charset="0"/>
            </a:rPr>
            <a:t>Antioxidant</a:t>
          </a:r>
          <a:r>
            <a:rPr lang="tr-TR" dirty="0" smtClean="0">
              <a:latin typeface="Arial" pitchFamily="34" charset="0"/>
              <a:cs typeface="Arial" pitchFamily="34" charset="0"/>
            </a:rPr>
            <a:t> </a:t>
          </a:r>
          <a:r>
            <a:rPr lang="tr-TR" dirty="0" err="1" smtClean="0">
              <a:latin typeface="Arial" pitchFamily="34" charset="0"/>
              <a:cs typeface="Arial" pitchFamily="34" charset="0"/>
            </a:rPr>
            <a:t>packaging</a:t>
          </a:r>
          <a:endParaRPr lang="tr-TR" dirty="0">
            <a:latin typeface="Arial" pitchFamily="34" charset="0"/>
            <a:cs typeface="Arial" pitchFamily="34" charset="0"/>
          </a:endParaRPr>
        </a:p>
      </dgm:t>
    </dgm:pt>
    <dgm:pt modelId="{434C52F7-8233-4476-9A49-7AC66678DB2D}" type="parTrans" cxnId="{273E2A31-F2F4-46A4-8323-45DA41153EBF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6A07982C-8C36-4086-8EDA-24EBA590986C}" type="sibTrans" cxnId="{273E2A31-F2F4-46A4-8323-45DA41153EBF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7ADFF0B6-F2B9-4846-A017-CAA1897A444A}">
      <dgm:prSet phldrT="[Metin]"/>
      <dgm:spPr/>
      <dgm:t>
        <a:bodyPr/>
        <a:lstStyle/>
        <a:p>
          <a:r>
            <a:rPr lang="tr-TR" dirty="0" smtClean="0">
              <a:latin typeface="Arial" pitchFamily="34" charset="0"/>
              <a:cs typeface="Arial" pitchFamily="34" charset="0"/>
            </a:rPr>
            <a:t>O</a:t>
          </a:r>
          <a:r>
            <a:rPr lang="tr-TR" baseline="-25000" dirty="0" smtClean="0">
              <a:latin typeface="Arial" pitchFamily="34" charset="0"/>
              <a:cs typeface="Arial" pitchFamily="34" charset="0"/>
            </a:rPr>
            <a:t>2</a:t>
          </a:r>
          <a:r>
            <a:rPr lang="tr-TR" dirty="0" smtClean="0">
              <a:latin typeface="Arial" pitchFamily="34" charset="0"/>
              <a:cs typeface="Arial" pitchFamily="34" charset="0"/>
            </a:rPr>
            <a:t> </a:t>
          </a:r>
          <a:r>
            <a:rPr lang="tr-TR" dirty="0" err="1" smtClean="0">
              <a:latin typeface="Arial" pitchFamily="34" charset="0"/>
              <a:cs typeface="Arial" pitchFamily="34" charset="0"/>
            </a:rPr>
            <a:t>scavengers</a:t>
          </a:r>
          <a:endParaRPr lang="tr-TR" dirty="0">
            <a:latin typeface="Arial" pitchFamily="34" charset="0"/>
            <a:cs typeface="Arial" pitchFamily="34" charset="0"/>
          </a:endParaRPr>
        </a:p>
      </dgm:t>
    </dgm:pt>
    <dgm:pt modelId="{883FF7C8-7198-4B63-B4D5-A68D338B0D58}" type="parTrans" cxnId="{C79E835B-9A03-4790-93D3-9803727E48F3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5A1E8019-7948-421B-AFDB-99A265075734}" type="sibTrans" cxnId="{C79E835B-9A03-4790-93D3-9803727E48F3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6FCD9984-0243-4601-9C9D-40572082B601}">
      <dgm:prSet/>
      <dgm:spPr/>
      <dgm:t>
        <a:bodyPr/>
        <a:lstStyle/>
        <a:p>
          <a:r>
            <a:rPr lang="tr-TR" dirty="0" smtClean="0">
              <a:latin typeface="Arial" pitchFamily="34" charset="0"/>
              <a:cs typeface="Arial" pitchFamily="34" charset="0"/>
            </a:rPr>
            <a:t>CO</a:t>
          </a:r>
          <a:r>
            <a:rPr lang="tr-TR" baseline="-25000" dirty="0" smtClean="0">
              <a:latin typeface="Arial" pitchFamily="34" charset="0"/>
              <a:cs typeface="Arial" pitchFamily="34" charset="0"/>
            </a:rPr>
            <a:t>2</a:t>
          </a:r>
          <a:r>
            <a:rPr lang="tr-TR" dirty="0" smtClean="0">
              <a:latin typeface="Arial" pitchFamily="34" charset="0"/>
              <a:cs typeface="Arial" pitchFamily="34" charset="0"/>
            </a:rPr>
            <a:t> </a:t>
          </a:r>
          <a:r>
            <a:rPr lang="tr-TR" dirty="0" err="1" smtClean="0">
              <a:latin typeface="Arial" pitchFamily="34" charset="0"/>
              <a:cs typeface="Arial" pitchFamily="34" charset="0"/>
            </a:rPr>
            <a:t>emitters</a:t>
          </a:r>
          <a:r>
            <a:rPr lang="tr-TR" dirty="0" smtClean="0">
              <a:latin typeface="Arial" pitchFamily="34" charset="0"/>
              <a:cs typeface="Arial" pitchFamily="34" charset="0"/>
            </a:rPr>
            <a:t> </a:t>
          </a:r>
          <a:r>
            <a:rPr lang="tr-TR" dirty="0" err="1" smtClean="0">
              <a:latin typeface="Arial" pitchFamily="34" charset="0"/>
              <a:cs typeface="Arial" pitchFamily="34" charset="0"/>
            </a:rPr>
            <a:t>and</a:t>
          </a:r>
          <a:r>
            <a:rPr lang="tr-TR" dirty="0" smtClean="0">
              <a:latin typeface="Arial" pitchFamily="34" charset="0"/>
              <a:cs typeface="Arial" pitchFamily="34" charset="0"/>
            </a:rPr>
            <a:t> </a:t>
          </a:r>
          <a:r>
            <a:rPr lang="tr-TR" dirty="0" err="1" smtClean="0">
              <a:latin typeface="Arial" pitchFamily="34" charset="0"/>
              <a:cs typeface="Arial" pitchFamily="34" charset="0"/>
            </a:rPr>
            <a:t>absorbers</a:t>
          </a:r>
          <a:r>
            <a:rPr lang="tr-TR" dirty="0" smtClean="0">
              <a:latin typeface="Arial" pitchFamily="34" charset="0"/>
              <a:cs typeface="Arial" pitchFamily="34" charset="0"/>
            </a:rPr>
            <a:t>  </a:t>
          </a:r>
          <a:endParaRPr lang="tr-TR" dirty="0">
            <a:latin typeface="Arial" pitchFamily="34" charset="0"/>
            <a:cs typeface="Arial" pitchFamily="34" charset="0"/>
          </a:endParaRPr>
        </a:p>
      </dgm:t>
    </dgm:pt>
    <dgm:pt modelId="{70E1A646-7CCC-45C1-A53B-311752307A50}" type="parTrans" cxnId="{7526A33D-0991-444B-B3CE-0BD7AEEB3ED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6E8DED8C-594B-488A-98BE-68FCC1CF5421}" type="sibTrans" cxnId="{7526A33D-0991-444B-B3CE-0BD7AEEB3ED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AB1D06EC-85A4-47C7-9471-32E6B9CFAB5A}">
      <dgm:prSet/>
      <dgm:spPr/>
      <dgm:t>
        <a:bodyPr/>
        <a:lstStyle/>
        <a:p>
          <a:r>
            <a:rPr lang="tr-TR" dirty="0" err="1" smtClean="0">
              <a:latin typeface="Arial" pitchFamily="34" charset="0"/>
              <a:cs typeface="Arial" pitchFamily="34" charset="0"/>
            </a:rPr>
            <a:t>Moisture</a:t>
          </a:r>
          <a:r>
            <a:rPr lang="tr-TR" dirty="0" smtClean="0">
              <a:latin typeface="Arial" pitchFamily="34" charset="0"/>
              <a:cs typeface="Arial" pitchFamily="34" charset="0"/>
            </a:rPr>
            <a:t> </a:t>
          </a:r>
          <a:r>
            <a:rPr lang="tr-TR" dirty="0" err="1" smtClean="0">
              <a:latin typeface="Arial" pitchFamily="34" charset="0"/>
              <a:cs typeface="Arial" pitchFamily="34" charset="0"/>
            </a:rPr>
            <a:t>regulators</a:t>
          </a:r>
          <a:endParaRPr lang="tr-TR" dirty="0">
            <a:latin typeface="Arial" pitchFamily="34" charset="0"/>
            <a:cs typeface="Arial" pitchFamily="34" charset="0"/>
          </a:endParaRPr>
        </a:p>
      </dgm:t>
    </dgm:pt>
    <dgm:pt modelId="{0D982BC5-4200-4868-ACBE-CC215BD84160}" type="parTrans" cxnId="{952EF24A-5692-4DF5-B402-95459BF4E19A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6E323C21-96AC-4941-A7A9-444963A892B3}" type="sibTrans" cxnId="{952EF24A-5692-4DF5-B402-95459BF4E19A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65FB9A7C-9387-463C-8218-A06BB8FFA681}">
      <dgm:prSet/>
      <dgm:spPr/>
      <dgm:t>
        <a:bodyPr/>
        <a:lstStyle/>
        <a:p>
          <a:r>
            <a:rPr lang="tr-TR" dirty="0" err="1" smtClean="0">
              <a:latin typeface="Arial" pitchFamily="34" charset="0"/>
              <a:cs typeface="Arial" pitchFamily="34" charset="0"/>
            </a:rPr>
            <a:t>Flavor</a:t>
          </a:r>
          <a:r>
            <a:rPr lang="tr-TR" dirty="0" smtClean="0">
              <a:latin typeface="Arial" pitchFamily="34" charset="0"/>
              <a:cs typeface="Arial" pitchFamily="34" charset="0"/>
            </a:rPr>
            <a:t> </a:t>
          </a:r>
          <a:r>
            <a:rPr lang="tr-TR" dirty="0" err="1" smtClean="0">
              <a:latin typeface="Arial" pitchFamily="34" charset="0"/>
              <a:cs typeface="Arial" pitchFamily="34" charset="0"/>
            </a:rPr>
            <a:t>releasers</a:t>
          </a:r>
          <a:r>
            <a:rPr lang="tr-TR" dirty="0" smtClean="0">
              <a:latin typeface="Arial" pitchFamily="34" charset="0"/>
              <a:cs typeface="Arial" pitchFamily="34" charset="0"/>
            </a:rPr>
            <a:t> </a:t>
          </a:r>
          <a:r>
            <a:rPr lang="tr-TR" dirty="0" err="1" smtClean="0">
              <a:latin typeface="Arial" pitchFamily="34" charset="0"/>
              <a:cs typeface="Arial" pitchFamily="34" charset="0"/>
            </a:rPr>
            <a:t>and</a:t>
          </a:r>
          <a:r>
            <a:rPr lang="tr-TR" dirty="0" smtClean="0">
              <a:latin typeface="Arial" pitchFamily="34" charset="0"/>
              <a:cs typeface="Arial" pitchFamily="34" charset="0"/>
            </a:rPr>
            <a:t> </a:t>
          </a:r>
          <a:r>
            <a:rPr lang="tr-TR" dirty="0" err="1" smtClean="0">
              <a:latin typeface="Arial" pitchFamily="34" charset="0"/>
              <a:cs typeface="Arial" pitchFamily="34" charset="0"/>
            </a:rPr>
            <a:t>absorbers</a:t>
          </a:r>
          <a:endParaRPr lang="tr-TR" dirty="0">
            <a:latin typeface="Arial" pitchFamily="34" charset="0"/>
            <a:cs typeface="Arial" pitchFamily="34" charset="0"/>
          </a:endParaRPr>
        </a:p>
      </dgm:t>
    </dgm:pt>
    <dgm:pt modelId="{B5C6BE7F-BE39-4920-B386-332B08B33E52}" type="parTrans" cxnId="{B6E2C840-9C40-471B-9204-24E239ECE4A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911E9ADC-54D8-4265-B2B5-494DD2F930D0}" type="sibTrans" cxnId="{B6E2C840-9C40-471B-9204-24E239ECE4A4}">
      <dgm:prSet/>
      <dgm:spPr/>
      <dgm:t>
        <a:bodyPr/>
        <a:lstStyle/>
        <a:p>
          <a:endParaRPr lang="tr-TR">
            <a:latin typeface="Arial" pitchFamily="34" charset="0"/>
            <a:cs typeface="Arial" pitchFamily="34" charset="0"/>
          </a:endParaRPr>
        </a:p>
      </dgm:t>
    </dgm:pt>
    <dgm:pt modelId="{DDE8F1BD-8BB1-440A-82E2-C7E4097E66DE}" type="pres">
      <dgm:prSet presAssocID="{4C128ABC-1C19-45A2-8C6D-B83A9174000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tr-TR"/>
        </a:p>
      </dgm:t>
    </dgm:pt>
    <dgm:pt modelId="{4DA70D50-D3BB-41CA-8D0E-36131CFC52E7}" type="pres">
      <dgm:prSet presAssocID="{4C128ABC-1C19-45A2-8C6D-B83A9174000A}" presName="Name1" presStyleCnt="0"/>
      <dgm:spPr/>
      <dgm:t>
        <a:bodyPr/>
        <a:lstStyle/>
        <a:p>
          <a:endParaRPr lang="tr-TR"/>
        </a:p>
      </dgm:t>
    </dgm:pt>
    <dgm:pt modelId="{BFE5D0C2-56EC-4D38-A3C1-F5D6EC27B768}" type="pres">
      <dgm:prSet presAssocID="{4C128ABC-1C19-45A2-8C6D-B83A9174000A}" presName="cycle" presStyleCnt="0"/>
      <dgm:spPr/>
      <dgm:t>
        <a:bodyPr/>
        <a:lstStyle/>
        <a:p>
          <a:endParaRPr lang="tr-TR"/>
        </a:p>
      </dgm:t>
    </dgm:pt>
    <dgm:pt modelId="{98A3D728-88B4-454D-B0F9-7414D66544EC}" type="pres">
      <dgm:prSet presAssocID="{4C128ABC-1C19-45A2-8C6D-B83A9174000A}" presName="srcNode" presStyleLbl="node1" presStyleIdx="0" presStyleCnt="6"/>
      <dgm:spPr/>
      <dgm:t>
        <a:bodyPr/>
        <a:lstStyle/>
        <a:p>
          <a:endParaRPr lang="tr-TR"/>
        </a:p>
      </dgm:t>
    </dgm:pt>
    <dgm:pt modelId="{A7482A5A-4C6D-4B37-ACCC-633ED36905DB}" type="pres">
      <dgm:prSet presAssocID="{4C128ABC-1C19-45A2-8C6D-B83A9174000A}" presName="conn" presStyleLbl="parChTrans1D2" presStyleIdx="0" presStyleCnt="1"/>
      <dgm:spPr/>
      <dgm:t>
        <a:bodyPr/>
        <a:lstStyle/>
        <a:p>
          <a:endParaRPr lang="tr-TR"/>
        </a:p>
      </dgm:t>
    </dgm:pt>
    <dgm:pt modelId="{EE40F023-2CE3-4375-8E29-5C0DC21281A9}" type="pres">
      <dgm:prSet presAssocID="{4C128ABC-1C19-45A2-8C6D-B83A9174000A}" presName="extraNode" presStyleLbl="node1" presStyleIdx="0" presStyleCnt="6"/>
      <dgm:spPr/>
      <dgm:t>
        <a:bodyPr/>
        <a:lstStyle/>
        <a:p>
          <a:endParaRPr lang="tr-TR"/>
        </a:p>
      </dgm:t>
    </dgm:pt>
    <dgm:pt modelId="{3E823EF2-416E-4D48-8343-FCEAFA1BD832}" type="pres">
      <dgm:prSet presAssocID="{4C128ABC-1C19-45A2-8C6D-B83A9174000A}" presName="dstNode" presStyleLbl="node1" presStyleIdx="0" presStyleCnt="6"/>
      <dgm:spPr/>
      <dgm:t>
        <a:bodyPr/>
        <a:lstStyle/>
        <a:p>
          <a:endParaRPr lang="tr-TR"/>
        </a:p>
      </dgm:t>
    </dgm:pt>
    <dgm:pt modelId="{D72F4E78-EAB9-460D-A83B-F6ADBBD4B74C}" type="pres">
      <dgm:prSet presAssocID="{4E4598CA-9B41-453E-9AC8-192AEDF26E6E}" presName="text_1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2EA8FAB-4783-4437-A7C0-C1627844643D}" type="pres">
      <dgm:prSet presAssocID="{4E4598CA-9B41-453E-9AC8-192AEDF26E6E}" presName="accent_1" presStyleCnt="0"/>
      <dgm:spPr/>
      <dgm:t>
        <a:bodyPr/>
        <a:lstStyle/>
        <a:p>
          <a:endParaRPr lang="tr-TR"/>
        </a:p>
      </dgm:t>
    </dgm:pt>
    <dgm:pt modelId="{C9385D8F-F4D1-48AE-A9BD-4D2EFE6185B8}" type="pres">
      <dgm:prSet presAssocID="{4E4598CA-9B41-453E-9AC8-192AEDF26E6E}" presName="accentRepeatNode" presStyleLbl="solidFgAcc1" presStyleIdx="0" presStyleCnt="6"/>
      <dgm:spPr/>
      <dgm:t>
        <a:bodyPr/>
        <a:lstStyle/>
        <a:p>
          <a:endParaRPr lang="tr-TR"/>
        </a:p>
      </dgm:t>
    </dgm:pt>
    <dgm:pt modelId="{C6B78FDB-776D-48E6-AE9C-00743BE93ED8}" type="pres">
      <dgm:prSet presAssocID="{45FC9908-0353-4BE6-9DD3-32CC39A93C9D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1DE785A-09CF-4505-821A-AB758C64278A}" type="pres">
      <dgm:prSet presAssocID="{45FC9908-0353-4BE6-9DD3-32CC39A93C9D}" presName="accent_2" presStyleCnt="0"/>
      <dgm:spPr/>
      <dgm:t>
        <a:bodyPr/>
        <a:lstStyle/>
        <a:p>
          <a:endParaRPr lang="tr-TR"/>
        </a:p>
      </dgm:t>
    </dgm:pt>
    <dgm:pt modelId="{F3088942-EB34-489C-8696-4FF0A7DCE1E8}" type="pres">
      <dgm:prSet presAssocID="{45FC9908-0353-4BE6-9DD3-32CC39A93C9D}" presName="accentRepeatNode" presStyleLbl="solidFgAcc1" presStyleIdx="1" presStyleCnt="6"/>
      <dgm:spPr/>
      <dgm:t>
        <a:bodyPr/>
        <a:lstStyle/>
        <a:p>
          <a:endParaRPr lang="tr-TR"/>
        </a:p>
      </dgm:t>
    </dgm:pt>
    <dgm:pt modelId="{F79E2263-A066-4E2A-B911-7AEF1F6BD7BD}" type="pres">
      <dgm:prSet presAssocID="{7ADFF0B6-F2B9-4846-A017-CAA1897A444A}" presName="text_3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BD15038-ABB7-4105-9635-BDA85EC03290}" type="pres">
      <dgm:prSet presAssocID="{7ADFF0B6-F2B9-4846-A017-CAA1897A444A}" presName="accent_3" presStyleCnt="0"/>
      <dgm:spPr/>
      <dgm:t>
        <a:bodyPr/>
        <a:lstStyle/>
        <a:p>
          <a:endParaRPr lang="tr-TR"/>
        </a:p>
      </dgm:t>
    </dgm:pt>
    <dgm:pt modelId="{EE4C4C99-E1B5-4D7D-B9F8-2F6BD96B613C}" type="pres">
      <dgm:prSet presAssocID="{7ADFF0B6-F2B9-4846-A017-CAA1897A444A}" presName="accentRepeatNode" presStyleLbl="solidFgAcc1" presStyleIdx="2" presStyleCnt="6"/>
      <dgm:spPr/>
      <dgm:t>
        <a:bodyPr/>
        <a:lstStyle/>
        <a:p>
          <a:endParaRPr lang="tr-TR"/>
        </a:p>
      </dgm:t>
    </dgm:pt>
    <dgm:pt modelId="{B40CD6B0-5F28-4245-B93B-4F69934C5D4E}" type="pres">
      <dgm:prSet presAssocID="{6FCD9984-0243-4601-9C9D-40572082B601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A1A5340-9440-4D43-97BD-14D57275EF8B}" type="pres">
      <dgm:prSet presAssocID="{6FCD9984-0243-4601-9C9D-40572082B601}" presName="accent_4" presStyleCnt="0"/>
      <dgm:spPr/>
      <dgm:t>
        <a:bodyPr/>
        <a:lstStyle/>
        <a:p>
          <a:endParaRPr lang="tr-TR"/>
        </a:p>
      </dgm:t>
    </dgm:pt>
    <dgm:pt modelId="{53E0B2CE-1F81-42F8-931C-A8F299300439}" type="pres">
      <dgm:prSet presAssocID="{6FCD9984-0243-4601-9C9D-40572082B601}" presName="accentRepeatNode" presStyleLbl="solidFgAcc1" presStyleIdx="3" presStyleCnt="6"/>
      <dgm:spPr/>
      <dgm:t>
        <a:bodyPr/>
        <a:lstStyle/>
        <a:p>
          <a:endParaRPr lang="tr-TR"/>
        </a:p>
      </dgm:t>
    </dgm:pt>
    <dgm:pt modelId="{3677AA10-2D4D-4170-8669-E9E0CBF0176F}" type="pres">
      <dgm:prSet presAssocID="{AB1D06EC-85A4-47C7-9471-32E6B9CFAB5A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48DA36-EE2F-41EF-B98C-5C3CD9F93977}" type="pres">
      <dgm:prSet presAssocID="{AB1D06EC-85A4-47C7-9471-32E6B9CFAB5A}" presName="accent_5" presStyleCnt="0"/>
      <dgm:spPr/>
      <dgm:t>
        <a:bodyPr/>
        <a:lstStyle/>
        <a:p>
          <a:endParaRPr lang="tr-TR"/>
        </a:p>
      </dgm:t>
    </dgm:pt>
    <dgm:pt modelId="{14F2BA01-51BC-4F3A-A377-5676790ADBC4}" type="pres">
      <dgm:prSet presAssocID="{AB1D06EC-85A4-47C7-9471-32E6B9CFAB5A}" presName="accentRepeatNode" presStyleLbl="solidFgAcc1" presStyleIdx="4" presStyleCnt="6"/>
      <dgm:spPr/>
      <dgm:t>
        <a:bodyPr/>
        <a:lstStyle/>
        <a:p>
          <a:endParaRPr lang="tr-TR"/>
        </a:p>
      </dgm:t>
    </dgm:pt>
    <dgm:pt modelId="{4560D5BB-50EE-44AA-8C2F-6B1849F63FE2}" type="pres">
      <dgm:prSet presAssocID="{65FB9A7C-9387-463C-8218-A06BB8FFA681}" presName="text_6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D67B11E-CAD5-47FB-8740-B04797B9C610}" type="pres">
      <dgm:prSet presAssocID="{65FB9A7C-9387-463C-8218-A06BB8FFA681}" presName="accent_6" presStyleCnt="0"/>
      <dgm:spPr/>
      <dgm:t>
        <a:bodyPr/>
        <a:lstStyle/>
        <a:p>
          <a:endParaRPr lang="tr-TR"/>
        </a:p>
      </dgm:t>
    </dgm:pt>
    <dgm:pt modelId="{4CBD4C0C-5507-47DA-8EE5-3053E51CF74F}" type="pres">
      <dgm:prSet presAssocID="{65FB9A7C-9387-463C-8218-A06BB8FFA681}" presName="accentRepeatNode" presStyleLbl="solidFgAcc1" presStyleIdx="5" presStyleCnt="6"/>
      <dgm:spPr/>
      <dgm:t>
        <a:bodyPr/>
        <a:lstStyle/>
        <a:p>
          <a:endParaRPr lang="tr-TR"/>
        </a:p>
      </dgm:t>
    </dgm:pt>
  </dgm:ptLst>
  <dgm:cxnLst>
    <dgm:cxn modelId="{952EF24A-5692-4DF5-B402-95459BF4E19A}" srcId="{4C128ABC-1C19-45A2-8C6D-B83A9174000A}" destId="{AB1D06EC-85A4-47C7-9471-32E6B9CFAB5A}" srcOrd="4" destOrd="0" parTransId="{0D982BC5-4200-4868-ACBE-CC215BD84160}" sibTransId="{6E323C21-96AC-4941-A7A9-444963A892B3}"/>
    <dgm:cxn modelId="{B6E2C840-9C40-471B-9204-24E239ECE4A4}" srcId="{4C128ABC-1C19-45A2-8C6D-B83A9174000A}" destId="{65FB9A7C-9387-463C-8218-A06BB8FFA681}" srcOrd="5" destOrd="0" parTransId="{B5C6BE7F-BE39-4920-B386-332B08B33E52}" sibTransId="{911E9ADC-54D8-4265-B2B5-494DD2F930D0}"/>
    <dgm:cxn modelId="{03F39ECB-404C-4F36-A59F-3449551ABDCE}" type="presOf" srcId="{AB1D06EC-85A4-47C7-9471-32E6B9CFAB5A}" destId="{3677AA10-2D4D-4170-8669-E9E0CBF0176F}" srcOrd="0" destOrd="0" presId="urn:microsoft.com/office/officeart/2008/layout/VerticalCurvedList"/>
    <dgm:cxn modelId="{E6CE4813-4EF5-4322-9F30-62A7C8BCB8DB}" type="presOf" srcId="{4E4598CA-9B41-453E-9AC8-192AEDF26E6E}" destId="{D72F4E78-EAB9-460D-A83B-F6ADBBD4B74C}" srcOrd="0" destOrd="0" presId="urn:microsoft.com/office/officeart/2008/layout/VerticalCurvedList"/>
    <dgm:cxn modelId="{52A9F2B7-A96D-47F3-8DB8-755522CA9082}" type="presOf" srcId="{45FC9908-0353-4BE6-9DD3-32CC39A93C9D}" destId="{C6B78FDB-776D-48E6-AE9C-00743BE93ED8}" srcOrd="0" destOrd="0" presId="urn:microsoft.com/office/officeart/2008/layout/VerticalCurvedList"/>
    <dgm:cxn modelId="{7526A33D-0991-444B-B3CE-0BD7AEEB3ED4}" srcId="{4C128ABC-1C19-45A2-8C6D-B83A9174000A}" destId="{6FCD9984-0243-4601-9C9D-40572082B601}" srcOrd="3" destOrd="0" parTransId="{70E1A646-7CCC-45C1-A53B-311752307A50}" sibTransId="{6E8DED8C-594B-488A-98BE-68FCC1CF5421}"/>
    <dgm:cxn modelId="{565B1A10-6AF3-472A-AB60-A7A5F7FB064C}" type="presOf" srcId="{4C128ABC-1C19-45A2-8C6D-B83A9174000A}" destId="{DDE8F1BD-8BB1-440A-82E2-C7E4097E66DE}" srcOrd="0" destOrd="0" presId="urn:microsoft.com/office/officeart/2008/layout/VerticalCurvedList"/>
    <dgm:cxn modelId="{8C6DA12E-1BE7-4495-8BEB-CAEEA4C39365}" type="presOf" srcId="{65FB9A7C-9387-463C-8218-A06BB8FFA681}" destId="{4560D5BB-50EE-44AA-8C2F-6B1849F63FE2}" srcOrd="0" destOrd="0" presId="urn:microsoft.com/office/officeart/2008/layout/VerticalCurvedList"/>
    <dgm:cxn modelId="{C79E835B-9A03-4790-93D3-9803727E48F3}" srcId="{4C128ABC-1C19-45A2-8C6D-B83A9174000A}" destId="{7ADFF0B6-F2B9-4846-A017-CAA1897A444A}" srcOrd="2" destOrd="0" parTransId="{883FF7C8-7198-4B63-B4D5-A68D338B0D58}" sibTransId="{5A1E8019-7948-421B-AFDB-99A265075734}"/>
    <dgm:cxn modelId="{273E2A31-F2F4-46A4-8323-45DA41153EBF}" srcId="{4C128ABC-1C19-45A2-8C6D-B83A9174000A}" destId="{45FC9908-0353-4BE6-9DD3-32CC39A93C9D}" srcOrd="1" destOrd="0" parTransId="{434C52F7-8233-4476-9A49-7AC66678DB2D}" sibTransId="{6A07982C-8C36-4086-8EDA-24EBA590986C}"/>
    <dgm:cxn modelId="{06E06BD6-78BD-4202-BC62-D43C4E24B2F2}" type="presOf" srcId="{6FCD9984-0243-4601-9C9D-40572082B601}" destId="{B40CD6B0-5F28-4245-B93B-4F69934C5D4E}" srcOrd="0" destOrd="0" presId="urn:microsoft.com/office/officeart/2008/layout/VerticalCurvedList"/>
    <dgm:cxn modelId="{25B3B032-865E-446E-A819-FB4569298E34}" type="presOf" srcId="{E1C6B73B-F057-42D8-9E07-B65B193D1F71}" destId="{A7482A5A-4C6D-4B37-ACCC-633ED36905DB}" srcOrd="0" destOrd="0" presId="urn:microsoft.com/office/officeart/2008/layout/VerticalCurvedList"/>
    <dgm:cxn modelId="{84F2BB40-20B8-413A-AA23-845ACBDA6B73}" type="presOf" srcId="{7ADFF0B6-F2B9-4846-A017-CAA1897A444A}" destId="{F79E2263-A066-4E2A-B911-7AEF1F6BD7BD}" srcOrd="0" destOrd="0" presId="urn:microsoft.com/office/officeart/2008/layout/VerticalCurvedList"/>
    <dgm:cxn modelId="{764B9019-A8D9-416D-8303-4D191E653D53}" srcId="{4C128ABC-1C19-45A2-8C6D-B83A9174000A}" destId="{4E4598CA-9B41-453E-9AC8-192AEDF26E6E}" srcOrd="0" destOrd="0" parTransId="{16BC5E35-9CF3-42BC-AB31-CDE659BF1118}" sibTransId="{E1C6B73B-F057-42D8-9E07-B65B193D1F71}"/>
    <dgm:cxn modelId="{6F3B052E-17F2-44DA-8B83-A30FFB4E14EB}" type="presParOf" srcId="{DDE8F1BD-8BB1-440A-82E2-C7E4097E66DE}" destId="{4DA70D50-D3BB-41CA-8D0E-36131CFC52E7}" srcOrd="0" destOrd="0" presId="urn:microsoft.com/office/officeart/2008/layout/VerticalCurvedList"/>
    <dgm:cxn modelId="{9E29E57F-44F4-49BE-BBF9-1AE985DF12BA}" type="presParOf" srcId="{4DA70D50-D3BB-41CA-8D0E-36131CFC52E7}" destId="{BFE5D0C2-56EC-4D38-A3C1-F5D6EC27B768}" srcOrd="0" destOrd="0" presId="urn:microsoft.com/office/officeart/2008/layout/VerticalCurvedList"/>
    <dgm:cxn modelId="{1415D144-D59B-46D6-BE71-CB40BF6D769D}" type="presParOf" srcId="{BFE5D0C2-56EC-4D38-A3C1-F5D6EC27B768}" destId="{98A3D728-88B4-454D-B0F9-7414D66544EC}" srcOrd="0" destOrd="0" presId="urn:microsoft.com/office/officeart/2008/layout/VerticalCurvedList"/>
    <dgm:cxn modelId="{520E4DBB-0AAB-4299-B843-DCF3A3612D89}" type="presParOf" srcId="{BFE5D0C2-56EC-4D38-A3C1-F5D6EC27B768}" destId="{A7482A5A-4C6D-4B37-ACCC-633ED36905DB}" srcOrd="1" destOrd="0" presId="urn:microsoft.com/office/officeart/2008/layout/VerticalCurvedList"/>
    <dgm:cxn modelId="{AF4AC9F9-6C2C-429E-9E4D-640BE8DAB4A7}" type="presParOf" srcId="{BFE5D0C2-56EC-4D38-A3C1-F5D6EC27B768}" destId="{EE40F023-2CE3-4375-8E29-5C0DC21281A9}" srcOrd="2" destOrd="0" presId="urn:microsoft.com/office/officeart/2008/layout/VerticalCurvedList"/>
    <dgm:cxn modelId="{C1646D34-57F7-4F04-A6E1-5E046BA10490}" type="presParOf" srcId="{BFE5D0C2-56EC-4D38-A3C1-F5D6EC27B768}" destId="{3E823EF2-416E-4D48-8343-FCEAFA1BD832}" srcOrd="3" destOrd="0" presId="urn:microsoft.com/office/officeart/2008/layout/VerticalCurvedList"/>
    <dgm:cxn modelId="{8FF2DF6D-7B35-4527-BBC0-7CD082CE585E}" type="presParOf" srcId="{4DA70D50-D3BB-41CA-8D0E-36131CFC52E7}" destId="{D72F4E78-EAB9-460D-A83B-F6ADBBD4B74C}" srcOrd="1" destOrd="0" presId="urn:microsoft.com/office/officeart/2008/layout/VerticalCurvedList"/>
    <dgm:cxn modelId="{92F9ECD6-6DE6-4279-8309-346C14142502}" type="presParOf" srcId="{4DA70D50-D3BB-41CA-8D0E-36131CFC52E7}" destId="{22EA8FAB-4783-4437-A7C0-C1627844643D}" srcOrd="2" destOrd="0" presId="urn:microsoft.com/office/officeart/2008/layout/VerticalCurvedList"/>
    <dgm:cxn modelId="{48F0D8A7-1407-4986-84E7-214774C35A48}" type="presParOf" srcId="{22EA8FAB-4783-4437-A7C0-C1627844643D}" destId="{C9385D8F-F4D1-48AE-A9BD-4D2EFE6185B8}" srcOrd="0" destOrd="0" presId="urn:microsoft.com/office/officeart/2008/layout/VerticalCurvedList"/>
    <dgm:cxn modelId="{BCEEE821-55D9-4AD4-B368-2719358184DD}" type="presParOf" srcId="{4DA70D50-D3BB-41CA-8D0E-36131CFC52E7}" destId="{C6B78FDB-776D-48E6-AE9C-00743BE93ED8}" srcOrd="3" destOrd="0" presId="urn:microsoft.com/office/officeart/2008/layout/VerticalCurvedList"/>
    <dgm:cxn modelId="{37DB0AD8-EC76-4DDF-A697-AABD8FA3CA5C}" type="presParOf" srcId="{4DA70D50-D3BB-41CA-8D0E-36131CFC52E7}" destId="{11DE785A-09CF-4505-821A-AB758C64278A}" srcOrd="4" destOrd="0" presId="urn:microsoft.com/office/officeart/2008/layout/VerticalCurvedList"/>
    <dgm:cxn modelId="{B51A2AC2-1947-49E8-8FC4-810A81A02345}" type="presParOf" srcId="{11DE785A-09CF-4505-821A-AB758C64278A}" destId="{F3088942-EB34-489C-8696-4FF0A7DCE1E8}" srcOrd="0" destOrd="0" presId="urn:microsoft.com/office/officeart/2008/layout/VerticalCurvedList"/>
    <dgm:cxn modelId="{D75DE3F8-54D5-489E-9CA2-01667CDAA2D6}" type="presParOf" srcId="{4DA70D50-D3BB-41CA-8D0E-36131CFC52E7}" destId="{F79E2263-A066-4E2A-B911-7AEF1F6BD7BD}" srcOrd="5" destOrd="0" presId="urn:microsoft.com/office/officeart/2008/layout/VerticalCurvedList"/>
    <dgm:cxn modelId="{312AF351-44B3-4CD8-BB7B-F4A3039256B6}" type="presParOf" srcId="{4DA70D50-D3BB-41CA-8D0E-36131CFC52E7}" destId="{4BD15038-ABB7-4105-9635-BDA85EC03290}" srcOrd="6" destOrd="0" presId="urn:microsoft.com/office/officeart/2008/layout/VerticalCurvedList"/>
    <dgm:cxn modelId="{D1EB0A9A-EB22-4C6C-9AEB-1A9EDBFCA22D}" type="presParOf" srcId="{4BD15038-ABB7-4105-9635-BDA85EC03290}" destId="{EE4C4C99-E1B5-4D7D-B9F8-2F6BD96B613C}" srcOrd="0" destOrd="0" presId="urn:microsoft.com/office/officeart/2008/layout/VerticalCurvedList"/>
    <dgm:cxn modelId="{87DBCFEE-3C22-4681-ACFF-7F0F61B864F6}" type="presParOf" srcId="{4DA70D50-D3BB-41CA-8D0E-36131CFC52E7}" destId="{B40CD6B0-5F28-4245-B93B-4F69934C5D4E}" srcOrd="7" destOrd="0" presId="urn:microsoft.com/office/officeart/2008/layout/VerticalCurvedList"/>
    <dgm:cxn modelId="{47021F7F-F39A-4E1C-8AF6-2285F59CFA83}" type="presParOf" srcId="{4DA70D50-D3BB-41CA-8D0E-36131CFC52E7}" destId="{BA1A5340-9440-4D43-97BD-14D57275EF8B}" srcOrd="8" destOrd="0" presId="urn:microsoft.com/office/officeart/2008/layout/VerticalCurvedList"/>
    <dgm:cxn modelId="{239AE7A1-2F8C-4BC2-A17F-873CBCE632AD}" type="presParOf" srcId="{BA1A5340-9440-4D43-97BD-14D57275EF8B}" destId="{53E0B2CE-1F81-42F8-931C-A8F299300439}" srcOrd="0" destOrd="0" presId="urn:microsoft.com/office/officeart/2008/layout/VerticalCurvedList"/>
    <dgm:cxn modelId="{262F44BB-DAF9-4EE2-BA1E-FBD22554F133}" type="presParOf" srcId="{4DA70D50-D3BB-41CA-8D0E-36131CFC52E7}" destId="{3677AA10-2D4D-4170-8669-E9E0CBF0176F}" srcOrd="9" destOrd="0" presId="urn:microsoft.com/office/officeart/2008/layout/VerticalCurvedList"/>
    <dgm:cxn modelId="{5BE286DD-768A-432C-BF0F-F57775753C07}" type="presParOf" srcId="{4DA70D50-D3BB-41CA-8D0E-36131CFC52E7}" destId="{2448DA36-EE2F-41EF-B98C-5C3CD9F93977}" srcOrd="10" destOrd="0" presId="urn:microsoft.com/office/officeart/2008/layout/VerticalCurvedList"/>
    <dgm:cxn modelId="{81E30E2D-224C-4393-AA2C-4AF37AC11C13}" type="presParOf" srcId="{2448DA36-EE2F-41EF-B98C-5C3CD9F93977}" destId="{14F2BA01-51BC-4F3A-A377-5676790ADBC4}" srcOrd="0" destOrd="0" presId="urn:microsoft.com/office/officeart/2008/layout/VerticalCurvedList"/>
    <dgm:cxn modelId="{507CB0EC-C386-458C-A992-AEDC2C54D3F8}" type="presParOf" srcId="{4DA70D50-D3BB-41CA-8D0E-36131CFC52E7}" destId="{4560D5BB-50EE-44AA-8C2F-6B1849F63FE2}" srcOrd="11" destOrd="0" presId="urn:microsoft.com/office/officeart/2008/layout/VerticalCurvedList"/>
    <dgm:cxn modelId="{55751F71-F618-443B-922E-9B687D545E2F}" type="presParOf" srcId="{4DA70D50-D3BB-41CA-8D0E-36131CFC52E7}" destId="{AD67B11E-CAD5-47FB-8740-B04797B9C610}" srcOrd="12" destOrd="0" presId="urn:microsoft.com/office/officeart/2008/layout/VerticalCurvedList"/>
    <dgm:cxn modelId="{9D7B508E-D176-4C61-8913-F6FDC1AAABE1}" type="presParOf" srcId="{AD67B11E-CAD5-47FB-8740-B04797B9C610}" destId="{4CBD4C0C-5507-47DA-8EE5-3053E51CF74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482A5A-4C6D-4B37-ACCC-633ED36905DB}">
      <dsp:nvSpPr>
        <dsp:cNvPr id="0" name=""/>
        <dsp:cNvSpPr/>
      </dsp:nvSpPr>
      <dsp:spPr>
        <a:xfrm>
          <a:off x="-5691751" y="-871244"/>
          <a:ext cx="6776466" cy="6776466"/>
        </a:xfrm>
        <a:prstGeom prst="blockArc">
          <a:avLst>
            <a:gd name="adj1" fmla="val 18900000"/>
            <a:gd name="adj2" fmla="val 2700000"/>
            <a:gd name="adj3" fmla="val 319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2F4E78-EAB9-460D-A83B-F6ADBBD4B74C}">
      <dsp:nvSpPr>
        <dsp:cNvPr id="0" name=""/>
        <dsp:cNvSpPr/>
      </dsp:nvSpPr>
      <dsp:spPr>
        <a:xfrm>
          <a:off x="404197" y="265089"/>
          <a:ext cx="5211731" cy="52997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669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Antimicrobial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packaging</a:t>
          </a:r>
          <a:endParaRPr lang="tr-TR" sz="2600" kern="1200" dirty="0">
            <a:latin typeface="Arial" pitchFamily="34" charset="0"/>
            <a:cs typeface="Arial" pitchFamily="34" charset="0"/>
          </a:endParaRPr>
        </a:p>
      </dsp:txBody>
      <dsp:txXfrm>
        <a:off x="404197" y="265089"/>
        <a:ext cx="5211731" cy="529977"/>
      </dsp:txXfrm>
    </dsp:sp>
    <dsp:sp modelId="{C9385D8F-F4D1-48AE-A9BD-4D2EFE6185B8}">
      <dsp:nvSpPr>
        <dsp:cNvPr id="0" name=""/>
        <dsp:cNvSpPr/>
      </dsp:nvSpPr>
      <dsp:spPr>
        <a:xfrm>
          <a:off x="72962" y="198842"/>
          <a:ext cx="662471" cy="662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B78FDB-776D-48E6-AE9C-00743BE93ED8}">
      <dsp:nvSpPr>
        <dsp:cNvPr id="0" name=""/>
        <dsp:cNvSpPr/>
      </dsp:nvSpPr>
      <dsp:spPr>
        <a:xfrm>
          <a:off x="840140" y="1059954"/>
          <a:ext cx="4775789" cy="529977"/>
        </a:xfrm>
        <a:prstGeom prst="rect">
          <a:avLst/>
        </a:prstGeom>
        <a:solidFill>
          <a:schemeClr val="accent5">
            <a:hueOff val="2376739"/>
            <a:satOff val="-12104"/>
            <a:lumOff val="22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669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Antioxidant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packaging</a:t>
          </a:r>
          <a:endParaRPr lang="tr-TR" sz="2600" kern="1200" dirty="0">
            <a:latin typeface="Arial" pitchFamily="34" charset="0"/>
            <a:cs typeface="Arial" pitchFamily="34" charset="0"/>
          </a:endParaRPr>
        </a:p>
      </dsp:txBody>
      <dsp:txXfrm>
        <a:off x="840140" y="1059954"/>
        <a:ext cx="4775789" cy="529977"/>
      </dsp:txXfrm>
    </dsp:sp>
    <dsp:sp modelId="{F3088942-EB34-489C-8696-4FF0A7DCE1E8}">
      <dsp:nvSpPr>
        <dsp:cNvPr id="0" name=""/>
        <dsp:cNvSpPr/>
      </dsp:nvSpPr>
      <dsp:spPr>
        <a:xfrm>
          <a:off x="508904" y="993707"/>
          <a:ext cx="662471" cy="662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2376739"/>
              <a:satOff val="-12104"/>
              <a:lumOff val="2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9E2263-A066-4E2A-B911-7AEF1F6BD7BD}">
      <dsp:nvSpPr>
        <dsp:cNvPr id="0" name=""/>
        <dsp:cNvSpPr/>
      </dsp:nvSpPr>
      <dsp:spPr>
        <a:xfrm>
          <a:off x="1039485" y="1854819"/>
          <a:ext cx="4576443" cy="529977"/>
        </a:xfrm>
        <a:prstGeom prst="rect">
          <a:avLst/>
        </a:prstGeom>
        <a:solidFill>
          <a:schemeClr val="accent5">
            <a:hueOff val="4753478"/>
            <a:satOff val="-24208"/>
            <a:lumOff val="447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669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>
              <a:latin typeface="Arial" pitchFamily="34" charset="0"/>
              <a:cs typeface="Arial" pitchFamily="34" charset="0"/>
            </a:rPr>
            <a:t>O</a:t>
          </a:r>
          <a:r>
            <a:rPr lang="tr-TR" sz="2600" kern="1200" baseline="-25000" dirty="0" smtClean="0">
              <a:latin typeface="Arial" pitchFamily="34" charset="0"/>
              <a:cs typeface="Arial" pitchFamily="34" charset="0"/>
            </a:rPr>
            <a:t>2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scavengers</a:t>
          </a:r>
          <a:endParaRPr lang="tr-TR" sz="2600" kern="1200" dirty="0">
            <a:latin typeface="Arial" pitchFamily="34" charset="0"/>
            <a:cs typeface="Arial" pitchFamily="34" charset="0"/>
          </a:endParaRPr>
        </a:p>
      </dsp:txBody>
      <dsp:txXfrm>
        <a:off x="1039485" y="1854819"/>
        <a:ext cx="4576443" cy="529977"/>
      </dsp:txXfrm>
    </dsp:sp>
    <dsp:sp modelId="{EE4C4C99-E1B5-4D7D-B9F8-2F6BD96B613C}">
      <dsp:nvSpPr>
        <dsp:cNvPr id="0" name=""/>
        <dsp:cNvSpPr/>
      </dsp:nvSpPr>
      <dsp:spPr>
        <a:xfrm>
          <a:off x="708250" y="1788572"/>
          <a:ext cx="662471" cy="662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4753478"/>
              <a:satOff val="-24208"/>
              <a:lumOff val="44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0CD6B0-5F28-4245-B93B-4F69934C5D4E}">
      <dsp:nvSpPr>
        <dsp:cNvPr id="0" name=""/>
        <dsp:cNvSpPr/>
      </dsp:nvSpPr>
      <dsp:spPr>
        <a:xfrm>
          <a:off x="1039485" y="2649181"/>
          <a:ext cx="4576443" cy="529977"/>
        </a:xfrm>
        <a:prstGeom prst="rect">
          <a:avLst/>
        </a:prstGeom>
        <a:solidFill>
          <a:schemeClr val="accent5">
            <a:hueOff val="7130217"/>
            <a:satOff val="-36312"/>
            <a:lumOff val="67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669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>
              <a:latin typeface="Arial" pitchFamily="34" charset="0"/>
              <a:cs typeface="Arial" pitchFamily="34" charset="0"/>
            </a:rPr>
            <a:t>CO</a:t>
          </a:r>
          <a:r>
            <a:rPr lang="tr-TR" sz="2600" kern="1200" baseline="-25000" dirty="0" smtClean="0">
              <a:latin typeface="Arial" pitchFamily="34" charset="0"/>
              <a:cs typeface="Arial" pitchFamily="34" charset="0"/>
            </a:rPr>
            <a:t>2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emitters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and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absorbers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 </a:t>
          </a:r>
          <a:endParaRPr lang="tr-TR" sz="2600" kern="1200" dirty="0">
            <a:latin typeface="Arial" pitchFamily="34" charset="0"/>
            <a:cs typeface="Arial" pitchFamily="34" charset="0"/>
          </a:endParaRPr>
        </a:p>
      </dsp:txBody>
      <dsp:txXfrm>
        <a:off x="1039485" y="2649181"/>
        <a:ext cx="4576443" cy="529977"/>
      </dsp:txXfrm>
    </dsp:sp>
    <dsp:sp modelId="{53E0B2CE-1F81-42F8-931C-A8F299300439}">
      <dsp:nvSpPr>
        <dsp:cNvPr id="0" name=""/>
        <dsp:cNvSpPr/>
      </dsp:nvSpPr>
      <dsp:spPr>
        <a:xfrm>
          <a:off x="708250" y="2582934"/>
          <a:ext cx="662471" cy="662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7130217"/>
              <a:satOff val="-36312"/>
              <a:lumOff val="67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77AA10-2D4D-4170-8669-E9E0CBF0176F}">
      <dsp:nvSpPr>
        <dsp:cNvPr id="0" name=""/>
        <dsp:cNvSpPr/>
      </dsp:nvSpPr>
      <dsp:spPr>
        <a:xfrm>
          <a:off x="840140" y="3444046"/>
          <a:ext cx="4775789" cy="529977"/>
        </a:xfrm>
        <a:prstGeom prst="rect">
          <a:avLst/>
        </a:prstGeom>
        <a:solidFill>
          <a:schemeClr val="accent5">
            <a:hueOff val="9506956"/>
            <a:satOff val="-48416"/>
            <a:lumOff val="89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669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Moisture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regulators</a:t>
          </a:r>
          <a:endParaRPr lang="tr-TR" sz="2600" kern="1200" dirty="0">
            <a:latin typeface="Arial" pitchFamily="34" charset="0"/>
            <a:cs typeface="Arial" pitchFamily="34" charset="0"/>
          </a:endParaRPr>
        </a:p>
      </dsp:txBody>
      <dsp:txXfrm>
        <a:off x="840140" y="3444046"/>
        <a:ext cx="4775789" cy="529977"/>
      </dsp:txXfrm>
    </dsp:sp>
    <dsp:sp modelId="{14F2BA01-51BC-4F3A-A377-5676790ADBC4}">
      <dsp:nvSpPr>
        <dsp:cNvPr id="0" name=""/>
        <dsp:cNvSpPr/>
      </dsp:nvSpPr>
      <dsp:spPr>
        <a:xfrm>
          <a:off x="508904" y="3377799"/>
          <a:ext cx="662471" cy="662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9506956"/>
              <a:satOff val="-48416"/>
              <a:lumOff val="89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60D5BB-50EE-44AA-8C2F-6B1849F63FE2}">
      <dsp:nvSpPr>
        <dsp:cNvPr id="0" name=""/>
        <dsp:cNvSpPr/>
      </dsp:nvSpPr>
      <dsp:spPr>
        <a:xfrm>
          <a:off x="404197" y="4238911"/>
          <a:ext cx="5211731" cy="529977"/>
        </a:xfrm>
        <a:prstGeom prst="rect">
          <a:avLst/>
        </a:prstGeom>
        <a:solidFill>
          <a:schemeClr val="accent5">
            <a:hueOff val="11883694"/>
            <a:satOff val="-60520"/>
            <a:lumOff val="111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0669" tIns="66040" rIns="66040" bIns="6604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Flavor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releasers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and</a:t>
          </a:r>
          <a:r>
            <a:rPr lang="tr-TR" sz="26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tr-TR" sz="2600" kern="1200" dirty="0" err="1" smtClean="0">
              <a:latin typeface="Arial" pitchFamily="34" charset="0"/>
              <a:cs typeface="Arial" pitchFamily="34" charset="0"/>
            </a:rPr>
            <a:t>absorbers</a:t>
          </a:r>
          <a:endParaRPr lang="tr-TR" sz="2600" kern="1200" dirty="0">
            <a:latin typeface="Arial" pitchFamily="34" charset="0"/>
            <a:cs typeface="Arial" pitchFamily="34" charset="0"/>
          </a:endParaRPr>
        </a:p>
      </dsp:txBody>
      <dsp:txXfrm>
        <a:off x="404197" y="4238911"/>
        <a:ext cx="5211731" cy="529977"/>
      </dsp:txXfrm>
    </dsp:sp>
    <dsp:sp modelId="{4CBD4C0C-5507-47DA-8EE5-3053E51CF74F}">
      <dsp:nvSpPr>
        <dsp:cNvPr id="0" name=""/>
        <dsp:cNvSpPr/>
      </dsp:nvSpPr>
      <dsp:spPr>
        <a:xfrm>
          <a:off x="72962" y="4172664"/>
          <a:ext cx="662471" cy="66247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11883694"/>
              <a:satOff val="-60520"/>
              <a:lumOff val="111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DF4478-0CF9-430D-AF5F-A58FDFF98883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4A24E-AE85-47DA-B2FD-AC7439DCC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414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78767-3D8E-40A3-8AEE-9883BD0F581E}" type="datetimeFigureOut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14964-FC59-4890-9A2C-60BA2105C62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076BE-C481-4EB4-890B-356FB7FB98C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542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Since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powerfull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affordable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information</a:t>
            </a:r>
            <a:r>
              <a:rPr lang="tr-TR" baseline="0" dirty="0" smtClean="0"/>
              <a:t> </a:t>
            </a:r>
            <a:r>
              <a:rPr lang="tr-TR" baseline="0" dirty="0" err="1" smtClean="0"/>
              <a:t>tehnology</a:t>
            </a:r>
            <a:r>
              <a:rPr lang="tr-TR" baseline="0" dirty="0" smtClean="0"/>
              <a:t> has an </a:t>
            </a:r>
            <a:r>
              <a:rPr lang="tr-TR" baseline="0" dirty="0" err="1" smtClean="0"/>
              <a:t>important</a:t>
            </a:r>
            <a:r>
              <a:rPr lang="tr-TR" baseline="0" dirty="0" smtClean="0"/>
              <a:t> </a:t>
            </a:r>
            <a:r>
              <a:rPr lang="tr-TR" baseline="0" dirty="0" err="1" smtClean="0"/>
              <a:t>place</a:t>
            </a:r>
            <a:r>
              <a:rPr lang="tr-TR" baseline="0" dirty="0" smtClean="0"/>
              <a:t> in </a:t>
            </a:r>
            <a:r>
              <a:rPr lang="tr-TR" baseline="0" dirty="0" err="1" smtClean="0"/>
              <a:t>our</a:t>
            </a:r>
            <a:r>
              <a:rPr lang="tr-TR" baseline="0" dirty="0" smtClean="0"/>
              <a:t> life, </a:t>
            </a:r>
            <a:r>
              <a:rPr lang="tr-TR" baseline="0" dirty="0" err="1" smtClean="0"/>
              <a:t>the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development</a:t>
            </a:r>
            <a:r>
              <a:rPr lang="tr-TR" baseline="0" dirty="0" smtClean="0"/>
              <a:t> of </a:t>
            </a:r>
            <a:r>
              <a:rPr lang="tr-TR" baseline="0" dirty="0" err="1" smtClean="0"/>
              <a:t>the</a:t>
            </a:r>
            <a:r>
              <a:rPr lang="tr-TR" baseline="0" dirty="0" smtClean="0"/>
              <a:t> </a:t>
            </a:r>
            <a:r>
              <a:rPr lang="tr-TR" baseline="0" dirty="0" err="1" smtClean="0"/>
              <a:t>intelligent</a:t>
            </a:r>
            <a:r>
              <a:rPr lang="tr-TR" baseline="0" dirty="0" smtClean="0"/>
              <a:t> </a:t>
            </a:r>
            <a:r>
              <a:rPr lang="tr-TR" baseline="0" dirty="0" err="1" smtClean="0"/>
              <a:t>packaging</a:t>
            </a:r>
            <a:r>
              <a:rPr lang="tr-TR" baseline="0" dirty="0" smtClean="0"/>
              <a:t> </a:t>
            </a:r>
            <a:r>
              <a:rPr lang="tr-TR" baseline="0" dirty="0" err="1" smtClean="0"/>
              <a:t>technology</a:t>
            </a:r>
            <a:r>
              <a:rPr lang="tr-TR" baseline="0" dirty="0" smtClean="0"/>
              <a:t> </a:t>
            </a:r>
            <a:r>
              <a:rPr lang="tr-TR" baseline="0" dirty="0" err="1" smtClean="0"/>
              <a:t>gains</a:t>
            </a:r>
            <a:r>
              <a:rPr lang="tr-TR" baseline="0" dirty="0" smtClean="0"/>
              <a:t> </a:t>
            </a:r>
            <a:r>
              <a:rPr lang="tr-TR" baseline="0" dirty="0" err="1" smtClean="0"/>
              <a:t>speed</a:t>
            </a:r>
            <a:r>
              <a:rPr lang="tr-TR" baseline="0" dirty="0" smtClean="0"/>
              <a:t> in </a:t>
            </a:r>
            <a:r>
              <a:rPr lang="tr-TR" baseline="0" dirty="0" err="1" smtClean="0"/>
              <a:t>recent</a:t>
            </a:r>
            <a:r>
              <a:rPr lang="tr-TR" baseline="0" dirty="0" smtClean="0"/>
              <a:t> </a:t>
            </a:r>
            <a:r>
              <a:rPr lang="tr-TR" baseline="0" dirty="0" err="1" smtClean="0"/>
              <a:t>years</a:t>
            </a:r>
            <a:r>
              <a:rPr lang="tr-TR" baseline="0" dirty="0" smtClean="0"/>
              <a:t>.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076BE-C481-4EB4-890B-356FB7FB98C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47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2076BE-C481-4EB4-890B-356FB7FB98C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93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B9A5D-2CDE-46F7-8621-92979CA68A18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CD2FE-FD55-4BD6-84A6-D0CE50486403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19E55-0FE4-4F71-8BAA-DA1FE84976E2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1F048-D1B3-4898-BDC3-5C9F30E925B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4259F-2883-4F74-8E2D-092ED1B02EA4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16591-6E67-4E68-98AB-F05C6FBF4665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C1440-5C6D-46C4-B350-A25283ADC66B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A3F0-C8FD-4B99-A1BE-AEDC719C751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169ED-203F-46B3-85FD-8174A632BC53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5722F-847B-4D72-A71F-A79D3DE1F732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0CBC9-B9E2-444B-AD38-8A908009FE35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97489E-10C7-4A67-A163-A8B1AD0FA5B0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656332-59F3-483F-91AC-6027E10B48D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85720" y="1643050"/>
            <a:ext cx="8643998" cy="3286148"/>
          </a:xfrm>
        </p:spPr>
        <p:txBody>
          <a:bodyPr>
            <a:noAutofit/>
          </a:bodyPr>
          <a:lstStyle/>
          <a:p>
            <a:pPr algn="ctr"/>
            <a:r>
              <a:rPr lang="tr-TR" sz="11000" dirty="0" smtClean="0">
                <a:solidFill>
                  <a:schemeClr val="accent2"/>
                </a:solidFill>
              </a:rPr>
              <a:t/>
            </a:r>
            <a:br>
              <a:rPr lang="tr-TR" sz="11000" dirty="0" smtClean="0">
                <a:solidFill>
                  <a:schemeClr val="accent2"/>
                </a:solidFill>
              </a:rPr>
            </a:br>
            <a:r>
              <a:rPr lang="tr-TR" sz="11000" dirty="0" smtClean="0">
                <a:solidFill>
                  <a:schemeClr val="accent2"/>
                </a:solidFill>
              </a:rPr>
              <a:t/>
            </a:r>
            <a:br>
              <a:rPr lang="tr-TR" sz="11000" dirty="0" smtClean="0">
                <a:solidFill>
                  <a:schemeClr val="accent2"/>
                </a:solidFill>
              </a:rPr>
            </a:br>
            <a:r>
              <a:rPr lang="tr-TR" sz="11000" dirty="0" smtClean="0">
                <a:solidFill>
                  <a:schemeClr val="accent2"/>
                </a:solidFill>
              </a:rPr>
              <a:t/>
            </a:r>
            <a:br>
              <a:rPr lang="tr-TR" sz="11000" dirty="0" smtClean="0">
                <a:solidFill>
                  <a:schemeClr val="accent2"/>
                </a:solidFill>
              </a:rPr>
            </a:br>
            <a:r>
              <a:rPr lang="tr-TR" sz="11000" dirty="0" smtClean="0">
                <a:solidFill>
                  <a:schemeClr val="accent2"/>
                </a:solidFill>
              </a:rPr>
              <a:t/>
            </a:r>
            <a:br>
              <a:rPr lang="tr-TR" sz="11000" dirty="0" smtClean="0">
                <a:solidFill>
                  <a:schemeClr val="accent2"/>
                </a:solidFill>
              </a:rPr>
            </a:br>
            <a:r>
              <a:rPr lang="tr-TR" sz="11000" dirty="0" smtClean="0">
                <a:solidFill>
                  <a:schemeClr val="accent2"/>
                </a:solidFill>
              </a:rPr>
              <a:t/>
            </a:r>
            <a:br>
              <a:rPr lang="tr-TR" sz="11000" dirty="0" smtClean="0">
                <a:solidFill>
                  <a:schemeClr val="accent2"/>
                </a:solidFill>
              </a:rPr>
            </a:br>
            <a:r>
              <a:rPr lang="tr-TR" sz="11000" dirty="0" smtClean="0">
                <a:solidFill>
                  <a:schemeClr val="accent2"/>
                </a:solidFill>
              </a:rPr>
              <a:t/>
            </a:r>
            <a:br>
              <a:rPr lang="tr-TR" sz="11000" dirty="0" smtClean="0">
                <a:solidFill>
                  <a:schemeClr val="accent2"/>
                </a:solidFill>
              </a:rPr>
            </a:br>
            <a:r>
              <a:rPr lang="tr-TR" sz="11000" dirty="0" smtClean="0">
                <a:solidFill>
                  <a:schemeClr val="accent2"/>
                </a:solidFill>
              </a:rPr>
              <a:t/>
            </a:r>
            <a:br>
              <a:rPr lang="tr-TR" sz="11000" dirty="0" smtClean="0">
                <a:solidFill>
                  <a:schemeClr val="accent2"/>
                </a:solidFill>
              </a:rPr>
            </a:br>
            <a:r>
              <a:rPr lang="tr-TR" sz="11000" dirty="0" smtClean="0">
                <a:solidFill>
                  <a:schemeClr val="accent2"/>
                </a:solidFill>
              </a:rPr>
              <a:t/>
            </a:r>
            <a:br>
              <a:rPr lang="tr-TR" sz="11000" dirty="0" smtClean="0">
                <a:solidFill>
                  <a:schemeClr val="accent2"/>
                </a:solidFill>
              </a:rPr>
            </a:br>
            <a:r>
              <a:rPr lang="tr-TR" sz="11000" dirty="0" smtClean="0">
                <a:solidFill>
                  <a:schemeClr val="accent2"/>
                </a:solidFill>
              </a:rPr>
              <a:t/>
            </a:r>
            <a:br>
              <a:rPr lang="tr-TR" sz="11000" dirty="0" smtClean="0">
                <a:solidFill>
                  <a:schemeClr val="accent2"/>
                </a:solidFill>
              </a:rPr>
            </a:br>
            <a:r>
              <a:rPr lang="tr-TR" sz="11000" dirty="0" err="1" smtClean="0">
                <a:solidFill>
                  <a:schemeClr val="accent2"/>
                </a:solidFill>
              </a:rPr>
              <a:t>Food</a:t>
            </a:r>
            <a:r>
              <a:rPr lang="tr-TR" sz="11000" dirty="0" smtClean="0">
                <a:solidFill>
                  <a:schemeClr val="accent2"/>
                </a:solidFill>
              </a:rPr>
              <a:t> </a:t>
            </a:r>
            <a:r>
              <a:rPr lang="tr-TR" sz="11000" dirty="0" err="1" smtClean="0">
                <a:solidFill>
                  <a:schemeClr val="accent2"/>
                </a:solidFill>
              </a:rPr>
              <a:t>packaging</a:t>
            </a:r>
            <a:endParaRPr lang="tr-TR" sz="11000" dirty="0">
              <a:solidFill>
                <a:schemeClr val="accent2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749752" y="6319870"/>
            <a:ext cx="7854696" cy="609592"/>
          </a:xfrm>
        </p:spPr>
        <p:txBody>
          <a:bodyPr>
            <a:normAutofit/>
          </a:bodyPr>
          <a:lstStyle/>
          <a:p>
            <a:pPr algn="ctr"/>
            <a:r>
              <a:rPr lang="tr-TR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FDE 101-</a:t>
            </a:r>
            <a:r>
              <a:rPr lang="tr-TR" sz="2400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Basic</a:t>
            </a:r>
            <a:r>
              <a:rPr lang="tr-TR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tr-TR" sz="2400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Concepts</a:t>
            </a:r>
            <a:r>
              <a:rPr lang="tr-TR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in </a:t>
            </a:r>
            <a:r>
              <a:rPr lang="tr-TR" sz="2400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Food</a:t>
            </a:r>
            <a:r>
              <a:rPr lang="tr-TR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tr-TR" sz="2400" b="1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Engineering</a:t>
            </a:r>
            <a:endParaRPr lang="tr-TR" sz="2400" b="1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2857488" y="1214422"/>
            <a:ext cx="5929354" cy="3857652"/>
          </a:xfrm>
        </p:spPr>
        <p:txBody>
          <a:bodyPr>
            <a:noAutofit/>
          </a:bodyPr>
          <a:lstStyle/>
          <a:p>
            <a:pPr algn="ctr"/>
            <a:r>
              <a:rPr lang="tr-TR" sz="7200" dirty="0" smtClean="0">
                <a:solidFill>
                  <a:srgbClr val="002060"/>
                </a:solidFill>
              </a:rPr>
              <a:t>INTELLIGENT (SMART) PACKAGING</a:t>
            </a:r>
            <a:endParaRPr lang="tr-TR" sz="72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1F048-D1B3-4898-BDC3-5C9F30E925B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02386" y="349164"/>
            <a:ext cx="7543800" cy="143676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Intelligent</a:t>
            </a:r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endParaRPr lang="en-US" sz="48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C5C0-C6DE-46AE-8151-0F30BE1882E2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347133" y="1626918"/>
            <a:ext cx="8331200" cy="4230973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basically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defined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as «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package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able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lang="tr-TR" sz="2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sense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external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package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u="sng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communicate</a:t>
            </a:r>
            <a:r>
              <a:rPr lang="tr-TR" sz="24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24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consumer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Intelligent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simply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defined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words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sz="24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tr-TR" sz="32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tr-T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sense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tr-TR" sz="32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communicate</a:t>
            </a:r>
            <a:endParaRPr lang="tr-TR" sz="32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1764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Types</a:t>
            </a:r>
            <a:r>
              <a:rPr lang="tr-TR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tr-TR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intelligent</a:t>
            </a:r>
            <a:r>
              <a:rPr lang="tr-TR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packaging</a:t>
            </a:r>
            <a:endParaRPr lang="tr-TR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1F048-D1B3-4898-BDC3-5C9F30E925B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idx="1"/>
          </p:nvPr>
        </p:nvSpPr>
        <p:spPr>
          <a:xfrm>
            <a:off x="457200" y="1754524"/>
            <a:ext cx="8229600" cy="4389120"/>
          </a:xfrm>
        </p:spPr>
        <p:txBody>
          <a:bodyPr>
            <a:normAutofit/>
          </a:bodyPr>
          <a:lstStyle/>
          <a:p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Smart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devices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are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generally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used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intelligent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technology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such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barcodes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indicators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etc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…</a:t>
            </a:r>
          </a:p>
          <a:p>
            <a:endParaRPr lang="tr-TR" sz="22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Intelligent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systems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are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classified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six</a:t>
            </a:r>
            <a:r>
              <a:rPr lang="tr-T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dirty="0" err="1" smtClean="0">
                <a:latin typeface="Arial" pitchFamily="34" charset="0"/>
                <a:cs typeface="Arial" pitchFamily="34" charset="0"/>
              </a:rPr>
              <a:t>technologies</a:t>
            </a:r>
            <a:endParaRPr lang="tr-TR" sz="2200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tr-TR" sz="2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Barcodes</a:t>
            </a:r>
            <a:endParaRPr lang="tr-TR" sz="22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tr-TR" sz="2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Radiofrequency</a:t>
            </a:r>
            <a:r>
              <a:rPr lang="tr-TR" sz="2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identification</a:t>
            </a:r>
            <a:r>
              <a:rPr lang="tr-TR" sz="2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(RFID) </a:t>
            </a:r>
            <a:r>
              <a:rPr lang="tr-TR" sz="2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tags</a:t>
            </a:r>
            <a:endParaRPr lang="tr-TR" sz="2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tr-TR" sz="2200" b="1" dirty="0" smtClean="0">
                <a:latin typeface="Arial" pitchFamily="34" charset="0"/>
                <a:cs typeface="Arial" pitchFamily="34" charset="0"/>
              </a:rPr>
              <a:t>Time-</a:t>
            </a:r>
            <a:r>
              <a:rPr lang="tr-TR" sz="2200" b="1" dirty="0" err="1" smtClean="0">
                <a:latin typeface="Arial" pitchFamily="34" charset="0"/>
                <a:cs typeface="Arial" pitchFamily="34" charset="0"/>
              </a:rPr>
              <a:t>temperature</a:t>
            </a:r>
            <a:r>
              <a:rPr lang="tr-TR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b="1" dirty="0" err="1" smtClean="0">
                <a:latin typeface="Arial" pitchFamily="34" charset="0"/>
                <a:cs typeface="Arial" pitchFamily="34" charset="0"/>
              </a:rPr>
              <a:t>indicators</a:t>
            </a:r>
            <a:endParaRPr lang="tr-TR" sz="2200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tr-TR" sz="2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Gas</a:t>
            </a:r>
            <a:r>
              <a:rPr lang="tr-TR" sz="2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2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indicators</a:t>
            </a:r>
            <a:endParaRPr lang="tr-TR" sz="22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tr-TR" sz="2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Freshness</a:t>
            </a:r>
            <a:r>
              <a:rPr lang="tr-TR" sz="2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indicators</a:t>
            </a:r>
            <a:endParaRPr lang="tr-TR" sz="2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tr-TR" sz="2200" b="1" dirty="0" err="1" smtClean="0">
                <a:latin typeface="Arial" pitchFamily="34" charset="0"/>
                <a:cs typeface="Arial" pitchFamily="34" charset="0"/>
              </a:rPr>
              <a:t>Pathogenic</a:t>
            </a:r>
            <a:r>
              <a:rPr lang="tr-TR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200" b="1" dirty="0" err="1" smtClean="0">
                <a:latin typeface="Arial" pitchFamily="34" charset="0"/>
                <a:cs typeface="Arial" pitchFamily="34" charset="0"/>
              </a:rPr>
              <a:t>indicators</a:t>
            </a:r>
            <a:endParaRPr lang="tr-TR" sz="2200" b="1" dirty="0" smtClean="0">
              <a:latin typeface="Arial" pitchFamily="34" charset="0"/>
              <a:cs typeface="Arial" pitchFamily="34" charset="0"/>
            </a:endParaRPr>
          </a:p>
          <a:p>
            <a:endParaRPr lang="tr-TR"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2857488" y="1214422"/>
            <a:ext cx="5929354" cy="3857652"/>
          </a:xfrm>
        </p:spPr>
        <p:txBody>
          <a:bodyPr>
            <a:noAutofit/>
          </a:bodyPr>
          <a:lstStyle/>
          <a:p>
            <a:pPr algn="ctr"/>
            <a:r>
              <a:rPr lang="tr-TR" sz="7200" dirty="0" smtClean="0">
                <a:solidFill>
                  <a:srgbClr val="002060"/>
                </a:solidFill>
              </a:rPr>
              <a:t>INNOVATIVE AND FUTURE TRENDS</a:t>
            </a:r>
            <a:endParaRPr lang="tr-TR" sz="72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1F048-D1B3-4898-BDC3-5C9F30E925B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</a:rPr>
              <a:t>Innovative</a:t>
            </a:r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</a:rPr>
              <a:t>and</a:t>
            </a:r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</a:rPr>
              <a:t>future</a:t>
            </a:r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</a:rPr>
              <a:t>trends</a:t>
            </a:r>
            <a:endParaRPr lang="tr-TR" sz="4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Recyclable</a:t>
            </a:r>
            <a:r>
              <a:rPr lang="tr-TR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packaging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means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package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material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reused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after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it is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processed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Biodegradable</a:t>
            </a:r>
            <a:r>
              <a:rPr lang="tr-TR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packaging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means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package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naturally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degraded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by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microorganisms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nature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400" b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Packaging</a:t>
            </a:r>
            <a:r>
              <a:rPr lang="tr-TR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from</a:t>
            </a:r>
            <a:r>
              <a:rPr lang="tr-TR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renewable</a:t>
            </a:r>
            <a:r>
              <a:rPr lang="tr-TR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sources</a:t>
            </a:r>
            <a:r>
              <a:rPr lang="tr-TR" sz="2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means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package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produced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from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edible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sources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(e.g.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edible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hamburger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wrapping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material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lvl="0"/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1F048-D1B3-4898-BDC3-5C9F30E925B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96086"/>
          </a:xfrm>
        </p:spPr>
        <p:txBody>
          <a:bodyPr>
            <a:normAutofit/>
          </a:bodyPr>
          <a:lstStyle/>
          <a:p>
            <a:r>
              <a:rPr lang="tr-TR" sz="44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sz="44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389120"/>
          </a:xfrm>
        </p:spPr>
        <p:txBody>
          <a:bodyPr>
            <a:normAutofit fontScale="92500"/>
          </a:bodyPr>
          <a:lstStyle/>
          <a:p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McMillin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K.W. 2017.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Advancements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meat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Meat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Science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132, 153-162.</a:t>
            </a:r>
          </a:p>
          <a:p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Ahmed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I. et al. 2017. 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comprehensive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review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on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application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active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technologies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muscle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foods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Food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Control, 82, 163-178.</a:t>
            </a:r>
          </a:p>
          <a:p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Fang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Z. 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e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t al. 2017. 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Active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intelligent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meat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industry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Trends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Food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Science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Technology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61, 60-71.</a:t>
            </a:r>
          </a:p>
          <a:p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O’Sullivan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M.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Kerry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J.P. 2010.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Meat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chapter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13)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In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Handbook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Meat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Processing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Ed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Toldrá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F.),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Wiley-Blackwell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Publishing.</a:t>
            </a:r>
          </a:p>
          <a:p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Mullan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M.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nd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McDowell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D. 2003.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Modified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atmosphere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chapter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10)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In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Food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Technology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(Ed: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Coles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R., </a:t>
            </a:r>
            <a:r>
              <a:rPr lang="tr-TR" sz="1800" dirty="0" err="1">
                <a:latin typeface="Arial" pitchFamily="34" charset="0"/>
                <a:cs typeface="Arial" pitchFamily="34" charset="0"/>
              </a:rPr>
              <a:t>McDowell</a:t>
            </a:r>
            <a:r>
              <a:rPr lang="tr-TR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D.,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Kirwan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M.J),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Blackwell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publishing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tr-TR" altLang="en-US" sz="1800" dirty="0" err="1" smtClean="0">
                <a:latin typeface="Arial" pitchFamily="34" charset="0"/>
                <a:cs typeface="Arial" pitchFamily="34" charset="0"/>
              </a:rPr>
              <a:t>Campbell</a:t>
            </a:r>
            <a:r>
              <a:rPr lang="tr-TR" altLang="en-US" sz="18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tr-TR" altLang="en-US" sz="1800" dirty="0" err="1" smtClean="0">
                <a:latin typeface="Arial" pitchFamily="34" charset="0"/>
                <a:cs typeface="Arial" pitchFamily="34" charset="0"/>
              </a:rPr>
              <a:t>Platt</a:t>
            </a:r>
            <a:r>
              <a:rPr lang="tr-TR" altLang="en-US" sz="1800" dirty="0" smtClean="0">
                <a:latin typeface="Arial" pitchFamily="34" charset="0"/>
                <a:cs typeface="Arial" pitchFamily="34" charset="0"/>
              </a:rPr>
              <a:t>, G. (2009). </a:t>
            </a:r>
            <a:r>
              <a:rPr lang="tr-TR" altLang="en-US" sz="1800" b="1" dirty="0" err="1" smtClean="0">
                <a:latin typeface="Arial" pitchFamily="34" charset="0"/>
                <a:cs typeface="Arial" pitchFamily="34" charset="0"/>
              </a:rPr>
              <a:t>Food</a:t>
            </a:r>
            <a:r>
              <a:rPr lang="tr-TR" alt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altLang="en-US" sz="1800" b="1" dirty="0" err="1" smtClean="0">
                <a:latin typeface="Arial" pitchFamily="34" charset="0"/>
                <a:cs typeface="Arial" pitchFamily="34" charset="0"/>
              </a:rPr>
              <a:t>Science</a:t>
            </a:r>
            <a:r>
              <a:rPr lang="tr-TR" alt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altLang="en-US" sz="1800" b="1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tr-TR" alt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altLang="en-US" sz="1800" b="1" dirty="0" err="1" smtClean="0">
                <a:latin typeface="Arial" pitchFamily="34" charset="0"/>
                <a:cs typeface="Arial" pitchFamily="34" charset="0"/>
              </a:rPr>
              <a:t>Technology</a:t>
            </a:r>
            <a:r>
              <a:rPr lang="tr-TR" altLang="en-US" sz="1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tr-TR" altLang="en-US" sz="1800" b="1" dirty="0" err="1" smtClean="0">
                <a:latin typeface="Arial" pitchFamily="34" charset="0"/>
                <a:cs typeface="Arial" pitchFamily="34" charset="0"/>
              </a:rPr>
              <a:t>Chapter</a:t>
            </a:r>
            <a:r>
              <a:rPr lang="tr-TR" altLang="en-US" sz="1800" b="1" dirty="0" smtClean="0">
                <a:latin typeface="Arial" pitchFamily="34" charset="0"/>
                <a:cs typeface="Arial" pitchFamily="34" charset="0"/>
              </a:rPr>
              <a:t> 11: </a:t>
            </a:r>
            <a:r>
              <a:rPr lang="tr-TR" altLang="en-US" sz="1800" b="1" dirty="0" err="1" smtClean="0">
                <a:latin typeface="Arial" pitchFamily="34" charset="0"/>
                <a:cs typeface="Arial" pitchFamily="34" charset="0"/>
              </a:rPr>
              <a:t>Food</a:t>
            </a:r>
            <a:r>
              <a:rPr lang="tr-TR" altLang="en-US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altLang="en-US" sz="1800" b="1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altLang="en-US" sz="1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tr-TR" altLang="en-US" sz="1800" b="1" dirty="0" err="1" smtClean="0">
                <a:latin typeface="Arial" pitchFamily="34" charset="0"/>
                <a:cs typeface="Arial" pitchFamily="34" charset="0"/>
              </a:rPr>
              <a:t>Pages</a:t>
            </a:r>
            <a:r>
              <a:rPr lang="tr-TR" altLang="en-US" sz="1800" b="1" dirty="0" smtClean="0">
                <a:latin typeface="Arial" pitchFamily="34" charset="0"/>
                <a:cs typeface="Arial" pitchFamily="34" charset="0"/>
              </a:rPr>
              <a:t> 279-298.</a:t>
            </a:r>
            <a:r>
              <a:rPr lang="tr-TR" alt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altLang="en-US" sz="1800" dirty="0" err="1" smtClean="0">
                <a:latin typeface="Arial" pitchFamily="34" charset="0"/>
                <a:cs typeface="Arial" pitchFamily="34" charset="0"/>
              </a:rPr>
              <a:t>Blackwell</a:t>
            </a:r>
            <a:r>
              <a:rPr lang="tr-TR" alt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altLang="en-US" sz="1800" dirty="0" err="1" smtClean="0">
                <a:latin typeface="Arial" pitchFamily="34" charset="0"/>
                <a:cs typeface="Arial" pitchFamily="34" charset="0"/>
              </a:rPr>
              <a:t>Publishing</a:t>
            </a:r>
            <a:r>
              <a:rPr lang="tr-TR" altLang="en-US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tr-TR" altLang="en-US" sz="1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Singh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R.P.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Heldman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D.R. (2009)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Introduction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food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engineering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Chapter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15: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b="1" dirty="0" err="1" smtClean="0">
                <a:latin typeface="Arial" pitchFamily="34" charset="0"/>
                <a:cs typeface="Arial" pitchFamily="34" charset="0"/>
              </a:rPr>
              <a:t>concepts</a:t>
            </a:r>
            <a:r>
              <a:rPr lang="tr-TR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(4</a:t>
            </a:r>
            <a:r>
              <a:rPr lang="tr-TR" sz="1800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ed.)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Academic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18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tr-TR" sz="1800" dirty="0" smtClean="0">
                <a:latin typeface="Arial" pitchFamily="34" charset="0"/>
                <a:cs typeface="Arial" pitchFamily="34" charset="0"/>
              </a:rPr>
              <a:t>, California, USA. </a:t>
            </a:r>
          </a:p>
          <a:p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D95FD-67A8-4E62-9F6C-D2B4A5AE1475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46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02386" y="417302"/>
            <a:ext cx="7543800" cy="1154310"/>
          </a:xfrm>
        </p:spPr>
        <p:txBody>
          <a:bodyPr>
            <a:normAutofit/>
          </a:bodyPr>
          <a:lstStyle/>
          <a:p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The</a:t>
            </a:r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importance</a:t>
            </a:r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 of </a:t>
            </a:r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packaging</a:t>
            </a:r>
            <a:endParaRPr lang="en-US" sz="48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158" y="2000240"/>
            <a:ext cx="8143932" cy="4143404"/>
          </a:xfrm>
        </p:spPr>
        <p:txBody>
          <a:bodyPr>
            <a:noAutofit/>
          </a:bodyPr>
          <a:lstStyle/>
          <a:p>
            <a:pPr indent="-414000">
              <a:lnSpc>
                <a:spcPct val="100000"/>
              </a:lnSpc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 </a:t>
            </a:r>
            <a:r>
              <a:rPr lang="tr-TR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processing</a:t>
            </a:r>
            <a:r>
              <a:rPr lang="tr-TR" sz="2400" b="1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operations</a:t>
            </a:r>
            <a:endParaRPr lang="tr-TR" sz="2400" b="1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14000">
              <a:lnSpc>
                <a:spcPct val="100000"/>
              </a:lnSpc>
              <a:buNone/>
            </a:pP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14000">
              <a:lnSpc>
                <a:spcPct val="100000"/>
              </a:lnSpc>
            </a:pP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products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throughout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handling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storage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retail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display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consumer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protect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414000"/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nutritional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</a:t>
            </a:r>
            <a:endParaRPr lang="tr-TR" sz="24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414000"/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properties</a:t>
            </a:r>
            <a:endParaRPr lang="tr-TR" sz="24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414000"/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attributes</a:t>
            </a:r>
            <a:endParaRPr lang="tr-TR" sz="24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414000"/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lipid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stability</a:t>
            </a:r>
            <a:endParaRPr lang="tr-TR" sz="2400" b="1" dirty="0" smtClean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 indent="-414000"/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microbial</a:t>
            </a:r>
            <a:r>
              <a:rPr lang="tr-TR" sz="2400" b="1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</a:t>
            </a:r>
            <a:endParaRPr lang="tr-TR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C5C0-C6DE-46AE-8151-0F30BE1882E2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r>
              <a:rPr lang="en-US" dirty="0" smtClean="0"/>
              <a:t>FDE 101-Basic concepts in food engineering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93640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C5C0-C6DE-46AE-8151-0F30BE1882E2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4786314" y="0"/>
            <a:ext cx="1981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Protection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3046534" y="5955589"/>
            <a:ext cx="29542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First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eye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customer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285720" y="4714884"/>
            <a:ext cx="24288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distinguishes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product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shelf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-71470" y="2071678"/>
            <a:ext cx="22145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represents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brand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6929454" y="4824723"/>
            <a:ext cx="22145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Identification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7286644" y="1928802"/>
            <a:ext cx="1942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0502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89120"/>
          </a:xfrm>
        </p:spPr>
        <p:txBody>
          <a:bodyPr>
            <a:normAutofit/>
          </a:bodyPr>
          <a:lstStyle/>
          <a:p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Wide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variety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materials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are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used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food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industry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as a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material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are</a:t>
            </a:r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tr-TR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Glass</a:t>
            </a:r>
            <a:endParaRPr lang="tr-TR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tr-TR" sz="2400" b="1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Metals</a:t>
            </a:r>
            <a:endParaRPr lang="tr-TR" sz="24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pPr lvl="2"/>
            <a:r>
              <a:rPr lang="tr-TR" sz="2400" b="1" dirty="0" err="1" smtClean="0">
                <a:latin typeface="Arial" pitchFamily="34" charset="0"/>
                <a:cs typeface="Arial" pitchFamily="34" charset="0"/>
              </a:rPr>
              <a:t>Plastic</a:t>
            </a:r>
            <a:r>
              <a:rPr lang="tr-TR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b="1" dirty="0" err="1" smtClean="0">
                <a:latin typeface="Arial" pitchFamily="34" charset="0"/>
                <a:cs typeface="Arial" pitchFamily="34" charset="0"/>
              </a:rPr>
              <a:t>polymers</a:t>
            </a:r>
            <a:endParaRPr lang="tr-TR" sz="2400" b="1" dirty="0" smtClean="0">
              <a:latin typeface="Arial" pitchFamily="34" charset="0"/>
              <a:cs typeface="Arial" pitchFamily="34" charset="0"/>
            </a:endParaRPr>
          </a:p>
          <a:p>
            <a:pPr lvl="2"/>
            <a:r>
              <a:rPr lang="tr-TR" sz="2400" b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Paper</a:t>
            </a:r>
            <a:endParaRPr lang="tr-TR" sz="2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endParaRPr lang="tr-T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Each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material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has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unique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properties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their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applications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food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industry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differ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according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food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400" dirty="0" err="1" smtClean="0">
                <a:latin typeface="Arial" pitchFamily="34" charset="0"/>
                <a:cs typeface="Arial" pitchFamily="34" charset="0"/>
              </a:rPr>
              <a:t>requirements</a:t>
            </a:r>
            <a:r>
              <a:rPr lang="tr-TR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tr-T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1F048-D1B3-4898-BDC3-5C9F30E925B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>
          <a:xfrm>
            <a:off x="802386" y="417302"/>
            <a:ext cx="7543800" cy="1154310"/>
          </a:xfrm>
        </p:spPr>
        <p:txBody>
          <a:bodyPr>
            <a:normAutofit/>
          </a:bodyPr>
          <a:lstStyle/>
          <a:p>
            <a:pPr algn="ctr"/>
            <a:r>
              <a:rPr lang="tr-TR" sz="42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Types</a:t>
            </a:r>
            <a:r>
              <a:rPr lang="tr-TR" sz="42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42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r>
              <a:rPr lang="tr-TR" sz="4200" b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4200" b="1" dirty="0" err="1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endParaRPr lang="en-US" sz="42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1F048-D1B3-4898-BDC3-5C9F30E925B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5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b="7796"/>
          <a:stretch>
            <a:fillRect/>
          </a:stretch>
        </p:blipFill>
        <p:spPr bwMode="auto">
          <a:xfrm>
            <a:off x="-32" y="0"/>
            <a:ext cx="914403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15 Metin kutusu"/>
          <p:cNvSpPr txBox="1"/>
          <p:nvPr/>
        </p:nvSpPr>
        <p:spPr>
          <a:xfrm>
            <a:off x="4429124" y="214290"/>
            <a:ext cx="45005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LAMINATED CARTON PACKAGE</a:t>
            </a:r>
            <a:endParaRPr lang="tr-TR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02386" y="352273"/>
            <a:ext cx="7841580" cy="1219339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Different</a:t>
            </a:r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packaging</a:t>
            </a:r>
            <a:r>
              <a:rPr lang="tr-TR" sz="4800" b="1" dirty="0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tr-TR" sz="4800" b="1" dirty="0" err="1" smtClean="0">
                <a:solidFill>
                  <a:schemeClr val="accent6">
                    <a:lumMod val="50000"/>
                  </a:schemeClr>
                </a:solidFill>
                <a:cs typeface="Arial" panose="020B0604020202020204" pitchFamily="34" charset="0"/>
              </a:rPr>
              <a:t>systems</a:t>
            </a:r>
            <a:endParaRPr lang="en-US" sz="4800" b="1" dirty="0">
              <a:solidFill>
                <a:schemeClr val="accent6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2966" y="1890180"/>
            <a:ext cx="7873220" cy="4516501"/>
          </a:xfrm>
        </p:spPr>
        <p:txBody>
          <a:bodyPr>
            <a:noAutofit/>
          </a:bodyPr>
          <a:lstStyle/>
          <a:p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food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industry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classified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five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groups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follow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None/>
            </a:pP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2"/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Aerobic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tr-TR" sz="24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Vacuum</a:t>
            </a:r>
            <a:r>
              <a:rPr lang="tr-TR" sz="2400" b="1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endParaRPr lang="tr-TR" sz="2400" b="1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tr-TR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Modified</a:t>
            </a:r>
            <a:r>
              <a:rPr lang="tr-TR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atmosphere</a:t>
            </a:r>
            <a:r>
              <a:rPr lang="tr-TR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endParaRPr lang="tr-TR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tr-TR" sz="2400" b="1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tr-TR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endParaRPr lang="tr-TR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tr-T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Intelligent</a:t>
            </a:r>
            <a:r>
              <a:rPr lang="tr-T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packaging</a:t>
            </a:r>
            <a:endParaRPr lang="tr-TR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C5C0-C6DE-46AE-8151-0F30BE1882E2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/>
          <a:p>
            <a:r>
              <a:rPr lang="en-US" dirty="0" smtClean="0"/>
              <a:t>FDE 101-Basic concepts in food engineering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25214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2857488" y="1214422"/>
            <a:ext cx="5929354" cy="3143272"/>
          </a:xfrm>
        </p:spPr>
        <p:txBody>
          <a:bodyPr>
            <a:noAutofit/>
          </a:bodyPr>
          <a:lstStyle/>
          <a:p>
            <a:pPr algn="ctr"/>
            <a:r>
              <a:rPr lang="tr-TR" sz="8000" dirty="0" smtClean="0">
                <a:solidFill>
                  <a:srgbClr val="002060"/>
                </a:solidFill>
              </a:rPr>
              <a:t>ACTIVE PACKAGING</a:t>
            </a:r>
            <a:endParaRPr lang="tr-TR" sz="8000" dirty="0">
              <a:solidFill>
                <a:srgbClr val="002060"/>
              </a:solidFill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1F048-D1B3-4898-BDC3-5C9F30E925BF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4282" y="357174"/>
            <a:ext cx="8715436" cy="1143000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Mechanism</a:t>
            </a:r>
            <a:r>
              <a:rPr lang="tr-TR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tr-TR" sz="4000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active</a:t>
            </a:r>
            <a:r>
              <a:rPr lang="tr-TR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4000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packaging</a:t>
            </a:r>
            <a:endParaRPr lang="tr-TR" sz="40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A751F-3DC9-4019-B052-F8F9BEBC4FB8}" type="datetime1">
              <a:rPr lang="tr-TR" smtClean="0"/>
              <a:pPr/>
              <a:t>28.03.2019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FDE 101-Basic concepts in food engineering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56332-59F3-483F-91AC-6027E10B48D1}" type="slidenum">
              <a:rPr lang="tr-TR" smtClean="0"/>
              <a:pPr/>
              <a:t>8</a:t>
            </a:fld>
            <a:endParaRPr lang="tr-TR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46" y="1785926"/>
            <a:ext cx="4451096" cy="4603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etin kutusu 3"/>
          <p:cNvSpPr txBox="1"/>
          <p:nvPr/>
        </p:nvSpPr>
        <p:spPr>
          <a:xfrm>
            <a:off x="6786578" y="2071678"/>
            <a:ext cx="22860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Active </a:t>
            </a:r>
            <a:r>
              <a:rPr lang="tr-T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releasing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tr-TR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Antimicrobial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agent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Antioxidant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Ethylene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Flavors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Preservatives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Metin kutusu 9"/>
          <p:cNvSpPr txBox="1"/>
          <p:nvPr/>
        </p:nvSpPr>
        <p:spPr>
          <a:xfrm>
            <a:off x="214282" y="2231777"/>
            <a:ext cx="219093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Active </a:t>
            </a:r>
            <a:r>
              <a:rPr lang="tr-T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scavenging</a:t>
            </a:r>
            <a:r>
              <a:rPr lang="tr-T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endParaRPr lang="tr-TR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tr-TR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20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Moisture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Odor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Ethylene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title"/>
          </p:nvPr>
        </p:nvSpPr>
        <p:spPr>
          <a:xfrm>
            <a:off x="685800" y="195248"/>
            <a:ext cx="7958166" cy="1162050"/>
          </a:xfrm>
        </p:spPr>
        <p:txBody>
          <a:bodyPr/>
          <a:lstStyle/>
          <a:p>
            <a:r>
              <a:rPr lang="tr-TR" sz="4000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Types</a:t>
            </a:r>
            <a:r>
              <a:rPr lang="tr-TR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of </a:t>
            </a:r>
            <a:r>
              <a:rPr lang="tr-TR" sz="4000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active</a:t>
            </a:r>
            <a:r>
              <a:rPr lang="tr-TR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4000" b="1" dirty="0" err="1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packaging</a:t>
            </a:r>
            <a:endParaRPr lang="tr-TR" sz="40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Metin Yer Tutucusu"/>
          <p:cNvSpPr>
            <a:spLocks noGrp="1"/>
          </p:cNvSpPr>
          <p:nvPr>
            <p:ph type="body" idx="2"/>
          </p:nvPr>
        </p:nvSpPr>
        <p:spPr>
          <a:xfrm>
            <a:off x="571472" y="1571612"/>
            <a:ext cx="2743200" cy="4572000"/>
          </a:xfrm>
        </p:spPr>
        <p:txBody>
          <a:bodyPr>
            <a:normAutofit/>
          </a:bodyPr>
          <a:lstStyle/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endParaRPr lang="tr-T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Active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packaging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classified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six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groups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given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2800" dirty="0" err="1" smtClean="0">
                <a:latin typeface="Arial" pitchFamily="34" charset="0"/>
                <a:cs typeface="Arial" pitchFamily="34" charset="0"/>
              </a:rPr>
              <a:t>near</a:t>
            </a:r>
            <a:r>
              <a:rPr lang="tr-TR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tr-TR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92336405"/>
              </p:ext>
            </p:extLst>
          </p:nvPr>
        </p:nvGraphicFramePr>
        <p:xfrm>
          <a:off x="3000364" y="1466856"/>
          <a:ext cx="5686436" cy="5033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BC5C0-C6DE-46AE-8151-0F30BE1882E2}" type="datetime1">
              <a:rPr lang="en-US" smtClean="0"/>
              <a:pPr/>
              <a:t>3/28/2019</a:t>
            </a:fld>
            <a:endParaRPr lang="en-US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21452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2071</TotalTime>
  <Words>706</Words>
  <Application>Microsoft Office PowerPoint</Application>
  <PresentationFormat>Ekran Gösterisi (4:3)</PresentationFormat>
  <Paragraphs>139</Paragraphs>
  <Slides>15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Constantia</vt:lpstr>
      <vt:lpstr>Wingdings 2</vt:lpstr>
      <vt:lpstr>Akış</vt:lpstr>
      <vt:lpstr>         Food packaging</vt:lpstr>
      <vt:lpstr>The importance of packaging</vt:lpstr>
      <vt:lpstr>PowerPoint Sunusu</vt:lpstr>
      <vt:lpstr>Types of packaging material</vt:lpstr>
      <vt:lpstr>PowerPoint Sunusu</vt:lpstr>
      <vt:lpstr>Different packaging systems</vt:lpstr>
      <vt:lpstr>ACTIVE PACKAGING</vt:lpstr>
      <vt:lpstr>Mechanism of active packaging</vt:lpstr>
      <vt:lpstr>Types of active packaging</vt:lpstr>
      <vt:lpstr>INTELLIGENT (SMART) PACKAGING</vt:lpstr>
      <vt:lpstr>Intelligent (smart) packaging</vt:lpstr>
      <vt:lpstr>Types of intelligent packaging</vt:lpstr>
      <vt:lpstr>INNOVATIVE AND FUTURE TRENDS</vt:lpstr>
      <vt:lpstr>Innovative and future trends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spoilage and preservation methods</dc:title>
  <dc:creator>Eda</dc:creator>
  <cp:lastModifiedBy>Windows Kullanıcısı</cp:lastModifiedBy>
  <cp:revision>209</cp:revision>
  <cp:lastPrinted>2018-12-17T12:45:00Z</cp:lastPrinted>
  <dcterms:created xsi:type="dcterms:W3CDTF">2018-11-25T10:18:25Z</dcterms:created>
  <dcterms:modified xsi:type="dcterms:W3CDTF">2019-03-28T07:24:17Z</dcterms:modified>
</cp:coreProperties>
</file>