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96" r:id="rId1"/>
  </p:sldMasterIdLst>
  <p:notesMasterIdLst>
    <p:notesMasterId r:id="rId26"/>
  </p:notesMasterIdLst>
  <p:sldIdLst>
    <p:sldId id="256" r:id="rId2"/>
    <p:sldId id="257" r:id="rId3"/>
    <p:sldId id="258" r:id="rId4"/>
    <p:sldId id="259" r:id="rId5"/>
    <p:sldId id="260" r:id="rId6"/>
    <p:sldId id="262" r:id="rId7"/>
    <p:sldId id="261" r:id="rId8"/>
    <p:sldId id="263" r:id="rId9"/>
    <p:sldId id="264" r:id="rId10"/>
    <p:sldId id="265" r:id="rId11"/>
    <p:sldId id="266" r:id="rId12"/>
    <p:sldId id="267" r:id="rId13"/>
    <p:sldId id="268" r:id="rId14"/>
    <p:sldId id="269" r:id="rId15"/>
    <p:sldId id="270" r:id="rId16"/>
    <p:sldId id="278" r:id="rId17"/>
    <p:sldId id="279" r:id="rId18"/>
    <p:sldId id="272" r:id="rId19"/>
    <p:sldId id="271" r:id="rId20"/>
    <p:sldId id="273" r:id="rId21"/>
    <p:sldId id="274" r:id="rId22"/>
    <p:sldId id="275" r:id="rId23"/>
    <p:sldId id="276" r:id="rId24"/>
    <p:sldId id="277" r:id="rId2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1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8359EDD-5528-4095-A0C0-F6095260DB7C}" type="datetimeFigureOut">
              <a:rPr lang="tr-TR" smtClean="0"/>
              <a:t>16.11.2014</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331EEDF-D632-40B3-8262-35D452291033}" type="slidenum">
              <a:rPr lang="tr-TR" smtClean="0"/>
              <a:t>‹#›</a:t>
            </a:fld>
            <a:endParaRPr lang="tr-TR"/>
          </a:p>
        </p:txBody>
      </p:sp>
    </p:spTree>
    <p:extLst>
      <p:ext uri="{BB962C8B-B14F-4D97-AF65-F5344CB8AC3E}">
        <p14:creationId xmlns:p14="http://schemas.microsoft.com/office/powerpoint/2010/main" val="2750497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9331EEDF-D632-40B3-8262-35D452291033}" type="slidenum">
              <a:rPr lang="tr-TR" smtClean="0"/>
              <a:t>2</a:t>
            </a:fld>
            <a:endParaRPr lang="tr-TR"/>
          </a:p>
        </p:txBody>
      </p:sp>
    </p:spTree>
    <p:extLst>
      <p:ext uri="{BB962C8B-B14F-4D97-AF65-F5344CB8AC3E}">
        <p14:creationId xmlns:p14="http://schemas.microsoft.com/office/powerpoint/2010/main" val="303322348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9331EEDF-D632-40B3-8262-35D452291033}" type="slidenum">
              <a:rPr lang="tr-TR" smtClean="0"/>
              <a:t>11</a:t>
            </a:fld>
            <a:endParaRPr lang="tr-TR"/>
          </a:p>
        </p:txBody>
      </p:sp>
    </p:spTree>
    <p:extLst>
      <p:ext uri="{BB962C8B-B14F-4D97-AF65-F5344CB8AC3E}">
        <p14:creationId xmlns:p14="http://schemas.microsoft.com/office/powerpoint/2010/main" val="217359293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9331EEDF-D632-40B3-8262-35D452291033}" type="slidenum">
              <a:rPr lang="tr-TR" smtClean="0"/>
              <a:t>12</a:t>
            </a:fld>
            <a:endParaRPr lang="tr-TR"/>
          </a:p>
        </p:txBody>
      </p:sp>
    </p:spTree>
    <p:extLst>
      <p:ext uri="{BB962C8B-B14F-4D97-AF65-F5344CB8AC3E}">
        <p14:creationId xmlns:p14="http://schemas.microsoft.com/office/powerpoint/2010/main" val="2141219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9331EEDF-D632-40B3-8262-35D452291033}" type="slidenum">
              <a:rPr lang="tr-TR" smtClean="0"/>
              <a:t>13</a:t>
            </a:fld>
            <a:endParaRPr lang="tr-TR"/>
          </a:p>
        </p:txBody>
      </p:sp>
    </p:spTree>
    <p:extLst>
      <p:ext uri="{BB962C8B-B14F-4D97-AF65-F5344CB8AC3E}">
        <p14:creationId xmlns:p14="http://schemas.microsoft.com/office/powerpoint/2010/main" val="227523157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9331EEDF-D632-40B3-8262-35D452291033}" type="slidenum">
              <a:rPr lang="tr-TR" smtClean="0"/>
              <a:t>14</a:t>
            </a:fld>
            <a:endParaRPr lang="tr-TR"/>
          </a:p>
        </p:txBody>
      </p:sp>
    </p:spTree>
    <p:extLst>
      <p:ext uri="{BB962C8B-B14F-4D97-AF65-F5344CB8AC3E}">
        <p14:creationId xmlns:p14="http://schemas.microsoft.com/office/powerpoint/2010/main" val="50291158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9331EEDF-D632-40B3-8262-35D452291033}" type="slidenum">
              <a:rPr lang="tr-TR" smtClean="0"/>
              <a:t>15</a:t>
            </a:fld>
            <a:endParaRPr lang="tr-TR"/>
          </a:p>
        </p:txBody>
      </p:sp>
    </p:spTree>
    <p:extLst>
      <p:ext uri="{BB962C8B-B14F-4D97-AF65-F5344CB8AC3E}">
        <p14:creationId xmlns:p14="http://schemas.microsoft.com/office/powerpoint/2010/main" val="164604566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9331EEDF-D632-40B3-8262-35D452291033}" type="slidenum">
              <a:rPr lang="tr-TR" smtClean="0"/>
              <a:t>19</a:t>
            </a:fld>
            <a:endParaRPr lang="tr-TR"/>
          </a:p>
        </p:txBody>
      </p:sp>
    </p:spTree>
    <p:extLst>
      <p:ext uri="{BB962C8B-B14F-4D97-AF65-F5344CB8AC3E}">
        <p14:creationId xmlns:p14="http://schemas.microsoft.com/office/powerpoint/2010/main" val="9368873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9331EEDF-D632-40B3-8262-35D452291033}" type="slidenum">
              <a:rPr lang="tr-TR" smtClean="0"/>
              <a:t>3</a:t>
            </a:fld>
            <a:endParaRPr lang="tr-TR"/>
          </a:p>
        </p:txBody>
      </p:sp>
    </p:spTree>
    <p:extLst>
      <p:ext uri="{BB962C8B-B14F-4D97-AF65-F5344CB8AC3E}">
        <p14:creationId xmlns:p14="http://schemas.microsoft.com/office/powerpoint/2010/main" val="158031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9331EEDF-D632-40B3-8262-35D452291033}" type="slidenum">
              <a:rPr lang="tr-TR" smtClean="0"/>
              <a:t>4</a:t>
            </a:fld>
            <a:endParaRPr lang="tr-TR"/>
          </a:p>
        </p:txBody>
      </p:sp>
    </p:spTree>
    <p:extLst>
      <p:ext uri="{BB962C8B-B14F-4D97-AF65-F5344CB8AC3E}">
        <p14:creationId xmlns:p14="http://schemas.microsoft.com/office/powerpoint/2010/main" val="16812788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9331EEDF-D632-40B3-8262-35D452291033}" type="slidenum">
              <a:rPr lang="tr-TR" smtClean="0"/>
              <a:t>5</a:t>
            </a:fld>
            <a:endParaRPr lang="tr-TR"/>
          </a:p>
        </p:txBody>
      </p:sp>
    </p:spTree>
    <p:extLst>
      <p:ext uri="{BB962C8B-B14F-4D97-AF65-F5344CB8AC3E}">
        <p14:creationId xmlns:p14="http://schemas.microsoft.com/office/powerpoint/2010/main" val="24046056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9331EEDF-D632-40B3-8262-35D452291033}" type="slidenum">
              <a:rPr lang="tr-TR" smtClean="0"/>
              <a:t>6</a:t>
            </a:fld>
            <a:endParaRPr lang="tr-TR"/>
          </a:p>
        </p:txBody>
      </p:sp>
    </p:spTree>
    <p:extLst>
      <p:ext uri="{BB962C8B-B14F-4D97-AF65-F5344CB8AC3E}">
        <p14:creationId xmlns:p14="http://schemas.microsoft.com/office/powerpoint/2010/main" val="11883324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9331EEDF-D632-40B3-8262-35D452291033}" type="slidenum">
              <a:rPr lang="tr-TR" smtClean="0"/>
              <a:t>7</a:t>
            </a:fld>
            <a:endParaRPr lang="tr-TR"/>
          </a:p>
        </p:txBody>
      </p:sp>
    </p:spTree>
    <p:extLst>
      <p:ext uri="{BB962C8B-B14F-4D97-AF65-F5344CB8AC3E}">
        <p14:creationId xmlns:p14="http://schemas.microsoft.com/office/powerpoint/2010/main" val="36768149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9331EEDF-D632-40B3-8262-35D452291033}" type="slidenum">
              <a:rPr lang="tr-TR" smtClean="0"/>
              <a:t>8</a:t>
            </a:fld>
            <a:endParaRPr lang="tr-TR"/>
          </a:p>
        </p:txBody>
      </p:sp>
    </p:spTree>
    <p:extLst>
      <p:ext uri="{BB962C8B-B14F-4D97-AF65-F5344CB8AC3E}">
        <p14:creationId xmlns:p14="http://schemas.microsoft.com/office/powerpoint/2010/main" val="110863358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9331EEDF-D632-40B3-8262-35D452291033}" type="slidenum">
              <a:rPr lang="tr-TR" smtClean="0"/>
              <a:t>9</a:t>
            </a:fld>
            <a:endParaRPr lang="tr-TR"/>
          </a:p>
        </p:txBody>
      </p:sp>
    </p:spTree>
    <p:extLst>
      <p:ext uri="{BB962C8B-B14F-4D97-AF65-F5344CB8AC3E}">
        <p14:creationId xmlns:p14="http://schemas.microsoft.com/office/powerpoint/2010/main" val="156669166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9331EEDF-D632-40B3-8262-35D452291033}" type="slidenum">
              <a:rPr lang="tr-TR" smtClean="0"/>
              <a:t>10</a:t>
            </a:fld>
            <a:endParaRPr lang="tr-TR"/>
          </a:p>
        </p:txBody>
      </p:sp>
    </p:spTree>
    <p:extLst>
      <p:ext uri="{BB962C8B-B14F-4D97-AF65-F5344CB8AC3E}">
        <p14:creationId xmlns:p14="http://schemas.microsoft.com/office/powerpoint/2010/main" val="4042182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tr-TR" smtClean="0"/>
              <a:t>Asıl başlık stili için tıklatın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958645D3-4462-4099-9076-62D50C7718F9}" type="datetime1">
              <a:rPr lang="tr-TR" smtClean="0"/>
              <a:t>16.11.2014</a:t>
            </a:fld>
            <a:endParaRPr lang="tr-TR"/>
          </a:p>
        </p:txBody>
      </p:sp>
      <p:sp>
        <p:nvSpPr>
          <p:cNvPr id="5" name="Footer Placeholder 4"/>
          <p:cNvSpPr>
            <a:spLocks noGrp="1"/>
          </p:cNvSpPr>
          <p:nvPr>
            <p:ph type="ftr" sz="quarter" idx="11"/>
          </p:nvPr>
        </p:nvSpPr>
        <p:spPr/>
        <p:txBody>
          <a:bodyPr/>
          <a:lstStyle/>
          <a:p>
            <a:r>
              <a:rPr lang="tr-TR" smtClean="0"/>
              <a:t>Yaratıcılık ve İnovasyon Eğitimi - serkan keleşoğlu</a:t>
            </a:r>
            <a:endParaRPr lang="tr-TR"/>
          </a:p>
        </p:txBody>
      </p:sp>
      <p:sp>
        <p:nvSpPr>
          <p:cNvPr id="6" name="Slide Number Placeholder 5"/>
          <p:cNvSpPr>
            <a:spLocks noGrp="1"/>
          </p:cNvSpPr>
          <p:nvPr>
            <p:ph type="sldNum" sz="quarter" idx="12"/>
          </p:nvPr>
        </p:nvSpPr>
        <p:spPr/>
        <p:txBody>
          <a:bodyPr/>
          <a:lstStyle/>
          <a:p>
            <a:fld id="{7A62245F-3DF6-4E3C-9A4D-BC4A88CAA098}" type="slidenum">
              <a:rPr lang="tr-TR" smtClean="0"/>
              <a:t>‹#›</a:t>
            </a:fld>
            <a:endParaRPr lang="tr-TR"/>
          </a:p>
        </p:txBody>
      </p:sp>
    </p:spTree>
    <p:extLst>
      <p:ext uri="{BB962C8B-B14F-4D97-AF65-F5344CB8AC3E}">
        <p14:creationId xmlns:p14="http://schemas.microsoft.com/office/powerpoint/2010/main" val="40643420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F4432CC5-79F5-42AF-80EC-6578F2DD42F4}" type="datetime1">
              <a:rPr lang="tr-TR" smtClean="0"/>
              <a:t>16.11.2014</a:t>
            </a:fld>
            <a:endParaRPr lang="tr-TR"/>
          </a:p>
        </p:txBody>
      </p:sp>
      <p:sp>
        <p:nvSpPr>
          <p:cNvPr id="6" name="Footer Placeholder 5"/>
          <p:cNvSpPr>
            <a:spLocks noGrp="1"/>
          </p:cNvSpPr>
          <p:nvPr>
            <p:ph type="ftr" sz="quarter" idx="11"/>
          </p:nvPr>
        </p:nvSpPr>
        <p:spPr/>
        <p:txBody>
          <a:bodyPr/>
          <a:lstStyle/>
          <a:p>
            <a:r>
              <a:rPr lang="tr-TR" smtClean="0"/>
              <a:t>Yaratıcılık ve İnovasyon Eğitimi - serkan keleşoğlu</a:t>
            </a:r>
            <a:endParaRPr lang="tr-TR"/>
          </a:p>
        </p:txBody>
      </p:sp>
      <p:sp>
        <p:nvSpPr>
          <p:cNvPr id="7" name="Slide Number Placeholder 6"/>
          <p:cNvSpPr>
            <a:spLocks noGrp="1"/>
          </p:cNvSpPr>
          <p:nvPr>
            <p:ph type="sldNum" sz="quarter" idx="12"/>
          </p:nvPr>
        </p:nvSpPr>
        <p:spPr/>
        <p:txBody>
          <a:bodyPr/>
          <a:lstStyle/>
          <a:p>
            <a:fld id="{7A62245F-3DF6-4E3C-9A4D-BC4A88CAA098}" type="slidenum">
              <a:rPr lang="tr-TR" smtClean="0"/>
              <a:t>‹#›</a:t>
            </a:fld>
            <a:endParaRPr lang="tr-TR"/>
          </a:p>
        </p:txBody>
      </p:sp>
    </p:spTree>
    <p:extLst>
      <p:ext uri="{BB962C8B-B14F-4D97-AF65-F5344CB8AC3E}">
        <p14:creationId xmlns:p14="http://schemas.microsoft.com/office/powerpoint/2010/main" val="22366332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tr-TR" smtClean="0"/>
              <a:t>Asıl başlık stili için tıklatın</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F3617B0B-61BA-4206-82DB-3732F2E41D2A}" type="datetime1">
              <a:rPr lang="tr-TR" smtClean="0"/>
              <a:t>16.11.2014</a:t>
            </a:fld>
            <a:endParaRPr lang="tr-TR"/>
          </a:p>
        </p:txBody>
      </p:sp>
      <p:sp>
        <p:nvSpPr>
          <p:cNvPr id="5" name="Footer Placeholder 4"/>
          <p:cNvSpPr>
            <a:spLocks noGrp="1"/>
          </p:cNvSpPr>
          <p:nvPr>
            <p:ph type="ftr" sz="quarter" idx="11"/>
          </p:nvPr>
        </p:nvSpPr>
        <p:spPr/>
        <p:txBody>
          <a:bodyPr/>
          <a:lstStyle/>
          <a:p>
            <a:r>
              <a:rPr lang="tr-TR" smtClean="0"/>
              <a:t>Yaratıcılık ve İnovasyon Eğitimi - serkan keleşoğlu</a:t>
            </a:r>
            <a:endParaRPr lang="tr-TR"/>
          </a:p>
        </p:txBody>
      </p:sp>
      <p:sp>
        <p:nvSpPr>
          <p:cNvPr id="6" name="Slide Number Placeholder 5"/>
          <p:cNvSpPr>
            <a:spLocks noGrp="1"/>
          </p:cNvSpPr>
          <p:nvPr>
            <p:ph type="sldNum" sz="quarter" idx="12"/>
          </p:nvPr>
        </p:nvSpPr>
        <p:spPr/>
        <p:txBody>
          <a:bodyPr/>
          <a:lstStyle/>
          <a:p>
            <a:fld id="{7A62245F-3DF6-4E3C-9A4D-BC4A88CAA098}" type="slidenum">
              <a:rPr lang="tr-TR" smtClean="0"/>
              <a:t>‹#›</a:t>
            </a:fld>
            <a:endParaRPr lang="tr-TR"/>
          </a:p>
        </p:txBody>
      </p:sp>
    </p:spTree>
    <p:extLst>
      <p:ext uri="{BB962C8B-B14F-4D97-AF65-F5344CB8AC3E}">
        <p14:creationId xmlns:p14="http://schemas.microsoft.com/office/powerpoint/2010/main" val="1058271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tr-TR" smtClean="0"/>
              <a:t>Asıl başlık stili için tıklatın</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tr-TR" smtClean="0"/>
              <a:t>Asıl metin stillerini düzenlemek için tıklatın</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CA3EDA17-02F2-4EBB-BD09-D7F1DCEC0B14}" type="datetime1">
              <a:rPr lang="tr-TR" smtClean="0"/>
              <a:t>16.11.2014</a:t>
            </a:fld>
            <a:endParaRPr lang="tr-TR"/>
          </a:p>
        </p:txBody>
      </p:sp>
      <p:sp>
        <p:nvSpPr>
          <p:cNvPr id="5" name="Footer Placeholder 4"/>
          <p:cNvSpPr>
            <a:spLocks noGrp="1"/>
          </p:cNvSpPr>
          <p:nvPr>
            <p:ph type="ftr" sz="quarter" idx="11"/>
          </p:nvPr>
        </p:nvSpPr>
        <p:spPr/>
        <p:txBody>
          <a:bodyPr/>
          <a:lstStyle/>
          <a:p>
            <a:r>
              <a:rPr lang="tr-TR" smtClean="0"/>
              <a:t>Yaratıcılık ve İnovasyon Eğitimi - serkan keleşoğlu</a:t>
            </a:r>
            <a:endParaRPr lang="tr-TR"/>
          </a:p>
        </p:txBody>
      </p:sp>
      <p:sp>
        <p:nvSpPr>
          <p:cNvPr id="6" name="Slide Number Placeholder 5"/>
          <p:cNvSpPr>
            <a:spLocks noGrp="1"/>
          </p:cNvSpPr>
          <p:nvPr>
            <p:ph type="sldNum" sz="quarter" idx="12"/>
          </p:nvPr>
        </p:nvSpPr>
        <p:spPr/>
        <p:txBody>
          <a:bodyPr/>
          <a:lstStyle/>
          <a:p>
            <a:fld id="{7A62245F-3DF6-4E3C-9A4D-BC4A88CAA098}" type="slidenum">
              <a:rPr lang="tr-TR" smtClean="0"/>
              <a:t>‹#›</a:t>
            </a:fld>
            <a:endParaRPr lang="tr-TR"/>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263408282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14CCC0E2-3D7C-4E14-BC5E-7FCF6DAD31F8}" type="datetime1">
              <a:rPr lang="tr-TR" smtClean="0"/>
              <a:t>16.11.2014</a:t>
            </a:fld>
            <a:endParaRPr lang="tr-TR"/>
          </a:p>
        </p:txBody>
      </p:sp>
      <p:sp>
        <p:nvSpPr>
          <p:cNvPr id="5" name="Footer Placeholder 4"/>
          <p:cNvSpPr>
            <a:spLocks noGrp="1"/>
          </p:cNvSpPr>
          <p:nvPr>
            <p:ph type="ftr" sz="quarter" idx="11"/>
          </p:nvPr>
        </p:nvSpPr>
        <p:spPr/>
        <p:txBody>
          <a:bodyPr/>
          <a:lstStyle/>
          <a:p>
            <a:r>
              <a:rPr lang="tr-TR" smtClean="0"/>
              <a:t>Yaratıcılık ve İnovasyon Eğitimi - serkan keleşoğlu</a:t>
            </a:r>
            <a:endParaRPr lang="tr-TR"/>
          </a:p>
        </p:txBody>
      </p:sp>
      <p:sp>
        <p:nvSpPr>
          <p:cNvPr id="6" name="Slide Number Placeholder 5"/>
          <p:cNvSpPr>
            <a:spLocks noGrp="1"/>
          </p:cNvSpPr>
          <p:nvPr>
            <p:ph type="sldNum" sz="quarter" idx="12"/>
          </p:nvPr>
        </p:nvSpPr>
        <p:spPr/>
        <p:txBody>
          <a:bodyPr/>
          <a:lstStyle/>
          <a:p>
            <a:fld id="{7A62245F-3DF6-4E3C-9A4D-BC4A88CAA098}" type="slidenum">
              <a:rPr lang="tr-TR" smtClean="0"/>
              <a:t>‹#›</a:t>
            </a:fld>
            <a:endParaRPr lang="tr-TR"/>
          </a:p>
        </p:txBody>
      </p:sp>
    </p:spTree>
    <p:extLst>
      <p:ext uri="{BB962C8B-B14F-4D97-AF65-F5344CB8AC3E}">
        <p14:creationId xmlns:p14="http://schemas.microsoft.com/office/powerpoint/2010/main" val="184805960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9C4FECD-FF10-4442-A8D9-87CE93FB46EA}" type="datetime1">
              <a:rPr lang="tr-TR" smtClean="0"/>
              <a:t>16.11.2014</a:t>
            </a:fld>
            <a:endParaRPr lang="tr-TR"/>
          </a:p>
        </p:txBody>
      </p:sp>
      <p:sp>
        <p:nvSpPr>
          <p:cNvPr id="4" name="Footer Placeholder 4"/>
          <p:cNvSpPr>
            <a:spLocks noGrp="1"/>
          </p:cNvSpPr>
          <p:nvPr>
            <p:ph type="ftr" sz="quarter" idx="11"/>
          </p:nvPr>
        </p:nvSpPr>
        <p:spPr/>
        <p:txBody>
          <a:bodyPr/>
          <a:lstStyle/>
          <a:p>
            <a:r>
              <a:rPr lang="tr-TR" smtClean="0"/>
              <a:t>Yaratıcılık ve İnovasyon Eğitimi - serkan keleşoğlu</a:t>
            </a:r>
            <a:endParaRPr lang="tr-TR"/>
          </a:p>
        </p:txBody>
      </p:sp>
      <p:sp>
        <p:nvSpPr>
          <p:cNvPr id="6" name="Slide Number Placeholder 5"/>
          <p:cNvSpPr>
            <a:spLocks noGrp="1"/>
          </p:cNvSpPr>
          <p:nvPr>
            <p:ph type="sldNum" sz="quarter" idx="12"/>
          </p:nvPr>
        </p:nvSpPr>
        <p:spPr/>
        <p:txBody>
          <a:bodyPr/>
          <a:lstStyle/>
          <a:p>
            <a:fld id="{7A62245F-3DF6-4E3C-9A4D-BC4A88CAA098}" type="slidenum">
              <a:rPr lang="tr-TR" smtClean="0"/>
              <a:t>‹#›</a:t>
            </a:fld>
            <a:endParaRPr lang="tr-TR"/>
          </a:p>
        </p:txBody>
      </p:sp>
    </p:spTree>
    <p:extLst>
      <p:ext uri="{BB962C8B-B14F-4D97-AF65-F5344CB8AC3E}">
        <p14:creationId xmlns:p14="http://schemas.microsoft.com/office/powerpoint/2010/main" val="338616886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B05504C-4E80-449C-ACEB-A1A6CE5F3501}" type="datetime1">
              <a:rPr lang="tr-TR" smtClean="0"/>
              <a:t>16.11.2014</a:t>
            </a:fld>
            <a:endParaRPr lang="tr-TR"/>
          </a:p>
        </p:txBody>
      </p:sp>
      <p:sp>
        <p:nvSpPr>
          <p:cNvPr id="4" name="Footer Placeholder 4"/>
          <p:cNvSpPr>
            <a:spLocks noGrp="1"/>
          </p:cNvSpPr>
          <p:nvPr>
            <p:ph type="ftr" sz="quarter" idx="11"/>
          </p:nvPr>
        </p:nvSpPr>
        <p:spPr/>
        <p:txBody>
          <a:bodyPr/>
          <a:lstStyle/>
          <a:p>
            <a:r>
              <a:rPr lang="tr-TR" smtClean="0"/>
              <a:t>Yaratıcılık ve İnovasyon Eğitimi - serkan keleşoğlu</a:t>
            </a:r>
            <a:endParaRPr lang="tr-TR"/>
          </a:p>
        </p:txBody>
      </p:sp>
      <p:sp>
        <p:nvSpPr>
          <p:cNvPr id="6" name="Slide Number Placeholder 5"/>
          <p:cNvSpPr>
            <a:spLocks noGrp="1"/>
          </p:cNvSpPr>
          <p:nvPr>
            <p:ph type="sldNum" sz="quarter" idx="12"/>
          </p:nvPr>
        </p:nvSpPr>
        <p:spPr/>
        <p:txBody>
          <a:bodyPr/>
          <a:lstStyle/>
          <a:p>
            <a:fld id="{7A62245F-3DF6-4E3C-9A4D-BC4A88CAA098}" type="slidenum">
              <a:rPr lang="tr-TR" smtClean="0"/>
              <a:t>‹#›</a:t>
            </a:fld>
            <a:endParaRPr lang="tr-TR"/>
          </a:p>
        </p:txBody>
      </p:sp>
    </p:spTree>
    <p:extLst>
      <p:ext uri="{BB962C8B-B14F-4D97-AF65-F5344CB8AC3E}">
        <p14:creationId xmlns:p14="http://schemas.microsoft.com/office/powerpoint/2010/main" val="20138188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nchorCtr="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D7E69B1-23EF-4E36-933A-85B994A63793}" type="datetime1">
              <a:rPr lang="tr-TR" smtClean="0"/>
              <a:t>16.11.2014</a:t>
            </a:fld>
            <a:endParaRPr lang="tr-TR"/>
          </a:p>
        </p:txBody>
      </p:sp>
      <p:sp>
        <p:nvSpPr>
          <p:cNvPr id="5" name="Footer Placeholder 4"/>
          <p:cNvSpPr>
            <a:spLocks noGrp="1"/>
          </p:cNvSpPr>
          <p:nvPr>
            <p:ph type="ftr" sz="quarter" idx="11"/>
          </p:nvPr>
        </p:nvSpPr>
        <p:spPr/>
        <p:txBody>
          <a:bodyPr/>
          <a:lstStyle/>
          <a:p>
            <a:r>
              <a:rPr lang="tr-TR" smtClean="0"/>
              <a:t>Yaratıcılık ve İnovasyon Eğitimi - serkan keleşoğlu</a:t>
            </a:r>
            <a:endParaRPr lang="tr-TR"/>
          </a:p>
        </p:txBody>
      </p:sp>
      <p:sp>
        <p:nvSpPr>
          <p:cNvPr id="6" name="Slide Number Placeholder 5"/>
          <p:cNvSpPr>
            <a:spLocks noGrp="1"/>
          </p:cNvSpPr>
          <p:nvPr>
            <p:ph type="sldNum" sz="quarter" idx="12"/>
          </p:nvPr>
        </p:nvSpPr>
        <p:spPr/>
        <p:txBody>
          <a:bodyPr/>
          <a:lstStyle/>
          <a:p>
            <a:fld id="{7A62245F-3DF6-4E3C-9A4D-BC4A88CAA098}" type="slidenum">
              <a:rPr lang="tr-TR" smtClean="0"/>
              <a:t>‹#›</a:t>
            </a:fld>
            <a:endParaRPr lang="tr-TR"/>
          </a:p>
        </p:txBody>
      </p:sp>
    </p:spTree>
    <p:extLst>
      <p:ext uri="{BB962C8B-B14F-4D97-AF65-F5344CB8AC3E}">
        <p14:creationId xmlns:p14="http://schemas.microsoft.com/office/powerpoint/2010/main" val="395112206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39365644-7E42-462B-B4FA-E8DFEACF036D}" type="datetime1">
              <a:rPr lang="tr-TR" smtClean="0"/>
              <a:t>16.11.2014</a:t>
            </a:fld>
            <a:endParaRPr lang="tr-TR"/>
          </a:p>
        </p:txBody>
      </p:sp>
      <p:sp>
        <p:nvSpPr>
          <p:cNvPr id="5" name="Footer Placeholder 4"/>
          <p:cNvSpPr>
            <a:spLocks noGrp="1"/>
          </p:cNvSpPr>
          <p:nvPr>
            <p:ph type="ftr" sz="quarter" idx="11"/>
          </p:nvPr>
        </p:nvSpPr>
        <p:spPr/>
        <p:txBody>
          <a:bodyPr/>
          <a:lstStyle/>
          <a:p>
            <a:r>
              <a:rPr lang="tr-TR" smtClean="0"/>
              <a:t>Yaratıcılık ve İnovasyon Eğitimi - serkan keleşoğlu</a:t>
            </a:r>
            <a:endParaRPr lang="tr-TR"/>
          </a:p>
        </p:txBody>
      </p:sp>
      <p:sp>
        <p:nvSpPr>
          <p:cNvPr id="6" name="Slide Number Placeholder 5"/>
          <p:cNvSpPr>
            <a:spLocks noGrp="1"/>
          </p:cNvSpPr>
          <p:nvPr>
            <p:ph type="sldNum" sz="quarter" idx="12"/>
          </p:nvPr>
        </p:nvSpPr>
        <p:spPr/>
        <p:txBody>
          <a:bodyPr/>
          <a:lstStyle/>
          <a:p>
            <a:fld id="{7A62245F-3DF6-4E3C-9A4D-BC4A88CAA098}" type="slidenum">
              <a:rPr lang="tr-TR" smtClean="0"/>
              <a:t>‹#›</a:t>
            </a:fld>
            <a:endParaRPr lang="tr-TR"/>
          </a:p>
        </p:txBody>
      </p:sp>
    </p:spTree>
    <p:extLst>
      <p:ext uri="{BB962C8B-B14F-4D97-AF65-F5344CB8AC3E}">
        <p14:creationId xmlns:p14="http://schemas.microsoft.com/office/powerpoint/2010/main" val="17502927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3"/>
          <p:cNvSpPr>
            <a:spLocks noGrp="1"/>
          </p:cNvSpPr>
          <p:nvPr>
            <p:ph type="dt" sz="half" idx="10"/>
          </p:nvPr>
        </p:nvSpPr>
        <p:spPr/>
        <p:txBody>
          <a:bodyPr/>
          <a:lstStyle/>
          <a:p>
            <a:fld id="{BAF0EFC4-671D-46C2-861A-89092663E6EC}" type="datetime1">
              <a:rPr lang="tr-TR" smtClean="0"/>
              <a:t>16.11.2014</a:t>
            </a:fld>
            <a:endParaRPr lang="tr-TR"/>
          </a:p>
        </p:txBody>
      </p:sp>
      <p:sp>
        <p:nvSpPr>
          <p:cNvPr id="5" name="Footer Placeholder 4"/>
          <p:cNvSpPr>
            <a:spLocks noGrp="1"/>
          </p:cNvSpPr>
          <p:nvPr>
            <p:ph type="ftr" sz="quarter" idx="11"/>
          </p:nvPr>
        </p:nvSpPr>
        <p:spPr/>
        <p:txBody>
          <a:bodyPr/>
          <a:lstStyle/>
          <a:p>
            <a:r>
              <a:rPr lang="tr-TR" smtClean="0"/>
              <a:t>Yaratıcılık ve İnovasyon Eğitimi - serkan keleşoğlu</a:t>
            </a:r>
            <a:endParaRPr lang="tr-TR"/>
          </a:p>
        </p:txBody>
      </p:sp>
      <p:sp>
        <p:nvSpPr>
          <p:cNvPr id="6" name="Slide Number Placeholder 5"/>
          <p:cNvSpPr>
            <a:spLocks noGrp="1"/>
          </p:cNvSpPr>
          <p:nvPr>
            <p:ph type="sldNum" sz="quarter" idx="12"/>
          </p:nvPr>
        </p:nvSpPr>
        <p:spPr/>
        <p:txBody>
          <a:bodyPr/>
          <a:lstStyle/>
          <a:p>
            <a:fld id="{7A62245F-3DF6-4E3C-9A4D-BC4A88CAA098}" type="slidenum">
              <a:rPr lang="tr-TR" smtClean="0"/>
              <a:t>‹#›</a:t>
            </a:fld>
            <a:endParaRPr lang="tr-TR"/>
          </a:p>
        </p:txBody>
      </p:sp>
    </p:spTree>
    <p:extLst>
      <p:ext uri="{BB962C8B-B14F-4D97-AF65-F5344CB8AC3E}">
        <p14:creationId xmlns:p14="http://schemas.microsoft.com/office/powerpoint/2010/main" val="387781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059C6218-AE1E-4093-BB41-089B34AA6670}" type="datetime1">
              <a:rPr lang="tr-TR" smtClean="0"/>
              <a:t>16.11.2014</a:t>
            </a:fld>
            <a:endParaRPr lang="tr-TR"/>
          </a:p>
        </p:txBody>
      </p:sp>
      <p:sp>
        <p:nvSpPr>
          <p:cNvPr id="5" name="Footer Placeholder 4"/>
          <p:cNvSpPr>
            <a:spLocks noGrp="1"/>
          </p:cNvSpPr>
          <p:nvPr>
            <p:ph type="ftr" sz="quarter" idx="11"/>
          </p:nvPr>
        </p:nvSpPr>
        <p:spPr/>
        <p:txBody>
          <a:bodyPr/>
          <a:lstStyle/>
          <a:p>
            <a:r>
              <a:rPr lang="tr-TR" smtClean="0"/>
              <a:t>Yaratıcılık ve İnovasyon Eğitimi - serkan keleşoğlu</a:t>
            </a:r>
            <a:endParaRPr lang="tr-TR"/>
          </a:p>
        </p:txBody>
      </p:sp>
      <p:sp>
        <p:nvSpPr>
          <p:cNvPr id="6" name="Slide Number Placeholder 5"/>
          <p:cNvSpPr>
            <a:spLocks noGrp="1"/>
          </p:cNvSpPr>
          <p:nvPr>
            <p:ph type="sldNum" sz="quarter" idx="12"/>
          </p:nvPr>
        </p:nvSpPr>
        <p:spPr/>
        <p:txBody>
          <a:bodyPr/>
          <a:lstStyle/>
          <a:p>
            <a:fld id="{7A62245F-3DF6-4E3C-9A4D-BC4A88CAA098}" type="slidenum">
              <a:rPr lang="tr-TR" smtClean="0"/>
              <a:t>‹#›</a:t>
            </a:fld>
            <a:endParaRPr lang="tr-TR"/>
          </a:p>
        </p:txBody>
      </p:sp>
    </p:spTree>
    <p:extLst>
      <p:ext uri="{BB962C8B-B14F-4D97-AF65-F5344CB8AC3E}">
        <p14:creationId xmlns:p14="http://schemas.microsoft.com/office/powerpoint/2010/main" val="41874211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6877E541-09B7-4B55-B816-D21A873957F8}" type="datetime1">
              <a:rPr lang="tr-TR" smtClean="0"/>
              <a:t>16.11.2014</a:t>
            </a:fld>
            <a:endParaRPr lang="tr-TR"/>
          </a:p>
        </p:txBody>
      </p:sp>
      <p:sp>
        <p:nvSpPr>
          <p:cNvPr id="6" name="Footer Placeholder 5"/>
          <p:cNvSpPr>
            <a:spLocks noGrp="1"/>
          </p:cNvSpPr>
          <p:nvPr>
            <p:ph type="ftr" sz="quarter" idx="11"/>
          </p:nvPr>
        </p:nvSpPr>
        <p:spPr/>
        <p:txBody>
          <a:bodyPr/>
          <a:lstStyle/>
          <a:p>
            <a:r>
              <a:rPr lang="tr-TR" smtClean="0"/>
              <a:t>Yaratıcılık ve İnovasyon Eğitimi - serkan keleşoğlu</a:t>
            </a:r>
            <a:endParaRPr lang="tr-TR"/>
          </a:p>
        </p:txBody>
      </p:sp>
      <p:sp>
        <p:nvSpPr>
          <p:cNvPr id="7" name="Slide Number Placeholder 6"/>
          <p:cNvSpPr>
            <a:spLocks noGrp="1"/>
          </p:cNvSpPr>
          <p:nvPr>
            <p:ph type="sldNum" sz="quarter" idx="12"/>
          </p:nvPr>
        </p:nvSpPr>
        <p:spPr/>
        <p:txBody>
          <a:bodyPr/>
          <a:lstStyle/>
          <a:p>
            <a:fld id="{7A62245F-3DF6-4E3C-9A4D-BC4A88CAA098}" type="slidenum">
              <a:rPr lang="tr-TR" smtClean="0"/>
              <a:t>‹#›</a:t>
            </a:fld>
            <a:endParaRPr lang="tr-TR"/>
          </a:p>
        </p:txBody>
      </p:sp>
    </p:spTree>
    <p:extLst>
      <p:ext uri="{BB962C8B-B14F-4D97-AF65-F5344CB8AC3E}">
        <p14:creationId xmlns:p14="http://schemas.microsoft.com/office/powerpoint/2010/main" val="42166431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CD60B157-BB1B-4931-BEB4-5661AF1B29F5}" type="datetime1">
              <a:rPr lang="tr-TR" smtClean="0"/>
              <a:t>16.11.2014</a:t>
            </a:fld>
            <a:endParaRPr lang="tr-TR"/>
          </a:p>
        </p:txBody>
      </p:sp>
      <p:sp>
        <p:nvSpPr>
          <p:cNvPr id="8" name="Footer Placeholder 7"/>
          <p:cNvSpPr>
            <a:spLocks noGrp="1"/>
          </p:cNvSpPr>
          <p:nvPr>
            <p:ph type="ftr" sz="quarter" idx="11"/>
          </p:nvPr>
        </p:nvSpPr>
        <p:spPr/>
        <p:txBody>
          <a:bodyPr/>
          <a:lstStyle/>
          <a:p>
            <a:r>
              <a:rPr lang="tr-TR" smtClean="0"/>
              <a:t>Yaratıcılık ve İnovasyon Eğitimi - serkan keleşoğlu</a:t>
            </a:r>
            <a:endParaRPr lang="tr-TR"/>
          </a:p>
        </p:txBody>
      </p:sp>
      <p:sp>
        <p:nvSpPr>
          <p:cNvPr id="9" name="Slide Number Placeholder 8"/>
          <p:cNvSpPr>
            <a:spLocks noGrp="1"/>
          </p:cNvSpPr>
          <p:nvPr>
            <p:ph type="sldNum" sz="quarter" idx="12"/>
          </p:nvPr>
        </p:nvSpPr>
        <p:spPr/>
        <p:txBody>
          <a:bodyPr/>
          <a:lstStyle/>
          <a:p>
            <a:fld id="{7A62245F-3DF6-4E3C-9A4D-BC4A88CAA098}" type="slidenum">
              <a:rPr lang="tr-TR" smtClean="0"/>
              <a:t>‹#›</a:t>
            </a:fld>
            <a:endParaRPr lang="tr-TR"/>
          </a:p>
        </p:txBody>
      </p:sp>
    </p:spTree>
    <p:extLst>
      <p:ext uri="{BB962C8B-B14F-4D97-AF65-F5344CB8AC3E}">
        <p14:creationId xmlns:p14="http://schemas.microsoft.com/office/powerpoint/2010/main" val="3103412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7" name="Date Placeholder 2"/>
          <p:cNvSpPr>
            <a:spLocks noGrp="1"/>
          </p:cNvSpPr>
          <p:nvPr>
            <p:ph type="dt" sz="half" idx="10"/>
          </p:nvPr>
        </p:nvSpPr>
        <p:spPr/>
        <p:txBody>
          <a:bodyPr/>
          <a:lstStyle/>
          <a:p>
            <a:fld id="{1947FF85-CEBC-4572-9549-EA21DC0D0C3A}" type="datetime1">
              <a:rPr lang="tr-TR" smtClean="0"/>
              <a:t>16.11.2014</a:t>
            </a:fld>
            <a:endParaRPr lang="tr-TR"/>
          </a:p>
        </p:txBody>
      </p:sp>
      <p:sp>
        <p:nvSpPr>
          <p:cNvPr id="5" name="Footer Placeholder 3"/>
          <p:cNvSpPr>
            <a:spLocks noGrp="1"/>
          </p:cNvSpPr>
          <p:nvPr>
            <p:ph type="ftr" sz="quarter" idx="11"/>
          </p:nvPr>
        </p:nvSpPr>
        <p:spPr/>
        <p:txBody>
          <a:bodyPr/>
          <a:lstStyle/>
          <a:p>
            <a:r>
              <a:rPr lang="tr-TR" smtClean="0"/>
              <a:t>Yaratıcılık ve İnovasyon Eğitimi - serkan keleşoğlu</a:t>
            </a:r>
            <a:endParaRPr lang="tr-TR"/>
          </a:p>
        </p:txBody>
      </p:sp>
      <p:sp>
        <p:nvSpPr>
          <p:cNvPr id="6" name="Slide Number Placeholder 4"/>
          <p:cNvSpPr>
            <a:spLocks noGrp="1"/>
          </p:cNvSpPr>
          <p:nvPr>
            <p:ph type="sldNum" sz="quarter" idx="12"/>
          </p:nvPr>
        </p:nvSpPr>
        <p:spPr/>
        <p:txBody>
          <a:bodyPr/>
          <a:lstStyle/>
          <a:p>
            <a:fld id="{7A62245F-3DF6-4E3C-9A4D-BC4A88CAA098}" type="slidenum">
              <a:rPr lang="tr-TR" smtClean="0"/>
              <a:t>‹#›</a:t>
            </a:fld>
            <a:endParaRPr lang="tr-TR"/>
          </a:p>
        </p:txBody>
      </p:sp>
    </p:spTree>
    <p:extLst>
      <p:ext uri="{BB962C8B-B14F-4D97-AF65-F5344CB8AC3E}">
        <p14:creationId xmlns:p14="http://schemas.microsoft.com/office/powerpoint/2010/main" val="22007204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A6F6FA52-E862-44CB-90E0-D6BB3F7BEFA1}" type="datetime1">
              <a:rPr lang="tr-TR" smtClean="0"/>
              <a:t>16.11.2014</a:t>
            </a:fld>
            <a:endParaRPr lang="tr-TR"/>
          </a:p>
        </p:txBody>
      </p:sp>
      <p:sp>
        <p:nvSpPr>
          <p:cNvPr id="5" name="Footer Placeholder 2"/>
          <p:cNvSpPr>
            <a:spLocks noGrp="1"/>
          </p:cNvSpPr>
          <p:nvPr>
            <p:ph type="ftr" sz="quarter" idx="11"/>
          </p:nvPr>
        </p:nvSpPr>
        <p:spPr/>
        <p:txBody>
          <a:bodyPr/>
          <a:lstStyle/>
          <a:p>
            <a:r>
              <a:rPr lang="tr-TR" smtClean="0"/>
              <a:t>Yaratıcılık ve İnovasyon Eğitimi - serkan keleşoğlu</a:t>
            </a:r>
            <a:endParaRPr lang="tr-TR"/>
          </a:p>
        </p:txBody>
      </p:sp>
      <p:sp>
        <p:nvSpPr>
          <p:cNvPr id="6" name="Slide Number Placeholder 3"/>
          <p:cNvSpPr>
            <a:spLocks noGrp="1"/>
          </p:cNvSpPr>
          <p:nvPr>
            <p:ph type="sldNum" sz="quarter" idx="12"/>
          </p:nvPr>
        </p:nvSpPr>
        <p:spPr/>
        <p:txBody>
          <a:bodyPr/>
          <a:lstStyle/>
          <a:p>
            <a:fld id="{7A62245F-3DF6-4E3C-9A4D-BC4A88CAA098}" type="slidenum">
              <a:rPr lang="tr-TR" smtClean="0"/>
              <a:t>‹#›</a:t>
            </a:fld>
            <a:endParaRPr lang="tr-TR"/>
          </a:p>
        </p:txBody>
      </p:sp>
    </p:spTree>
    <p:extLst>
      <p:ext uri="{BB962C8B-B14F-4D97-AF65-F5344CB8AC3E}">
        <p14:creationId xmlns:p14="http://schemas.microsoft.com/office/powerpoint/2010/main" val="19373342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7" name="Date Placeholder 4"/>
          <p:cNvSpPr>
            <a:spLocks noGrp="1"/>
          </p:cNvSpPr>
          <p:nvPr>
            <p:ph type="dt" sz="half" idx="10"/>
          </p:nvPr>
        </p:nvSpPr>
        <p:spPr/>
        <p:txBody>
          <a:bodyPr/>
          <a:lstStyle/>
          <a:p>
            <a:fld id="{B3125026-C9DD-48F0-B9E6-30BD1B672014}" type="datetime1">
              <a:rPr lang="tr-TR" smtClean="0"/>
              <a:t>16.11.2014</a:t>
            </a:fld>
            <a:endParaRPr lang="tr-TR"/>
          </a:p>
        </p:txBody>
      </p:sp>
      <p:sp>
        <p:nvSpPr>
          <p:cNvPr id="5" name="Footer Placeholder 5"/>
          <p:cNvSpPr>
            <a:spLocks noGrp="1"/>
          </p:cNvSpPr>
          <p:nvPr>
            <p:ph type="ftr" sz="quarter" idx="11"/>
          </p:nvPr>
        </p:nvSpPr>
        <p:spPr/>
        <p:txBody>
          <a:bodyPr/>
          <a:lstStyle/>
          <a:p>
            <a:r>
              <a:rPr lang="tr-TR" smtClean="0"/>
              <a:t>Yaratıcılık ve İnovasyon Eğitimi - serkan keleşoğlu</a:t>
            </a:r>
            <a:endParaRPr lang="tr-TR"/>
          </a:p>
        </p:txBody>
      </p:sp>
      <p:sp>
        <p:nvSpPr>
          <p:cNvPr id="6" name="Slide Number Placeholder 6"/>
          <p:cNvSpPr>
            <a:spLocks noGrp="1"/>
          </p:cNvSpPr>
          <p:nvPr>
            <p:ph type="sldNum" sz="quarter" idx="12"/>
          </p:nvPr>
        </p:nvSpPr>
        <p:spPr/>
        <p:txBody>
          <a:bodyPr/>
          <a:lstStyle/>
          <a:p>
            <a:fld id="{7A62245F-3DF6-4E3C-9A4D-BC4A88CAA098}" type="slidenum">
              <a:rPr lang="tr-TR" smtClean="0"/>
              <a:t>‹#›</a:t>
            </a:fld>
            <a:endParaRPr lang="tr-TR"/>
          </a:p>
        </p:txBody>
      </p:sp>
    </p:spTree>
    <p:extLst>
      <p:ext uri="{BB962C8B-B14F-4D97-AF65-F5344CB8AC3E}">
        <p14:creationId xmlns:p14="http://schemas.microsoft.com/office/powerpoint/2010/main" val="35566773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FC0F615D-3211-4909-B50F-DB23C43C837A}" type="datetime1">
              <a:rPr lang="tr-TR" smtClean="0"/>
              <a:t>16.11.2014</a:t>
            </a:fld>
            <a:endParaRPr lang="tr-TR"/>
          </a:p>
        </p:txBody>
      </p:sp>
      <p:sp>
        <p:nvSpPr>
          <p:cNvPr id="6" name="Footer Placeholder 5"/>
          <p:cNvSpPr>
            <a:spLocks noGrp="1"/>
          </p:cNvSpPr>
          <p:nvPr>
            <p:ph type="ftr" sz="quarter" idx="11"/>
          </p:nvPr>
        </p:nvSpPr>
        <p:spPr/>
        <p:txBody>
          <a:bodyPr/>
          <a:lstStyle/>
          <a:p>
            <a:r>
              <a:rPr lang="tr-TR" smtClean="0"/>
              <a:t>Yaratıcılık ve İnovasyon Eğitimi - serkan keleşoğlu</a:t>
            </a:r>
            <a:endParaRPr lang="tr-TR"/>
          </a:p>
        </p:txBody>
      </p:sp>
      <p:sp>
        <p:nvSpPr>
          <p:cNvPr id="7" name="Slide Number Placeholder 6"/>
          <p:cNvSpPr>
            <a:spLocks noGrp="1"/>
          </p:cNvSpPr>
          <p:nvPr>
            <p:ph type="sldNum" sz="quarter" idx="12"/>
          </p:nvPr>
        </p:nvSpPr>
        <p:spPr/>
        <p:txBody>
          <a:bodyPr/>
          <a:lstStyle/>
          <a:p>
            <a:fld id="{7A62245F-3DF6-4E3C-9A4D-BC4A88CAA098}" type="slidenum">
              <a:rPr lang="tr-TR" smtClean="0"/>
              <a:t>‹#›</a:t>
            </a:fld>
            <a:endParaRPr lang="tr-TR"/>
          </a:p>
        </p:txBody>
      </p:sp>
    </p:spTree>
    <p:extLst>
      <p:ext uri="{BB962C8B-B14F-4D97-AF65-F5344CB8AC3E}">
        <p14:creationId xmlns:p14="http://schemas.microsoft.com/office/powerpoint/2010/main" val="10501503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73C34CBD-200B-47A8-896F-5A9411A8F9F0}" type="datetime1">
              <a:rPr lang="tr-TR" smtClean="0"/>
              <a:t>16.11.2014</a:t>
            </a:fld>
            <a:endParaRPr lang="tr-TR"/>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r>
              <a:rPr lang="tr-TR" smtClean="0"/>
              <a:t>Yaratıcılık ve İnovasyon Eğitimi - serkan keleşoğlu</a:t>
            </a:r>
            <a:endParaRPr lang="tr-TR"/>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7A62245F-3DF6-4E3C-9A4D-BC4A88CAA098}" type="slidenum">
              <a:rPr lang="tr-TR" smtClean="0"/>
              <a:t>‹#›</a:t>
            </a:fld>
            <a:endParaRPr lang="tr-TR"/>
          </a:p>
        </p:txBody>
      </p:sp>
    </p:spTree>
    <p:extLst>
      <p:ext uri="{BB962C8B-B14F-4D97-AF65-F5344CB8AC3E}">
        <p14:creationId xmlns:p14="http://schemas.microsoft.com/office/powerpoint/2010/main" val="3533102058"/>
      </p:ext>
    </p:extLst>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 id="2147483710" r:id="rId14"/>
    <p:sldLayoutId id="2147483711" r:id="rId15"/>
    <p:sldLayoutId id="2147483712" r:id="rId16"/>
    <p:sldLayoutId id="2147483713" r:id="rId17"/>
  </p:sldLayoutIdLst>
  <p:hf hdr="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www.youtube.com/watch?v=eshMDubZ3gU"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www.youtube.com/watch?v=_90Zb_iLMLw"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etin kutusu 3"/>
          <p:cNvSpPr txBox="1"/>
          <p:nvPr/>
        </p:nvSpPr>
        <p:spPr>
          <a:xfrm>
            <a:off x="0" y="6447724"/>
            <a:ext cx="12192000" cy="369332"/>
          </a:xfrm>
          <a:prstGeom prst="rect">
            <a:avLst/>
          </a:prstGeom>
          <a:noFill/>
        </p:spPr>
        <p:txBody>
          <a:bodyPr wrap="square" rtlCol="0">
            <a:spAutoFit/>
          </a:bodyPr>
          <a:lstStyle/>
          <a:p>
            <a:pPr algn="ctr"/>
            <a:r>
              <a:rPr lang="tr-TR" dirty="0" smtClean="0"/>
              <a:t>Yaratıcılık ve İnovasyon Eğitimi </a:t>
            </a:r>
            <a:r>
              <a:rPr lang="tr-TR" dirty="0" smtClean="0"/>
              <a:t>– </a:t>
            </a:r>
            <a:r>
              <a:rPr lang="tr-TR" dirty="0" smtClean="0"/>
              <a:t>serkan keleşoğlu</a:t>
            </a:r>
            <a:endParaRPr lang="tr-TR" dirty="0"/>
          </a:p>
        </p:txBody>
      </p:sp>
      <p:sp>
        <p:nvSpPr>
          <p:cNvPr id="7" name="Dikdörtgen 6"/>
          <p:cNvSpPr/>
          <p:nvPr/>
        </p:nvSpPr>
        <p:spPr>
          <a:xfrm>
            <a:off x="3058153" y="2967335"/>
            <a:ext cx="6075701" cy="923330"/>
          </a:xfrm>
          <a:prstGeom prst="rect">
            <a:avLst/>
          </a:prstGeom>
          <a:noFill/>
        </p:spPr>
        <p:txBody>
          <a:bodyPr wrap="none" lIns="91440" tIns="45720" rIns="91440" bIns="45720">
            <a:spAutoFit/>
          </a:bodyPr>
          <a:lstStyle/>
          <a:p>
            <a:pPr algn="ctr"/>
            <a:r>
              <a:rPr lang="tr-TR" sz="5400" dirty="0" smtClean="0">
                <a:ln w="0"/>
                <a:solidFill>
                  <a:schemeClr val="accent1"/>
                </a:solidFill>
                <a:effectLst>
                  <a:outerShdw blurRad="38100" dist="25400" dir="5400000" algn="ctr" rotWithShape="0">
                    <a:srgbClr val="6E747A">
                      <a:alpha val="43000"/>
                    </a:srgbClr>
                  </a:outerShdw>
                </a:effectLst>
              </a:rPr>
              <a:t>Yaratıcı Ortamlar</a:t>
            </a:r>
            <a:endParaRPr lang="tr-TR" sz="5400" b="0" cap="none" spc="0" dirty="0">
              <a:ln w="0"/>
              <a:solidFill>
                <a:schemeClr val="accent1"/>
              </a:solidFill>
              <a:effectLst>
                <a:outerShdw blurRad="38100" dist="25400" dir="5400000" algn="ctr" rotWithShape="0">
                  <a:srgbClr val="6E747A">
                    <a:alpha val="43000"/>
                  </a:srgbClr>
                </a:outerShdw>
              </a:effectLst>
            </a:endParaRPr>
          </a:p>
        </p:txBody>
      </p:sp>
    </p:spTree>
    <p:extLst>
      <p:ext uri="{BB962C8B-B14F-4D97-AF65-F5344CB8AC3E}">
        <p14:creationId xmlns:p14="http://schemas.microsoft.com/office/powerpoint/2010/main" val="9217109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Veri Yer Tutucusu 5"/>
          <p:cNvSpPr>
            <a:spLocks noGrp="1"/>
          </p:cNvSpPr>
          <p:nvPr>
            <p:ph type="dt" sz="half" idx="10"/>
          </p:nvPr>
        </p:nvSpPr>
        <p:spPr/>
        <p:txBody>
          <a:bodyPr/>
          <a:lstStyle/>
          <a:p>
            <a:fld id="{1510EAF1-7619-4D4C-869C-5AEBD7F53887}" type="datetime1">
              <a:rPr lang="tr-TR" smtClean="0"/>
              <a:t>16.11.2014</a:t>
            </a:fld>
            <a:endParaRPr lang="tr-TR"/>
          </a:p>
        </p:txBody>
      </p:sp>
      <p:sp>
        <p:nvSpPr>
          <p:cNvPr id="7" name="Altbilgi Yer Tutucusu 6"/>
          <p:cNvSpPr>
            <a:spLocks noGrp="1"/>
          </p:cNvSpPr>
          <p:nvPr>
            <p:ph type="ftr" sz="quarter" idx="11"/>
          </p:nvPr>
        </p:nvSpPr>
        <p:spPr/>
        <p:txBody>
          <a:bodyPr/>
          <a:lstStyle/>
          <a:p>
            <a:r>
              <a:rPr lang="tr-TR" smtClean="0"/>
              <a:t>Yaratıcılık ve İnovasyon Eğitimi - serkan keleşoğlu</a:t>
            </a:r>
            <a:endParaRPr lang="tr-TR"/>
          </a:p>
        </p:txBody>
      </p:sp>
      <p:sp>
        <p:nvSpPr>
          <p:cNvPr id="8" name="Slayt Numarası Yer Tutucusu 7"/>
          <p:cNvSpPr>
            <a:spLocks noGrp="1"/>
          </p:cNvSpPr>
          <p:nvPr>
            <p:ph type="sldNum" sz="quarter" idx="12"/>
          </p:nvPr>
        </p:nvSpPr>
        <p:spPr/>
        <p:txBody>
          <a:bodyPr/>
          <a:lstStyle/>
          <a:p>
            <a:fld id="{7A62245F-3DF6-4E3C-9A4D-BC4A88CAA098}" type="slidenum">
              <a:rPr lang="tr-TR" smtClean="0"/>
              <a:t>10</a:t>
            </a:fld>
            <a:endParaRPr lang="tr-TR"/>
          </a:p>
        </p:txBody>
      </p:sp>
      <p:sp>
        <p:nvSpPr>
          <p:cNvPr id="2" name="Dikdörtgen 1"/>
          <p:cNvSpPr/>
          <p:nvPr/>
        </p:nvSpPr>
        <p:spPr>
          <a:xfrm>
            <a:off x="377468" y="2129078"/>
            <a:ext cx="9975072" cy="2308324"/>
          </a:xfrm>
          <a:prstGeom prst="rect">
            <a:avLst/>
          </a:prstGeom>
          <a:noFill/>
        </p:spPr>
        <p:txBody>
          <a:bodyPr wrap="square" lIns="91440" tIns="45720" rIns="91440" bIns="45720">
            <a:spAutoFit/>
          </a:bodyPr>
          <a:lstStyle/>
          <a:p>
            <a:pPr lvl="0" algn="ctr">
              <a:lnSpc>
                <a:spcPct val="150000"/>
              </a:lnSpc>
            </a:pPr>
            <a:r>
              <a:rPr lang="tr-TR" sz="2400" dirty="0"/>
              <a:t>Yaratıcı düşünme ve problem çözme, rahat, eğlenceli, keyifli</a:t>
            </a:r>
            <a:r>
              <a:rPr lang="tr-TR" sz="2400" dirty="0" smtClean="0"/>
              <a:t>, zaman </a:t>
            </a:r>
            <a:r>
              <a:rPr lang="tr-TR" sz="2400" dirty="0"/>
              <a:t>baskısında uzak bir ortamda gerçekleşir. O halde öğretmen, öğrenciler için baskıdan uzak, eğlenceli keyif aldıkları, rahat bir öğretme-öğrenme ortamı </a:t>
            </a:r>
            <a:r>
              <a:rPr lang="tr-TR" sz="2400" dirty="0" smtClean="0"/>
              <a:t>hazırlayabilmelidir </a:t>
            </a:r>
            <a:r>
              <a:rPr lang="tr-TR" sz="1100" dirty="0" smtClean="0"/>
              <a:t>(Senemoğlu, 2009</a:t>
            </a:r>
            <a:r>
              <a:rPr lang="tr-TR" sz="1100" dirty="0"/>
              <a:t>).</a:t>
            </a:r>
          </a:p>
        </p:txBody>
      </p:sp>
      <p:sp>
        <p:nvSpPr>
          <p:cNvPr id="10" name="Dikdörtgen 9"/>
          <p:cNvSpPr/>
          <p:nvPr/>
        </p:nvSpPr>
        <p:spPr>
          <a:xfrm>
            <a:off x="146935" y="345320"/>
            <a:ext cx="5949065" cy="369332"/>
          </a:xfrm>
          <a:prstGeom prst="rect">
            <a:avLst/>
          </a:prstGeom>
          <a:noFill/>
        </p:spPr>
        <p:txBody>
          <a:bodyPr wrap="none" lIns="91440" tIns="45720" rIns="91440" bIns="45720">
            <a:spAutoFit/>
          </a:bodyPr>
          <a:lstStyle/>
          <a:p>
            <a:pPr algn="ctr"/>
            <a:r>
              <a:rPr lang="tr-TR"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Bilgi Paylaşımı/</a:t>
            </a:r>
            <a:r>
              <a:rPr lang="tr-TR" b="1" dirty="0" smtClean="0">
                <a:ln w="9525">
                  <a:solidFill>
                    <a:schemeClr val="bg1"/>
                  </a:solidFill>
                  <a:prstDash val="solid"/>
                </a:ln>
                <a:effectLst>
                  <a:outerShdw blurRad="12700" dist="38100" dir="2700000" algn="tl" rotWithShape="0">
                    <a:schemeClr val="bg1">
                      <a:lumMod val="50000"/>
                    </a:schemeClr>
                  </a:outerShdw>
                </a:effectLst>
              </a:rPr>
              <a:t>Toplama/Araştırma </a:t>
            </a:r>
            <a:r>
              <a:rPr lang="tr-TR"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Aşaması</a:t>
            </a:r>
            <a:endParaRPr lang="tr-TR"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endParaRPr>
          </a:p>
        </p:txBody>
      </p:sp>
    </p:spTree>
    <p:extLst>
      <p:ext uri="{BB962C8B-B14F-4D97-AF65-F5344CB8AC3E}">
        <p14:creationId xmlns:p14="http://schemas.microsoft.com/office/powerpoint/2010/main" val="36627941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Veri Yer Tutucusu 5"/>
          <p:cNvSpPr>
            <a:spLocks noGrp="1"/>
          </p:cNvSpPr>
          <p:nvPr>
            <p:ph type="dt" sz="half" idx="10"/>
          </p:nvPr>
        </p:nvSpPr>
        <p:spPr/>
        <p:txBody>
          <a:bodyPr/>
          <a:lstStyle/>
          <a:p>
            <a:fld id="{1510EAF1-7619-4D4C-869C-5AEBD7F53887}" type="datetime1">
              <a:rPr lang="tr-TR" smtClean="0"/>
              <a:t>16.11.2014</a:t>
            </a:fld>
            <a:endParaRPr lang="tr-TR"/>
          </a:p>
        </p:txBody>
      </p:sp>
      <p:sp>
        <p:nvSpPr>
          <p:cNvPr id="7" name="Altbilgi Yer Tutucusu 6"/>
          <p:cNvSpPr>
            <a:spLocks noGrp="1"/>
          </p:cNvSpPr>
          <p:nvPr>
            <p:ph type="ftr" sz="quarter" idx="11"/>
          </p:nvPr>
        </p:nvSpPr>
        <p:spPr/>
        <p:txBody>
          <a:bodyPr/>
          <a:lstStyle/>
          <a:p>
            <a:r>
              <a:rPr lang="tr-TR" smtClean="0"/>
              <a:t>Yaratıcılık ve İnovasyon Eğitimi - serkan keleşoğlu</a:t>
            </a:r>
            <a:endParaRPr lang="tr-TR"/>
          </a:p>
        </p:txBody>
      </p:sp>
      <p:sp>
        <p:nvSpPr>
          <p:cNvPr id="8" name="Slayt Numarası Yer Tutucusu 7"/>
          <p:cNvSpPr>
            <a:spLocks noGrp="1"/>
          </p:cNvSpPr>
          <p:nvPr>
            <p:ph type="sldNum" sz="quarter" idx="12"/>
          </p:nvPr>
        </p:nvSpPr>
        <p:spPr/>
        <p:txBody>
          <a:bodyPr/>
          <a:lstStyle/>
          <a:p>
            <a:fld id="{7A62245F-3DF6-4E3C-9A4D-BC4A88CAA098}" type="slidenum">
              <a:rPr lang="tr-TR" smtClean="0"/>
              <a:t>11</a:t>
            </a:fld>
            <a:endParaRPr lang="tr-TR"/>
          </a:p>
        </p:txBody>
      </p:sp>
      <p:sp>
        <p:nvSpPr>
          <p:cNvPr id="2" name="Dikdörtgen 1"/>
          <p:cNvSpPr/>
          <p:nvPr/>
        </p:nvSpPr>
        <p:spPr>
          <a:xfrm>
            <a:off x="292934" y="1447800"/>
            <a:ext cx="9975072" cy="4708981"/>
          </a:xfrm>
          <a:prstGeom prst="rect">
            <a:avLst/>
          </a:prstGeom>
          <a:noFill/>
        </p:spPr>
        <p:txBody>
          <a:bodyPr wrap="square" lIns="91440" tIns="45720" rIns="91440" bIns="45720">
            <a:spAutoFit/>
          </a:bodyPr>
          <a:lstStyle/>
          <a:p>
            <a:pPr lvl="0" algn="just">
              <a:lnSpc>
                <a:spcPct val="150000"/>
              </a:lnSpc>
            </a:pPr>
            <a:r>
              <a:rPr lang="tr-TR" sz="2000" dirty="0"/>
              <a:t>Warner ve </a:t>
            </a:r>
            <a:r>
              <a:rPr lang="tr-TR" sz="2000" dirty="0" err="1"/>
              <a:t>Myers</a:t>
            </a:r>
            <a:r>
              <a:rPr lang="tr-TR" sz="2000" dirty="0"/>
              <a:t> (2010) ise yaratıcılık üzerine ortamda bulunan fiziksel değişkenlerin etkilerini şu şekilde sıralamışlardır</a:t>
            </a:r>
            <a:r>
              <a:rPr lang="tr-TR" sz="2000" dirty="0" smtClean="0"/>
              <a:t>.</a:t>
            </a:r>
          </a:p>
          <a:p>
            <a:pPr lvl="0" algn="just">
              <a:lnSpc>
                <a:spcPct val="150000"/>
              </a:lnSpc>
            </a:pPr>
            <a:endParaRPr lang="tr-TR" sz="2000" dirty="0"/>
          </a:p>
          <a:p>
            <a:pPr lvl="1" algn="just">
              <a:lnSpc>
                <a:spcPct val="150000"/>
              </a:lnSpc>
            </a:pPr>
            <a:r>
              <a:rPr lang="tr-TR" sz="2000" dirty="0">
                <a:solidFill>
                  <a:srgbClr val="FF0000"/>
                </a:solidFill>
              </a:rPr>
              <a:t>Sınıf Dekorasyonu</a:t>
            </a:r>
            <a:r>
              <a:rPr lang="tr-TR" sz="2000" dirty="0"/>
              <a:t>: Öğrencilerin çalışmaları ile donatılmış bir duvar ve sınıf ortamı öğrenci yaratıcılığının gelişmesinde rol oynar</a:t>
            </a:r>
            <a:r>
              <a:rPr lang="tr-TR" sz="2000" dirty="0" smtClean="0"/>
              <a:t>.</a:t>
            </a:r>
          </a:p>
          <a:p>
            <a:pPr lvl="1" algn="just">
              <a:lnSpc>
                <a:spcPct val="150000"/>
              </a:lnSpc>
            </a:pPr>
            <a:endParaRPr lang="tr-TR" sz="2000" dirty="0"/>
          </a:p>
          <a:p>
            <a:pPr lvl="1" algn="just">
              <a:lnSpc>
                <a:spcPct val="150000"/>
              </a:lnSpc>
            </a:pPr>
            <a:r>
              <a:rPr lang="tr-TR" sz="2000" dirty="0">
                <a:solidFill>
                  <a:srgbClr val="FF0000"/>
                </a:solidFill>
              </a:rPr>
              <a:t>Ortamın Aydınlatılması </a:t>
            </a:r>
            <a:r>
              <a:rPr lang="tr-TR" sz="2000" dirty="0"/>
              <a:t>: Lloyd(2001)’ e göre yaratıcı bir ortamda tercih edilecek en iyi aydınlatma doğal ışıklandırmadır. Maalesef günümüzde çoğu okulda </a:t>
            </a:r>
            <a:r>
              <a:rPr lang="tr-TR" sz="2000" dirty="0" err="1"/>
              <a:t>florasan</a:t>
            </a:r>
            <a:r>
              <a:rPr lang="tr-TR" sz="2000" dirty="0"/>
              <a:t> ile aydınlatma tercih edilmektedir</a:t>
            </a:r>
            <a:r>
              <a:rPr lang="tr-TR" sz="2000" dirty="0" smtClean="0"/>
              <a:t>.</a:t>
            </a:r>
          </a:p>
          <a:p>
            <a:pPr lvl="1" algn="just">
              <a:lnSpc>
                <a:spcPct val="150000"/>
              </a:lnSpc>
            </a:pPr>
            <a:endParaRPr lang="tr-TR" sz="2000" dirty="0"/>
          </a:p>
        </p:txBody>
      </p:sp>
      <p:sp>
        <p:nvSpPr>
          <p:cNvPr id="10" name="Dikdörtgen 9"/>
          <p:cNvSpPr/>
          <p:nvPr/>
        </p:nvSpPr>
        <p:spPr>
          <a:xfrm>
            <a:off x="146935" y="345320"/>
            <a:ext cx="5949065" cy="369332"/>
          </a:xfrm>
          <a:prstGeom prst="rect">
            <a:avLst/>
          </a:prstGeom>
          <a:noFill/>
        </p:spPr>
        <p:txBody>
          <a:bodyPr wrap="none" lIns="91440" tIns="45720" rIns="91440" bIns="45720">
            <a:spAutoFit/>
          </a:bodyPr>
          <a:lstStyle/>
          <a:p>
            <a:pPr algn="ctr"/>
            <a:r>
              <a:rPr lang="tr-TR"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Bilgi Paylaşımı/</a:t>
            </a:r>
            <a:r>
              <a:rPr lang="tr-TR" b="1" dirty="0" smtClean="0">
                <a:ln w="9525">
                  <a:solidFill>
                    <a:schemeClr val="bg1"/>
                  </a:solidFill>
                  <a:prstDash val="solid"/>
                </a:ln>
                <a:effectLst>
                  <a:outerShdw blurRad="12700" dist="38100" dir="2700000" algn="tl" rotWithShape="0">
                    <a:schemeClr val="bg1">
                      <a:lumMod val="50000"/>
                    </a:schemeClr>
                  </a:outerShdw>
                </a:effectLst>
              </a:rPr>
              <a:t>Toplama/Araştırma </a:t>
            </a:r>
            <a:r>
              <a:rPr lang="tr-TR"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Aşaması</a:t>
            </a:r>
            <a:endParaRPr lang="tr-TR"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endParaRPr>
          </a:p>
        </p:txBody>
      </p:sp>
    </p:spTree>
    <p:extLst>
      <p:ext uri="{BB962C8B-B14F-4D97-AF65-F5344CB8AC3E}">
        <p14:creationId xmlns:p14="http://schemas.microsoft.com/office/powerpoint/2010/main" val="38120068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Veri Yer Tutucusu 5"/>
          <p:cNvSpPr>
            <a:spLocks noGrp="1"/>
          </p:cNvSpPr>
          <p:nvPr>
            <p:ph type="dt" sz="half" idx="10"/>
          </p:nvPr>
        </p:nvSpPr>
        <p:spPr/>
        <p:txBody>
          <a:bodyPr/>
          <a:lstStyle/>
          <a:p>
            <a:fld id="{1510EAF1-7619-4D4C-869C-5AEBD7F53887}" type="datetime1">
              <a:rPr lang="tr-TR" smtClean="0"/>
              <a:t>16.11.2014</a:t>
            </a:fld>
            <a:endParaRPr lang="tr-TR"/>
          </a:p>
        </p:txBody>
      </p:sp>
      <p:sp>
        <p:nvSpPr>
          <p:cNvPr id="7" name="Altbilgi Yer Tutucusu 6"/>
          <p:cNvSpPr>
            <a:spLocks noGrp="1"/>
          </p:cNvSpPr>
          <p:nvPr>
            <p:ph type="ftr" sz="quarter" idx="11"/>
          </p:nvPr>
        </p:nvSpPr>
        <p:spPr/>
        <p:txBody>
          <a:bodyPr/>
          <a:lstStyle/>
          <a:p>
            <a:r>
              <a:rPr lang="tr-TR" smtClean="0"/>
              <a:t>Yaratıcılık ve İnovasyon Eğitimi - serkan keleşoğlu</a:t>
            </a:r>
            <a:endParaRPr lang="tr-TR"/>
          </a:p>
        </p:txBody>
      </p:sp>
      <p:sp>
        <p:nvSpPr>
          <p:cNvPr id="8" name="Slayt Numarası Yer Tutucusu 7"/>
          <p:cNvSpPr>
            <a:spLocks noGrp="1"/>
          </p:cNvSpPr>
          <p:nvPr>
            <p:ph type="sldNum" sz="quarter" idx="12"/>
          </p:nvPr>
        </p:nvSpPr>
        <p:spPr/>
        <p:txBody>
          <a:bodyPr/>
          <a:lstStyle/>
          <a:p>
            <a:fld id="{7A62245F-3DF6-4E3C-9A4D-BC4A88CAA098}" type="slidenum">
              <a:rPr lang="tr-TR" smtClean="0"/>
              <a:t>12</a:t>
            </a:fld>
            <a:endParaRPr lang="tr-TR"/>
          </a:p>
        </p:txBody>
      </p:sp>
      <p:sp>
        <p:nvSpPr>
          <p:cNvPr id="2" name="Dikdörtgen 1"/>
          <p:cNvSpPr/>
          <p:nvPr/>
        </p:nvSpPr>
        <p:spPr>
          <a:xfrm>
            <a:off x="292934" y="1447800"/>
            <a:ext cx="9975072" cy="5170646"/>
          </a:xfrm>
          <a:prstGeom prst="rect">
            <a:avLst/>
          </a:prstGeom>
          <a:noFill/>
        </p:spPr>
        <p:txBody>
          <a:bodyPr wrap="square" lIns="91440" tIns="45720" rIns="91440" bIns="45720">
            <a:spAutoFit/>
          </a:bodyPr>
          <a:lstStyle/>
          <a:p>
            <a:pPr lvl="1" algn="just">
              <a:lnSpc>
                <a:spcPct val="150000"/>
              </a:lnSpc>
            </a:pPr>
            <a:r>
              <a:rPr lang="tr-TR" sz="2000" dirty="0" smtClean="0">
                <a:solidFill>
                  <a:srgbClr val="FF0000"/>
                </a:solidFill>
              </a:rPr>
              <a:t>Ortamın Rengi</a:t>
            </a:r>
            <a:r>
              <a:rPr lang="tr-TR" sz="2000" dirty="0" smtClean="0"/>
              <a:t>: </a:t>
            </a:r>
            <a:r>
              <a:rPr lang="tr-TR" sz="2000" dirty="0"/>
              <a:t>Ortamda seçilen renkler anlamayı kolaylaştırır, endişeyi azaltır ve öğrencinin rahat hissetmesini sağlar. Bu da öğrenci için sağlıklı eğitim ortamıdır. Tüm bunlar için tercih edilmesi gereken renkler açık sarı, açık turuncu, bej, solgun veya açık yeşil renkler sınıf ortamında tercih </a:t>
            </a:r>
            <a:r>
              <a:rPr lang="tr-TR" sz="2000" dirty="0" smtClean="0"/>
              <a:t>edilmelidir.</a:t>
            </a:r>
          </a:p>
          <a:p>
            <a:pPr lvl="1" algn="just">
              <a:lnSpc>
                <a:spcPct val="150000"/>
              </a:lnSpc>
            </a:pPr>
            <a:endParaRPr lang="tr-TR" sz="2000" dirty="0"/>
          </a:p>
          <a:p>
            <a:pPr lvl="1" algn="just">
              <a:lnSpc>
                <a:spcPct val="150000"/>
              </a:lnSpc>
            </a:pPr>
            <a:r>
              <a:rPr lang="tr-TR" sz="2000" dirty="0" smtClean="0">
                <a:solidFill>
                  <a:srgbClr val="FF0000"/>
                </a:solidFill>
              </a:rPr>
              <a:t>Ortamda </a:t>
            </a:r>
            <a:r>
              <a:rPr lang="tr-TR" sz="2000" dirty="0">
                <a:solidFill>
                  <a:srgbClr val="FF0000"/>
                </a:solidFill>
              </a:rPr>
              <a:t>Bulunan Mobilyalar </a:t>
            </a:r>
            <a:r>
              <a:rPr lang="tr-TR" sz="2000" dirty="0"/>
              <a:t>: Yaratıcılığın oluşması istenen ortamlarda tercih edilecek mobilyaların sadece dayanıklı ve fonksiyonel olması göz önünde bulundurulmamalıdır. Aynı zaman da mobilyaların estetik, rahat, güvenilir ve sağlıklı olacak şekilde tercih edilmesi </a:t>
            </a:r>
            <a:r>
              <a:rPr lang="tr-TR" sz="2000" dirty="0" smtClean="0"/>
              <a:t>önemlidir </a:t>
            </a:r>
            <a:r>
              <a:rPr lang="tr-TR" sz="1100" dirty="0" smtClean="0"/>
              <a:t>(</a:t>
            </a:r>
            <a:r>
              <a:rPr lang="tr-TR" sz="1100" dirty="0" err="1" smtClean="0"/>
              <a:t>Clark</a:t>
            </a:r>
            <a:r>
              <a:rPr lang="tr-TR" sz="1100" dirty="0" smtClean="0"/>
              <a:t>, 2002</a:t>
            </a:r>
            <a:r>
              <a:rPr lang="tr-TR" sz="1100" dirty="0"/>
              <a:t>).</a:t>
            </a:r>
          </a:p>
          <a:p>
            <a:pPr lvl="1" algn="just">
              <a:lnSpc>
                <a:spcPct val="150000"/>
              </a:lnSpc>
            </a:pPr>
            <a:endParaRPr lang="tr-TR" sz="2000" dirty="0"/>
          </a:p>
        </p:txBody>
      </p:sp>
      <p:sp>
        <p:nvSpPr>
          <p:cNvPr id="10" name="Dikdörtgen 9"/>
          <p:cNvSpPr/>
          <p:nvPr/>
        </p:nvSpPr>
        <p:spPr>
          <a:xfrm>
            <a:off x="146935" y="345320"/>
            <a:ext cx="5949065" cy="369332"/>
          </a:xfrm>
          <a:prstGeom prst="rect">
            <a:avLst/>
          </a:prstGeom>
          <a:noFill/>
        </p:spPr>
        <p:txBody>
          <a:bodyPr wrap="none" lIns="91440" tIns="45720" rIns="91440" bIns="45720">
            <a:spAutoFit/>
          </a:bodyPr>
          <a:lstStyle/>
          <a:p>
            <a:pPr algn="ctr"/>
            <a:r>
              <a:rPr lang="tr-TR"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Bilgi Paylaşımı/</a:t>
            </a:r>
            <a:r>
              <a:rPr lang="tr-TR" b="1" dirty="0" smtClean="0">
                <a:ln w="9525">
                  <a:solidFill>
                    <a:schemeClr val="bg1"/>
                  </a:solidFill>
                  <a:prstDash val="solid"/>
                </a:ln>
                <a:effectLst>
                  <a:outerShdw blurRad="12700" dist="38100" dir="2700000" algn="tl" rotWithShape="0">
                    <a:schemeClr val="bg1">
                      <a:lumMod val="50000"/>
                    </a:schemeClr>
                  </a:outerShdw>
                </a:effectLst>
              </a:rPr>
              <a:t>Toplama/Araştırma </a:t>
            </a:r>
            <a:r>
              <a:rPr lang="tr-TR"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Aşaması</a:t>
            </a:r>
            <a:endParaRPr lang="tr-TR"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endParaRPr>
          </a:p>
        </p:txBody>
      </p:sp>
    </p:spTree>
    <p:extLst>
      <p:ext uri="{BB962C8B-B14F-4D97-AF65-F5344CB8AC3E}">
        <p14:creationId xmlns:p14="http://schemas.microsoft.com/office/powerpoint/2010/main" val="19818425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Veri Yer Tutucusu 5"/>
          <p:cNvSpPr>
            <a:spLocks noGrp="1"/>
          </p:cNvSpPr>
          <p:nvPr>
            <p:ph type="dt" sz="half" idx="10"/>
          </p:nvPr>
        </p:nvSpPr>
        <p:spPr/>
        <p:txBody>
          <a:bodyPr/>
          <a:lstStyle/>
          <a:p>
            <a:fld id="{1510EAF1-7619-4D4C-869C-5AEBD7F53887}" type="datetime1">
              <a:rPr lang="tr-TR" smtClean="0"/>
              <a:t>16.11.2014</a:t>
            </a:fld>
            <a:endParaRPr lang="tr-TR"/>
          </a:p>
        </p:txBody>
      </p:sp>
      <p:sp>
        <p:nvSpPr>
          <p:cNvPr id="7" name="Altbilgi Yer Tutucusu 6"/>
          <p:cNvSpPr>
            <a:spLocks noGrp="1"/>
          </p:cNvSpPr>
          <p:nvPr>
            <p:ph type="ftr" sz="quarter" idx="11"/>
          </p:nvPr>
        </p:nvSpPr>
        <p:spPr/>
        <p:txBody>
          <a:bodyPr/>
          <a:lstStyle/>
          <a:p>
            <a:r>
              <a:rPr lang="tr-TR" smtClean="0"/>
              <a:t>Yaratıcılık ve İnovasyon Eğitimi - serkan keleşoğlu</a:t>
            </a:r>
            <a:endParaRPr lang="tr-TR"/>
          </a:p>
        </p:txBody>
      </p:sp>
      <p:sp>
        <p:nvSpPr>
          <p:cNvPr id="8" name="Slayt Numarası Yer Tutucusu 7"/>
          <p:cNvSpPr>
            <a:spLocks noGrp="1"/>
          </p:cNvSpPr>
          <p:nvPr>
            <p:ph type="sldNum" sz="quarter" idx="12"/>
          </p:nvPr>
        </p:nvSpPr>
        <p:spPr/>
        <p:txBody>
          <a:bodyPr/>
          <a:lstStyle/>
          <a:p>
            <a:fld id="{7A62245F-3DF6-4E3C-9A4D-BC4A88CAA098}" type="slidenum">
              <a:rPr lang="tr-TR" smtClean="0"/>
              <a:t>13</a:t>
            </a:fld>
            <a:endParaRPr lang="tr-TR"/>
          </a:p>
        </p:txBody>
      </p:sp>
      <p:sp>
        <p:nvSpPr>
          <p:cNvPr id="2" name="Dikdörtgen 1"/>
          <p:cNvSpPr/>
          <p:nvPr/>
        </p:nvSpPr>
        <p:spPr>
          <a:xfrm>
            <a:off x="292934" y="1447800"/>
            <a:ext cx="9975072" cy="5170646"/>
          </a:xfrm>
          <a:prstGeom prst="rect">
            <a:avLst/>
          </a:prstGeom>
          <a:noFill/>
        </p:spPr>
        <p:txBody>
          <a:bodyPr wrap="square" lIns="91440" tIns="45720" rIns="91440" bIns="45720">
            <a:spAutoFit/>
          </a:bodyPr>
          <a:lstStyle/>
          <a:p>
            <a:pPr lvl="1" algn="just">
              <a:lnSpc>
                <a:spcPct val="150000"/>
              </a:lnSpc>
            </a:pPr>
            <a:r>
              <a:rPr lang="tr-TR" sz="2000" dirty="0" smtClean="0">
                <a:solidFill>
                  <a:srgbClr val="FF0000"/>
                </a:solidFill>
              </a:rPr>
              <a:t>Ortamda </a:t>
            </a:r>
            <a:r>
              <a:rPr lang="tr-TR" sz="2000" dirty="0">
                <a:solidFill>
                  <a:srgbClr val="FF0000"/>
                </a:solidFill>
              </a:rPr>
              <a:t>Bulunan Kaynak Çeşidi:</a:t>
            </a:r>
            <a:r>
              <a:rPr lang="tr-TR" sz="2000" dirty="0"/>
              <a:t> Doğal ışıklandırma, davetkar renkler ve estetik mobilyalar ile son derece iyi dekore edilmiş yaratıcı bir ortam, öğrencinin kullanacağı kaynaklar olmadan yaratıcılığın gelişmesi adına herhangi bir anlam ifade etmez. Bunun için kaynaklar en önemli yere sahiptir. Kaynaklar öğrencinin her zaman kullanabileceği şekilde el altında bulundurulmalıdır</a:t>
            </a:r>
            <a:r>
              <a:rPr lang="tr-TR" sz="2000" dirty="0" smtClean="0"/>
              <a:t>.</a:t>
            </a:r>
          </a:p>
          <a:p>
            <a:pPr lvl="1" algn="just">
              <a:lnSpc>
                <a:spcPct val="150000"/>
              </a:lnSpc>
            </a:pPr>
            <a:endParaRPr lang="tr-TR" sz="2000" dirty="0"/>
          </a:p>
          <a:p>
            <a:pPr lvl="1" algn="just">
              <a:lnSpc>
                <a:spcPct val="150000"/>
              </a:lnSpc>
            </a:pPr>
            <a:r>
              <a:rPr lang="tr-TR" sz="2000" dirty="0">
                <a:solidFill>
                  <a:srgbClr val="FF0000"/>
                </a:solidFill>
              </a:rPr>
              <a:t>Duyu Organlarına Hitap Eden Değişkenler:</a:t>
            </a:r>
            <a:r>
              <a:rPr lang="tr-TR" sz="2000" dirty="0"/>
              <a:t> Sıcak ortamlarda öğrenciler daha çabuk uyuşmakta ve dersten kopmaktadır. Bunun üstesinden gelebilmek ve yaratıcı enerjinin korunabilmesi için sınıfların hafif serin olması tercih edilmelidir.</a:t>
            </a:r>
          </a:p>
        </p:txBody>
      </p:sp>
      <p:sp>
        <p:nvSpPr>
          <p:cNvPr id="10" name="Dikdörtgen 9"/>
          <p:cNvSpPr/>
          <p:nvPr/>
        </p:nvSpPr>
        <p:spPr>
          <a:xfrm>
            <a:off x="146935" y="345320"/>
            <a:ext cx="5949065" cy="369332"/>
          </a:xfrm>
          <a:prstGeom prst="rect">
            <a:avLst/>
          </a:prstGeom>
          <a:noFill/>
        </p:spPr>
        <p:txBody>
          <a:bodyPr wrap="none" lIns="91440" tIns="45720" rIns="91440" bIns="45720">
            <a:spAutoFit/>
          </a:bodyPr>
          <a:lstStyle/>
          <a:p>
            <a:pPr algn="ctr"/>
            <a:r>
              <a:rPr lang="tr-TR"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Bilgi Paylaşımı/</a:t>
            </a:r>
            <a:r>
              <a:rPr lang="tr-TR" b="1" dirty="0" smtClean="0">
                <a:ln w="9525">
                  <a:solidFill>
                    <a:schemeClr val="bg1"/>
                  </a:solidFill>
                  <a:prstDash val="solid"/>
                </a:ln>
                <a:effectLst>
                  <a:outerShdw blurRad="12700" dist="38100" dir="2700000" algn="tl" rotWithShape="0">
                    <a:schemeClr val="bg1">
                      <a:lumMod val="50000"/>
                    </a:schemeClr>
                  </a:outerShdw>
                </a:effectLst>
              </a:rPr>
              <a:t>Toplama/Araştırma </a:t>
            </a:r>
            <a:r>
              <a:rPr lang="tr-TR"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Aşaması</a:t>
            </a:r>
            <a:endParaRPr lang="tr-TR"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endParaRPr>
          </a:p>
        </p:txBody>
      </p:sp>
    </p:spTree>
    <p:extLst>
      <p:ext uri="{BB962C8B-B14F-4D97-AF65-F5344CB8AC3E}">
        <p14:creationId xmlns:p14="http://schemas.microsoft.com/office/powerpoint/2010/main" val="20008827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Veri Yer Tutucusu 5"/>
          <p:cNvSpPr>
            <a:spLocks noGrp="1"/>
          </p:cNvSpPr>
          <p:nvPr>
            <p:ph type="dt" sz="half" idx="10"/>
          </p:nvPr>
        </p:nvSpPr>
        <p:spPr/>
        <p:txBody>
          <a:bodyPr/>
          <a:lstStyle/>
          <a:p>
            <a:fld id="{1510EAF1-7619-4D4C-869C-5AEBD7F53887}" type="datetime1">
              <a:rPr lang="tr-TR" smtClean="0"/>
              <a:t>16.11.2014</a:t>
            </a:fld>
            <a:endParaRPr lang="tr-TR"/>
          </a:p>
        </p:txBody>
      </p:sp>
      <p:sp>
        <p:nvSpPr>
          <p:cNvPr id="7" name="Altbilgi Yer Tutucusu 6"/>
          <p:cNvSpPr>
            <a:spLocks noGrp="1"/>
          </p:cNvSpPr>
          <p:nvPr>
            <p:ph type="ftr" sz="quarter" idx="11"/>
          </p:nvPr>
        </p:nvSpPr>
        <p:spPr/>
        <p:txBody>
          <a:bodyPr/>
          <a:lstStyle/>
          <a:p>
            <a:r>
              <a:rPr lang="tr-TR" smtClean="0"/>
              <a:t>Yaratıcılık ve İnovasyon Eğitimi - serkan keleşoğlu</a:t>
            </a:r>
            <a:endParaRPr lang="tr-TR"/>
          </a:p>
        </p:txBody>
      </p:sp>
      <p:sp>
        <p:nvSpPr>
          <p:cNvPr id="8" name="Slayt Numarası Yer Tutucusu 7"/>
          <p:cNvSpPr>
            <a:spLocks noGrp="1"/>
          </p:cNvSpPr>
          <p:nvPr>
            <p:ph type="sldNum" sz="quarter" idx="12"/>
          </p:nvPr>
        </p:nvSpPr>
        <p:spPr/>
        <p:txBody>
          <a:bodyPr/>
          <a:lstStyle/>
          <a:p>
            <a:fld id="{7A62245F-3DF6-4E3C-9A4D-BC4A88CAA098}" type="slidenum">
              <a:rPr lang="tr-TR" smtClean="0"/>
              <a:t>14</a:t>
            </a:fld>
            <a:endParaRPr lang="tr-TR"/>
          </a:p>
        </p:txBody>
      </p:sp>
      <p:sp>
        <p:nvSpPr>
          <p:cNvPr id="2" name="Dikdörtgen 1"/>
          <p:cNvSpPr/>
          <p:nvPr/>
        </p:nvSpPr>
        <p:spPr>
          <a:xfrm>
            <a:off x="292934" y="1447800"/>
            <a:ext cx="9975072" cy="5078313"/>
          </a:xfrm>
          <a:prstGeom prst="rect">
            <a:avLst/>
          </a:prstGeom>
          <a:noFill/>
        </p:spPr>
        <p:txBody>
          <a:bodyPr wrap="square" lIns="91440" tIns="45720" rIns="91440" bIns="45720">
            <a:spAutoFit/>
          </a:bodyPr>
          <a:lstStyle/>
          <a:p>
            <a:pPr lvl="1" algn="just">
              <a:lnSpc>
                <a:spcPct val="150000"/>
              </a:lnSpc>
            </a:pPr>
            <a:r>
              <a:rPr lang="tr-TR" dirty="0" smtClean="0"/>
              <a:t>Ayrıca </a:t>
            </a:r>
            <a:r>
              <a:rPr lang="tr-TR" dirty="0"/>
              <a:t>sınıf sıcaklığının yanında dikkat edilmesi gereken diğer bir etken ise havanın temiz olmasıdır</a:t>
            </a:r>
            <a:r>
              <a:rPr lang="tr-TR" dirty="0" smtClean="0"/>
              <a:t>.</a:t>
            </a:r>
          </a:p>
          <a:p>
            <a:pPr lvl="1" algn="just">
              <a:lnSpc>
                <a:spcPct val="150000"/>
              </a:lnSpc>
            </a:pPr>
            <a:endParaRPr lang="tr-TR" dirty="0"/>
          </a:p>
          <a:p>
            <a:pPr lvl="1" algn="just">
              <a:lnSpc>
                <a:spcPct val="150000"/>
              </a:lnSpc>
            </a:pPr>
            <a:r>
              <a:rPr lang="tr-TR" dirty="0">
                <a:solidFill>
                  <a:srgbClr val="FF0000"/>
                </a:solidFill>
              </a:rPr>
              <a:t>Öğrenci </a:t>
            </a:r>
            <a:r>
              <a:rPr lang="tr-TR" dirty="0" smtClean="0">
                <a:solidFill>
                  <a:srgbClr val="FF0000"/>
                </a:solidFill>
              </a:rPr>
              <a:t>Sayısı: </a:t>
            </a:r>
            <a:r>
              <a:rPr lang="tr-TR" dirty="0"/>
              <a:t>Ohio üniversitesinde yapılmış bir araştırmaya göre öğrenci sayısı yaratıcılığın gelişmesi için en önemli etkenlerden biridir. Araştırma sonucuna göre öğrenci sayısı 25’den az olmalıdır. İdeal öğrenci sayısı olarak ise 13 – 17 öğrenciden bahsedilmektedir. İdealin altındaki sayı ise yaratıcı davranışın daha çok beklendiği ortamlarda tercih edilmelidir</a:t>
            </a:r>
            <a:r>
              <a:rPr lang="tr-TR" dirty="0" smtClean="0"/>
              <a:t>.</a:t>
            </a:r>
          </a:p>
          <a:p>
            <a:pPr lvl="1" algn="just">
              <a:lnSpc>
                <a:spcPct val="150000"/>
              </a:lnSpc>
            </a:pPr>
            <a:endParaRPr lang="tr-TR" dirty="0"/>
          </a:p>
          <a:p>
            <a:pPr lvl="1" algn="just">
              <a:lnSpc>
                <a:spcPct val="150000"/>
              </a:lnSpc>
            </a:pPr>
            <a:r>
              <a:rPr lang="tr-TR" dirty="0"/>
              <a:t>Bir konu hakkında kompleks problemlerle karşılaşınca yaratıcı çözümler içi mükemmel bilgi gereklidir ama yeterli değildir. Yaratıcı öğrenme ve çalışma çevresi başarı için çok </a:t>
            </a:r>
            <a:r>
              <a:rPr lang="tr-TR" dirty="0" smtClean="0"/>
              <a:t>etkilidir </a:t>
            </a:r>
            <a:r>
              <a:rPr lang="tr-TR" sz="1100" dirty="0" smtClean="0"/>
              <a:t>(</a:t>
            </a:r>
            <a:r>
              <a:rPr lang="tr-TR" sz="1100" dirty="0" err="1"/>
              <a:t>Heller</a:t>
            </a:r>
            <a:r>
              <a:rPr lang="tr-TR" sz="1100" dirty="0"/>
              <a:t> :2007</a:t>
            </a:r>
            <a:r>
              <a:rPr lang="tr-TR" sz="1100" dirty="0" smtClean="0"/>
              <a:t>).</a:t>
            </a:r>
            <a:endParaRPr lang="tr-TR" sz="1100" dirty="0"/>
          </a:p>
        </p:txBody>
      </p:sp>
      <p:sp>
        <p:nvSpPr>
          <p:cNvPr id="10" name="Dikdörtgen 9"/>
          <p:cNvSpPr/>
          <p:nvPr/>
        </p:nvSpPr>
        <p:spPr>
          <a:xfrm>
            <a:off x="146935" y="345320"/>
            <a:ext cx="5949065" cy="369332"/>
          </a:xfrm>
          <a:prstGeom prst="rect">
            <a:avLst/>
          </a:prstGeom>
          <a:noFill/>
        </p:spPr>
        <p:txBody>
          <a:bodyPr wrap="none" lIns="91440" tIns="45720" rIns="91440" bIns="45720">
            <a:spAutoFit/>
          </a:bodyPr>
          <a:lstStyle/>
          <a:p>
            <a:pPr algn="ctr"/>
            <a:r>
              <a:rPr lang="tr-TR"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Bilgi Paylaşımı/</a:t>
            </a:r>
            <a:r>
              <a:rPr lang="tr-TR" b="1" dirty="0" smtClean="0">
                <a:ln w="9525">
                  <a:solidFill>
                    <a:schemeClr val="bg1"/>
                  </a:solidFill>
                  <a:prstDash val="solid"/>
                </a:ln>
                <a:effectLst>
                  <a:outerShdw blurRad="12700" dist="38100" dir="2700000" algn="tl" rotWithShape="0">
                    <a:schemeClr val="bg1">
                      <a:lumMod val="50000"/>
                    </a:schemeClr>
                  </a:outerShdw>
                </a:effectLst>
              </a:rPr>
              <a:t>Toplama/Araştırma </a:t>
            </a:r>
            <a:r>
              <a:rPr lang="tr-TR"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Aşaması</a:t>
            </a:r>
            <a:endParaRPr lang="tr-TR"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endParaRPr>
          </a:p>
        </p:txBody>
      </p:sp>
    </p:spTree>
    <p:extLst>
      <p:ext uri="{BB962C8B-B14F-4D97-AF65-F5344CB8AC3E}">
        <p14:creationId xmlns:p14="http://schemas.microsoft.com/office/powerpoint/2010/main" val="25165347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Veri Yer Tutucusu 5"/>
          <p:cNvSpPr>
            <a:spLocks noGrp="1"/>
          </p:cNvSpPr>
          <p:nvPr>
            <p:ph type="dt" sz="half" idx="10"/>
          </p:nvPr>
        </p:nvSpPr>
        <p:spPr/>
        <p:txBody>
          <a:bodyPr/>
          <a:lstStyle/>
          <a:p>
            <a:fld id="{1510EAF1-7619-4D4C-869C-5AEBD7F53887}" type="datetime1">
              <a:rPr lang="tr-TR" smtClean="0"/>
              <a:t>16.11.2014</a:t>
            </a:fld>
            <a:endParaRPr lang="tr-TR"/>
          </a:p>
        </p:txBody>
      </p:sp>
      <p:sp>
        <p:nvSpPr>
          <p:cNvPr id="7" name="Altbilgi Yer Tutucusu 6"/>
          <p:cNvSpPr>
            <a:spLocks noGrp="1"/>
          </p:cNvSpPr>
          <p:nvPr>
            <p:ph type="ftr" sz="quarter" idx="11"/>
          </p:nvPr>
        </p:nvSpPr>
        <p:spPr/>
        <p:txBody>
          <a:bodyPr/>
          <a:lstStyle/>
          <a:p>
            <a:r>
              <a:rPr lang="tr-TR" smtClean="0"/>
              <a:t>Yaratıcılık ve İnovasyon Eğitimi - serkan keleşoğlu</a:t>
            </a:r>
            <a:endParaRPr lang="tr-TR"/>
          </a:p>
        </p:txBody>
      </p:sp>
      <p:sp>
        <p:nvSpPr>
          <p:cNvPr id="8" name="Slayt Numarası Yer Tutucusu 7"/>
          <p:cNvSpPr>
            <a:spLocks noGrp="1"/>
          </p:cNvSpPr>
          <p:nvPr>
            <p:ph type="sldNum" sz="quarter" idx="12"/>
          </p:nvPr>
        </p:nvSpPr>
        <p:spPr/>
        <p:txBody>
          <a:bodyPr/>
          <a:lstStyle/>
          <a:p>
            <a:fld id="{7A62245F-3DF6-4E3C-9A4D-BC4A88CAA098}" type="slidenum">
              <a:rPr lang="tr-TR" smtClean="0"/>
              <a:t>15</a:t>
            </a:fld>
            <a:endParaRPr lang="tr-TR"/>
          </a:p>
        </p:txBody>
      </p:sp>
      <p:sp>
        <p:nvSpPr>
          <p:cNvPr id="2" name="Dikdörtgen 1"/>
          <p:cNvSpPr/>
          <p:nvPr/>
        </p:nvSpPr>
        <p:spPr>
          <a:xfrm>
            <a:off x="292934" y="1063416"/>
            <a:ext cx="9975072" cy="5625835"/>
          </a:xfrm>
          <a:prstGeom prst="rect">
            <a:avLst/>
          </a:prstGeom>
          <a:noFill/>
        </p:spPr>
        <p:txBody>
          <a:bodyPr wrap="square" lIns="91440" tIns="45720" rIns="91440" bIns="45720">
            <a:spAutoFit/>
          </a:bodyPr>
          <a:lstStyle/>
          <a:p>
            <a:pPr lvl="0" algn="just">
              <a:lnSpc>
                <a:spcPct val="150000"/>
              </a:lnSpc>
            </a:pPr>
            <a:r>
              <a:rPr lang="tr-TR" sz="2000" dirty="0" err="1"/>
              <a:t>Carolyn</a:t>
            </a:r>
            <a:r>
              <a:rPr lang="tr-TR" sz="2000" dirty="0"/>
              <a:t> </a:t>
            </a:r>
            <a:r>
              <a:rPr lang="tr-TR" sz="2000" dirty="0" err="1"/>
              <a:t>Edwards</a:t>
            </a:r>
            <a:r>
              <a:rPr lang="tr-TR" sz="2000" dirty="0"/>
              <a:t> ve Kay </a:t>
            </a:r>
            <a:r>
              <a:rPr lang="tr-TR" sz="2000" dirty="0" err="1"/>
              <a:t>Springate</a:t>
            </a:r>
            <a:r>
              <a:rPr lang="tr-TR" sz="2000" dirty="0"/>
              <a:t> bir makalelerinde (“</a:t>
            </a:r>
            <a:r>
              <a:rPr lang="tr-TR" sz="2000" dirty="0" err="1"/>
              <a:t>The</a:t>
            </a:r>
            <a:r>
              <a:rPr lang="tr-TR" sz="2000" dirty="0"/>
              <a:t> </a:t>
            </a:r>
            <a:r>
              <a:rPr lang="tr-TR" sz="2000" dirty="0" err="1"/>
              <a:t>lion</a:t>
            </a:r>
            <a:r>
              <a:rPr lang="tr-TR" sz="2000" dirty="0"/>
              <a:t> </a:t>
            </a:r>
            <a:r>
              <a:rPr lang="tr-TR" sz="2000" dirty="0" err="1"/>
              <a:t>comes</a:t>
            </a:r>
            <a:r>
              <a:rPr lang="tr-TR" sz="2000" dirty="0"/>
              <a:t> </a:t>
            </a:r>
            <a:r>
              <a:rPr lang="tr-TR" sz="2000" dirty="0" err="1"/>
              <a:t>out</a:t>
            </a:r>
            <a:r>
              <a:rPr lang="tr-TR" sz="2000" dirty="0"/>
              <a:t> of </a:t>
            </a:r>
            <a:r>
              <a:rPr lang="tr-TR" sz="2000" dirty="0" err="1"/>
              <a:t>the</a:t>
            </a:r>
            <a:r>
              <a:rPr lang="tr-TR" sz="2000" dirty="0"/>
              <a:t> </a:t>
            </a:r>
            <a:r>
              <a:rPr lang="tr-TR" sz="2000" dirty="0" err="1"/>
              <a:t>stone</a:t>
            </a:r>
            <a:r>
              <a:rPr lang="tr-TR" sz="2000" dirty="0"/>
              <a:t>: </a:t>
            </a:r>
            <a:r>
              <a:rPr lang="tr-TR" sz="2000" dirty="0" err="1"/>
              <a:t>Helping</a:t>
            </a:r>
            <a:r>
              <a:rPr lang="tr-TR" sz="2000" dirty="0"/>
              <a:t> </a:t>
            </a:r>
            <a:r>
              <a:rPr lang="tr-TR" sz="2000" dirty="0" err="1"/>
              <a:t>young</a:t>
            </a:r>
            <a:r>
              <a:rPr lang="tr-TR" sz="2000" dirty="0"/>
              <a:t> </a:t>
            </a:r>
            <a:r>
              <a:rPr lang="tr-TR" sz="2000" dirty="0" err="1"/>
              <a:t>children</a:t>
            </a:r>
            <a:r>
              <a:rPr lang="tr-TR" sz="2000" dirty="0"/>
              <a:t> </a:t>
            </a:r>
            <a:r>
              <a:rPr lang="tr-TR" sz="2000" dirty="0" err="1"/>
              <a:t>achieve</a:t>
            </a:r>
            <a:r>
              <a:rPr lang="tr-TR" sz="2000" dirty="0"/>
              <a:t> </a:t>
            </a:r>
            <a:r>
              <a:rPr lang="tr-TR" sz="2000" dirty="0" err="1"/>
              <a:t>their</a:t>
            </a:r>
            <a:r>
              <a:rPr lang="tr-TR" sz="2000" dirty="0"/>
              <a:t> </a:t>
            </a:r>
            <a:r>
              <a:rPr lang="tr-TR" sz="2000" dirty="0" err="1"/>
              <a:t>creative</a:t>
            </a:r>
            <a:r>
              <a:rPr lang="tr-TR" sz="2000" dirty="0"/>
              <a:t> </a:t>
            </a:r>
            <a:r>
              <a:rPr lang="tr-TR" sz="2000" dirty="0" err="1"/>
              <a:t>potential</a:t>
            </a:r>
            <a:r>
              <a:rPr lang="tr-TR" sz="2000" dirty="0"/>
              <a:t>” [</a:t>
            </a:r>
            <a:r>
              <a:rPr lang="tr-TR" sz="2000" dirty="0" err="1"/>
              <a:t>Dimensions</a:t>
            </a:r>
            <a:r>
              <a:rPr lang="tr-TR" sz="2000" dirty="0"/>
              <a:t> of </a:t>
            </a:r>
            <a:r>
              <a:rPr lang="tr-TR" sz="2000" dirty="0" err="1"/>
              <a:t>Early</a:t>
            </a:r>
            <a:r>
              <a:rPr lang="tr-TR" sz="2000" dirty="0"/>
              <a:t> </a:t>
            </a:r>
            <a:r>
              <a:rPr lang="tr-TR" sz="2000" dirty="0" err="1"/>
              <a:t>Childhood</a:t>
            </a:r>
            <a:r>
              <a:rPr lang="tr-TR" sz="2000" dirty="0"/>
              <a:t>), </a:t>
            </a:r>
            <a:endParaRPr lang="tr-TR" sz="2000" dirty="0" smtClean="0"/>
          </a:p>
          <a:p>
            <a:pPr lvl="0" algn="just">
              <a:lnSpc>
                <a:spcPct val="150000"/>
              </a:lnSpc>
            </a:pPr>
            <a:endParaRPr lang="tr-TR" sz="2000" dirty="0" smtClean="0"/>
          </a:p>
          <a:p>
            <a:pPr marL="457200" lvl="0" indent="-457200" algn="just">
              <a:lnSpc>
                <a:spcPct val="150000"/>
              </a:lnSpc>
              <a:buAutoNum type="arabicPeriod"/>
            </a:pPr>
            <a:r>
              <a:rPr lang="tr-TR" dirty="0" smtClean="0"/>
              <a:t>Öğrencilere </a:t>
            </a:r>
            <a:r>
              <a:rPr lang="tr-TR" dirty="0"/>
              <a:t>işlerini yapabilmeleri ve açıklayabilmeleri için, genişletilmiş ve acele ettirmeyen zaman verilmelidir. Öğrenciler üretimle meşgulken onlara karışılmamalıdır ve görevlerini tamamlamaları için motive </a:t>
            </a:r>
            <a:r>
              <a:rPr lang="tr-TR" dirty="0" smtClean="0"/>
              <a:t>edilmelidir.</a:t>
            </a:r>
          </a:p>
          <a:p>
            <a:pPr lvl="0" algn="just">
              <a:lnSpc>
                <a:spcPct val="150000"/>
              </a:lnSpc>
            </a:pPr>
            <a:r>
              <a:rPr lang="tr-TR" dirty="0" smtClean="0"/>
              <a:t>2</a:t>
            </a:r>
            <a:r>
              <a:rPr lang="tr-TR" dirty="0"/>
              <a:t>. Çekici, heyecanlandırıcı ve ilginç bir sınıf atmosferi yaratılmalıdır. Öğrencilere bitiremedikleri işlerini daha sonra tamamlamaları için ortam verilmelidir, derin düşünebilmeleri için sessiz ortam </a:t>
            </a:r>
            <a:r>
              <a:rPr lang="tr-TR" dirty="0" smtClean="0"/>
              <a:t>yaratılmalıdır.</a:t>
            </a:r>
          </a:p>
          <a:p>
            <a:pPr lvl="0" algn="just">
              <a:lnSpc>
                <a:spcPct val="150000"/>
              </a:lnSpc>
            </a:pPr>
            <a:r>
              <a:rPr lang="tr-TR" dirty="0" smtClean="0"/>
              <a:t>3</a:t>
            </a:r>
            <a:r>
              <a:rPr lang="tr-TR" dirty="0"/>
              <a:t>. Öğrencilere bol bol ilginç ve kullanışlı kaynaklar ve materyaller sağlanmalıdır. </a:t>
            </a:r>
            <a:endParaRPr lang="tr-TR" dirty="0" smtClean="0"/>
          </a:p>
          <a:p>
            <a:pPr lvl="0" algn="just">
              <a:lnSpc>
                <a:spcPct val="150000"/>
              </a:lnSpc>
            </a:pPr>
            <a:r>
              <a:rPr lang="tr-TR" dirty="0" smtClean="0"/>
              <a:t>4</a:t>
            </a:r>
            <a:r>
              <a:rPr lang="tr-TR" dirty="0"/>
              <a:t>. Öğrencilerin hatalarını hissettikleri ve risk almaları için cesaretlendirildikleri bir sınıf iklimi yaratılmalıdır. Kendilerine has gürültüleri ve karışıklıkları kabul edilebilir (Morris, 2006</a:t>
            </a:r>
            <a:r>
              <a:rPr lang="tr-TR" dirty="0" smtClean="0"/>
              <a:t>).</a:t>
            </a:r>
            <a:endParaRPr lang="tr-TR" dirty="0"/>
          </a:p>
        </p:txBody>
      </p:sp>
      <p:sp>
        <p:nvSpPr>
          <p:cNvPr id="10" name="Dikdörtgen 9"/>
          <p:cNvSpPr/>
          <p:nvPr/>
        </p:nvSpPr>
        <p:spPr>
          <a:xfrm>
            <a:off x="146935" y="345320"/>
            <a:ext cx="5949065" cy="369332"/>
          </a:xfrm>
          <a:prstGeom prst="rect">
            <a:avLst/>
          </a:prstGeom>
          <a:noFill/>
        </p:spPr>
        <p:txBody>
          <a:bodyPr wrap="none" lIns="91440" tIns="45720" rIns="91440" bIns="45720">
            <a:spAutoFit/>
          </a:bodyPr>
          <a:lstStyle/>
          <a:p>
            <a:pPr algn="ctr"/>
            <a:r>
              <a:rPr lang="tr-TR"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Bilgi Paylaşımı/</a:t>
            </a:r>
            <a:r>
              <a:rPr lang="tr-TR" b="1" dirty="0" smtClean="0">
                <a:ln w="9525">
                  <a:solidFill>
                    <a:schemeClr val="bg1"/>
                  </a:solidFill>
                  <a:prstDash val="solid"/>
                </a:ln>
                <a:effectLst>
                  <a:outerShdw blurRad="12700" dist="38100" dir="2700000" algn="tl" rotWithShape="0">
                    <a:schemeClr val="bg1">
                      <a:lumMod val="50000"/>
                    </a:schemeClr>
                  </a:outerShdw>
                </a:effectLst>
              </a:rPr>
              <a:t>Toplama/Araştırma </a:t>
            </a:r>
            <a:r>
              <a:rPr lang="tr-TR"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Aşaması</a:t>
            </a:r>
            <a:endParaRPr lang="tr-TR"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endParaRPr>
          </a:p>
        </p:txBody>
      </p:sp>
    </p:spTree>
    <p:extLst>
      <p:ext uri="{BB962C8B-B14F-4D97-AF65-F5344CB8AC3E}">
        <p14:creationId xmlns:p14="http://schemas.microsoft.com/office/powerpoint/2010/main" val="269249601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Veri Yer Tutucusu 3"/>
          <p:cNvSpPr>
            <a:spLocks noGrp="1"/>
          </p:cNvSpPr>
          <p:nvPr>
            <p:ph type="dt" sz="half" idx="10"/>
          </p:nvPr>
        </p:nvSpPr>
        <p:spPr/>
        <p:txBody>
          <a:bodyPr/>
          <a:lstStyle/>
          <a:p>
            <a:fld id="{BAF0EFC4-671D-46C2-861A-89092663E6EC}" type="datetime1">
              <a:rPr lang="tr-TR" smtClean="0"/>
              <a:t>16.11.2014</a:t>
            </a:fld>
            <a:endParaRPr lang="tr-TR"/>
          </a:p>
        </p:txBody>
      </p:sp>
      <p:sp>
        <p:nvSpPr>
          <p:cNvPr id="5" name="Altbilgi Yer Tutucusu 4"/>
          <p:cNvSpPr>
            <a:spLocks noGrp="1"/>
          </p:cNvSpPr>
          <p:nvPr>
            <p:ph type="ftr" sz="quarter" idx="11"/>
          </p:nvPr>
        </p:nvSpPr>
        <p:spPr/>
        <p:txBody>
          <a:bodyPr/>
          <a:lstStyle/>
          <a:p>
            <a:r>
              <a:rPr lang="tr-TR" smtClean="0"/>
              <a:t>Yaratıcılık ve İnovasyon Eğitimi - serkan keleşoğlu</a:t>
            </a:r>
            <a:endParaRPr lang="tr-TR"/>
          </a:p>
        </p:txBody>
      </p:sp>
      <p:sp>
        <p:nvSpPr>
          <p:cNvPr id="6" name="Slayt Numarası Yer Tutucusu 5"/>
          <p:cNvSpPr>
            <a:spLocks noGrp="1"/>
          </p:cNvSpPr>
          <p:nvPr>
            <p:ph type="sldNum" sz="quarter" idx="12"/>
          </p:nvPr>
        </p:nvSpPr>
        <p:spPr/>
        <p:txBody>
          <a:bodyPr/>
          <a:lstStyle/>
          <a:p>
            <a:fld id="{7A62245F-3DF6-4E3C-9A4D-BC4A88CAA098}" type="slidenum">
              <a:rPr lang="tr-TR" smtClean="0"/>
              <a:t>16</a:t>
            </a:fld>
            <a:endParaRPr lang="tr-TR"/>
          </a:p>
        </p:txBody>
      </p:sp>
      <p:sp>
        <p:nvSpPr>
          <p:cNvPr id="7" name="Dikdörtgen 6">
            <a:hlinkClick r:id="rId2"/>
          </p:cNvPr>
          <p:cNvSpPr/>
          <p:nvPr/>
        </p:nvSpPr>
        <p:spPr>
          <a:xfrm>
            <a:off x="4379272" y="2916032"/>
            <a:ext cx="2751074" cy="923330"/>
          </a:xfrm>
          <a:prstGeom prst="rect">
            <a:avLst/>
          </a:prstGeom>
          <a:noFill/>
        </p:spPr>
        <p:txBody>
          <a:bodyPr wrap="none" lIns="91440" tIns="45720" rIns="91440" bIns="45720">
            <a:spAutoFit/>
          </a:bodyPr>
          <a:lstStyle/>
          <a:p>
            <a:pPr algn="ctr"/>
            <a:r>
              <a:rPr lang="tr-TR" sz="5400" b="0" cap="none" spc="0" dirty="0" smtClean="0">
                <a:ln w="0"/>
                <a:solidFill>
                  <a:schemeClr val="accent1"/>
                </a:solidFill>
                <a:effectLst>
                  <a:outerShdw blurRad="38100" dist="25400" dir="5400000" algn="ctr" rotWithShape="0">
                    <a:srgbClr val="6E747A">
                      <a:alpha val="43000"/>
                    </a:srgbClr>
                  </a:outerShdw>
                </a:effectLst>
              </a:rPr>
              <a:t>Google</a:t>
            </a:r>
            <a:endParaRPr lang="tr-TR" sz="5400" b="0" cap="none" spc="0" dirty="0">
              <a:ln w="0"/>
              <a:solidFill>
                <a:schemeClr val="accent1"/>
              </a:solidFill>
              <a:effectLst>
                <a:outerShdw blurRad="38100" dist="25400" dir="5400000" algn="ctr" rotWithShape="0">
                  <a:srgbClr val="6E747A">
                    <a:alpha val="43000"/>
                  </a:srgbClr>
                </a:outerShdw>
              </a:effectLst>
            </a:endParaRPr>
          </a:p>
        </p:txBody>
      </p:sp>
    </p:spTree>
    <p:extLst>
      <p:ext uri="{BB962C8B-B14F-4D97-AF65-F5344CB8AC3E}">
        <p14:creationId xmlns:p14="http://schemas.microsoft.com/office/powerpoint/2010/main" val="279491509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Veri Yer Tutucusu 3"/>
          <p:cNvSpPr>
            <a:spLocks noGrp="1"/>
          </p:cNvSpPr>
          <p:nvPr>
            <p:ph type="dt" sz="half" idx="10"/>
          </p:nvPr>
        </p:nvSpPr>
        <p:spPr/>
        <p:txBody>
          <a:bodyPr/>
          <a:lstStyle/>
          <a:p>
            <a:fld id="{BAF0EFC4-671D-46C2-861A-89092663E6EC}" type="datetime1">
              <a:rPr lang="tr-TR" smtClean="0"/>
              <a:t>16.11.2014</a:t>
            </a:fld>
            <a:endParaRPr lang="tr-TR"/>
          </a:p>
        </p:txBody>
      </p:sp>
      <p:sp>
        <p:nvSpPr>
          <p:cNvPr id="5" name="Altbilgi Yer Tutucusu 4"/>
          <p:cNvSpPr>
            <a:spLocks noGrp="1"/>
          </p:cNvSpPr>
          <p:nvPr>
            <p:ph type="ftr" sz="quarter" idx="11"/>
          </p:nvPr>
        </p:nvSpPr>
        <p:spPr/>
        <p:txBody>
          <a:bodyPr/>
          <a:lstStyle/>
          <a:p>
            <a:r>
              <a:rPr lang="tr-TR" smtClean="0"/>
              <a:t>Yaratıcılık ve İnovasyon Eğitimi - serkan keleşoğlu</a:t>
            </a:r>
            <a:endParaRPr lang="tr-TR"/>
          </a:p>
        </p:txBody>
      </p:sp>
      <p:sp>
        <p:nvSpPr>
          <p:cNvPr id="6" name="Slayt Numarası Yer Tutucusu 5"/>
          <p:cNvSpPr>
            <a:spLocks noGrp="1"/>
          </p:cNvSpPr>
          <p:nvPr>
            <p:ph type="sldNum" sz="quarter" idx="12"/>
          </p:nvPr>
        </p:nvSpPr>
        <p:spPr/>
        <p:txBody>
          <a:bodyPr/>
          <a:lstStyle/>
          <a:p>
            <a:fld id="{7A62245F-3DF6-4E3C-9A4D-BC4A88CAA098}" type="slidenum">
              <a:rPr lang="tr-TR" smtClean="0"/>
              <a:t>17</a:t>
            </a:fld>
            <a:endParaRPr lang="tr-TR"/>
          </a:p>
        </p:txBody>
      </p:sp>
      <p:sp>
        <p:nvSpPr>
          <p:cNvPr id="7" name="Dikdörtgen 6">
            <a:hlinkClick r:id="rId2"/>
          </p:cNvPr>
          <p:cNvSpPr/>
          <p:nvPr/>
        </p:nvSpPr>
        <p:spPr>
          <a:xfrm>
            <a:off x="3688378" y="2916032"/>
            <a:ext cx="4132863" cy="923330"/>
          </a:xfrm>
          <a:prstGeom prst="rect">
            <a:avLst/>
          </a:prstGeom>
          <a:noFill/>
        </p:spPr>
        <p:txBody>
          <a:bodyPr wrap="none" lIns="91440" tIns="45720" rIns="91440" bIns="45720">
            <a:spAutoFit/>
          </a:bodyPr>
          <a:lstStyle/>
          <a:p>
            <a:pPr algn="ctr"/>
            <a:r>
              <a:rPr lang="tr-TR" sz="5400" b="0" cap="none" spc="0" dirty="0" smtClean="0">
                <a:ln w="0"/>
                <a:solidFill>
                  <a:schemeClr val="accent1"/>
                </a:solidFill>
                <a:effectLst>
                  <a:outerShdw blurRad="38100" dist="25400" dir="5400000" algn="ctr" rotWithShape="0">
                    <a:srgbClr val="6E747A">
                      <a:alpha val="43000"/>
                    </a:srgbClr>
                  </a:outerShdw>
                </a:effectLst>
              </a:rPr>
              <a:t> Sahibinden</a:t>
            </a:r>
            <a:endParaRPr lang="tr-TR" sz="5400" b="0" cap="none" spc="0" dirty="0">
              <a:ln w="0"/>
              <a:solidFill>
                <a:schemeClr val="accent1"/>
              </a:solidFill>
              <a:effectLst>
                <a:outerShdw blurRad="38100" dist="25400" dir="5400000" algn="ctr" rotWithShape="0">
                  <a:srgbClr val="6E747A">
                    <a:alpha val="43000"/>
                  </a:srgbClr>
                </a:outerShdw>
              </a:effectLst>
            </a:endParaRPr>
          </a:p>
        </p:txBody>
      </p:sp>
    </p:spTree>
    <p:extLst>
      <p:ext uri="{BB962C8B-B14F-4D97-AF65-F5344CB8AC3E}">
        <p14:creationId xmlns:p14="http://schemas.microsoft.com/office/powerpoint/2010/main" val="154572112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Veri Yer Tutucusu 3"/>
          <p:cNvSpPr>
            <a:spLocks noGrp="1"/>
          </p:cNvSpPr>
          <p:nvPr>
            <p:ph type="dt" sz="half" idx="10"/>
          </p:nvPr>
        </p:nvSpPr>
        <p:spPr/>
        <p:txBody>
          <a:bodyPr/>
          <a:lstStyle/>
          <a:p>
            <a:fld id="{BAF0EFC4-671D-46C2-861A-89092663E6EC}" type="datetime1">
              <a:rPr lang="tr-TR" smtClean="0"/>
              <a:t>16.11.2014</a:t>
            </a:fld>
            <a:endParaRPr lang="tr-TR"/>
          </a:p>
        </p:txBody>
      </p:sp>
      <p:sp>
        <p:nvSpPr>
          <p:cNvPr id="5" name="Altbilgi Yer Tutucusu 4"/>
          <p:cNvSpPr>
            <a:spLocks noGrp="1"/>
          </p:cNvSpPr>
          <p:nvPr>
            <p:ph type="ftr" sz="quarter" idx="11"/>
          </p:nvPr>
        </p:nvSpPr>
        <p:spPr/>
        <p:txBody>
          <a:bodyPr/>
          <a:lstStyle/>
          <a:p>
            <a:r>
              <a:rPr lang="tr-TR" smtClean="0"/>
              <a:t>Yaratıcılık ve İnovasyon Eğitimi - serkan keleşoğlu</a:t>
            </a:r>
            <a:endParaRPr lang="tr-TR"/>
          </a:p>
        </p:txBody>
      </p:sp>
      <p:sp>
        <p:nvSpPr>
          <p:cNvPr id="6" name="Slayt Numarası Yer Tutucusu 5"/>
          <p:cNvSpPr>
            <a:spLocks noGrp="1"/>
          </p:cNvSpPr>
          <p:nvPr>
            <p:ph type="sldNum" sz="quarter" idx="12"/>
          </p:nvPr>
        </p:nvSpPr>
        <p:spPr/>
        <p:txBody>
          <a:bodyPr/>
          <a:lstStyle/>
          <a:p>
            <a:fld id="{7A62245F-3DF6-4E3C-9A4D-BC4A88CAA098}" type="slidenum">
              <a:rPr lang="tr-TR" smtClean="0"/>
              <a:t>18</a:t>
            </a:fld>
            <a:endParaRPr lang="tr-TR"/>
          </a:p>
        </p:txBody>
      </p:sp>
      <p:sp>
        <p:nvSpPr>
          <p:cNvPr id="7" name="Dikdörtgen 6"/>
          <p:cNvSpPr/>
          <p:nvPr/>
        </p:nvSpPr>
        <p:spPr>
          <a:xfrm>
            <a:off x="3032749" y="2916032"/>
            <a:ext cx="5444119" cy="923330"/>
          </a:xfrm>
          <a:prstGeom prst="rect">
            <a:avLst/>
          </a:prstGeom>
          <a:noFill/>
        </p:spPr>
        <p:txBody>
          <a:bodyPr wrap="none" lIns="91440" tIns="45720" rIns="91440" bIns="45720">
            <a:spAutoFit/>
          </a:bodyPr>
          <a:lstStyle/>
          <a:p>
            <a:pPr algn="ctr"/>
            <a:r>
              <a:rPr lang="tr-TR" sz="5400" b="0" cap="none" spc="0" dirty="0" smtClean="0">
                <a:ln w="0"/>
                <a:solidFill>
                  <a:schemeClr val="accent1"/>
                </a:solidFill>
                <a:effectLst>
                  <a:outerShdw blurRad="38100" dist="25400" dir="5400000" algn="ctr" rotWithShape="0">
                    <a:srgbClr val="6E747A">
                      <a:alpha val="43000"/>
                    </a:srgbClr>
                  </a:outerShdw>
                </a:effectLst>
              </a:rPr>
              <a:t>Da Vinci Tekniği</a:t>
            </a:r>
            <a:endParaRPr lang="tr-TR" sz="5400" b="0" cap="none" spc="0" dirty="0">
              <a:ln w="0"/>
              <a:solidFill>
                <a:schemeClr val="accent1"/>
              </a:solidFill>
              <a:effectLst>
                <a:outerShdw blurRad="38100" dist="25400" dir="5400000" algn="ctr" rotWithShape="0">
                  <a:srgbClr val="6E747A">
                    <a:alpha val="43000"/>
                  </a:srgbClr>
                </a:outerShdw>
              </a:effectLst>
            </a:endParaRPr>
          </a:p>
        </p:txBody>
      </p:sp>
    </p:spTree>
    <p:extLst>
      <p:ext uri="{BB962C8B-B14F-4D97-AF65-F5344CB8AC3E}">
        <p14:creationId xmlns:p14="http://schemas.microsoft.com/office/powerpoint/2010/main" val="160660532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Veri Yer Tutucusu 5"/>
          <p:cNvSpPr>
            <a:spLocks noGrp="1"/>
          </p:cNvSpPr>
          <p:nvPr>
            <p:ph type="dt" sz="half" idx="10"/>
          </p:nvPr>
        </p:nvSpPr>
        <p:spPr/>
        <p:txBody>
          <a:bodyPr/>
          <a:lstStyle/>
          <a:p>
            <a:fld id="{1510EAF1-7619-4D4C-869C-5AEBD7F53887}" type="datetime1">
              <a:rPr lang="tr-TR" smtClean="0"/>
              <a:t>16.11.2014</a:t>
            </a:fld>
            <a:endParaRPr lang="tr-TR"/>
          </a:p>
        </p:txBody>
      </p:sp>
      <p:sp>
        <p:nvSpPr>
          <p:cNvPr id="7" name="Altbilgi Yer Tutucusu 6"/>
          <p:cNvSpPr>
            <a:spLocks noGrp="1"/>
          </p:cNvSpPr>
          <p:nvPr>
            <p:ph type="ftr" sz="quarter" idx="11"/>
          </p:nvPr>
        </p:nvSpPr>
        <p:spPr/>
        <p:txBody>
          <a:bodyPr/>
          <a:lstStyle/>
          <a:p>
            <a:r>
              <a:rPr lang="tr-TR" smtClean="0"/>
              <a:t>Yaratıcılık ve İnovasyon Eğitimi - serkan keleşoğlu</a:t>
            </a:r>
            <a:endParaRPr lang="tr-TR"/>
          </a:p>
        </p:txBody>
      </p:sp>
      <p:sp>
        <p:nvSpPr>
          <p:cNvPr id="8" name="Slayt Numarası Yer Tutucusu 7"/>
          <p:cNvSpPr>
            <a:spLocks noGrp="1"/>
          </p:cNvSpPr>
          <p:nvPr>
            <p:ph type="sldNum" sz="quarter" idx="12"/>
          </p:nvPr>
        </p:nvSpPr>
        <p:spPr/>
        <p:txBody>
          <a:bodyPr/>
          <a:lstStyle/>
          <a:p>
            <a:fld id="{7A62245F-3DF6-4E3C-9A4D-BC4A88CAA098}" type="slidenum">
              <a:rPr lang="tr-TR" smtClean="0"/>
              <a:t>19</a:t>
            </a:fld>
            <a:endParaRPr lang="tr-TR"/>
          </a:p>
        </p:txBody>
      </p:sp>
      <p:sp>
        <p:nvSpPr>
          <p:cNvPr id="2" name="Dikdörtgen 1"/>
          <p:cNvSpPr/>
          <p:nvPr/>
        </p:nvSpPr>
        <p:spPr>
          <a:xfrm>
            <a:off x="682388" y="1050906"/>
            <a:ext cx="9439619" cy="5424562"/>
          </a:xfrm>
          <a:prstGeom prst="rect">
            <a:avLst/>
          </a:prstGeom>
          <a:noFill/>
        </p:spPr>
        <p:txBody>
          <a:bodyPr wrap="square" lIns="91440" tIns="45720" rIns="91440" bIns="45720">
            <a:spAutoFit/>
          </a:bodyPr>
          <a:lstStyle/>
          <a:p>
            <a:pPr marL="342900" indent="-342900" algn="just">
              <a:lnSpc>
                <a:spcPct val="150000"/>
              </a:lnSpc>
              <a:buAutoNum type="arabicPeriod"/>
            </a:pPr>
            <a:r>
              <a:rPr lang="tr-TR" sz="2000" dirty="0" smtClean="0"/>
              <a:t>Ele </a:t>
            </a:r>
            <a:r>
              <a:rPr lang="tr-TR" sz="2000" dirty="0"/>
              <a:t>aldığını sorunu </a:t>
            </a:r>
            <a:r>
              <a:rPr lang="tr-TR" sz="2000" dirty="0" smtClean="0"/>
              <a:t>özelleştirin.</a:t>
            </a:r>
          </a:p>
          <a:p>
            <a:pPr marL="342900" indent="-342900" algn="just">
              <a:lnSpc>
                <a:spcPct val="150000"/>
              </a:lnSpc>
              <a:buAutoNum type="arabicPeriod"/>
            </a:pPr>
            <a:r>
              <a:rPr lang="tr-TR" sz="2000" dirty="0" smtClean="0"/>
              <a:t>Sorunun </a:t>
            </a:r>
            <a:r>
              <a:rPr lang="tr-TR" sz="2000" dirty="0"/>
              <a:t>parametrelerini çıkarın. Parametreler sorunun en temel yapı taşlarıdır. Parametreleri seçerken kendinize “kutuya eklemeyi düşündüğüm parametreler olmaksızın sorun hala devam eder mi? Sorusu </a:t>
            </a:r>
            <a:r>
              <a:rPr lang="tr-TR" sz="2000" dirty="0" smtClean="0"/>
              <a:t>sorun.</a:t>
            </a:r>
          </a:p>
          <a:p>
            <a:pPr marL="342900" indent="-342900" algn="just">
              <a:lnSpc>
                <a:spcPct val="150000"/>
              </a:lnSpc>
              <a:buAutoNum type="arabicPeriod"/>
            </a:pPr>
            <a:r>
              <a:rPr lang="tr-TR" sz="2000" dirty="0" smtClean="0"/>
              <a:t>Her </a:t>
            </a:r>
            <a:r>
              <a:rPr lang="tr-TR" sz="2000" dirty="0"/>
              <a:t>bir parametrenin altına istediğini kadar sayıda değişken ekleyin. Her bir parametre için ne kadar çok değişken belirlerseniz tutarlı bir fikir içerme olasılığı o kadar yükselir. </a:t>
            </a:r>
            <a:endParaRPr lang="tr-TR" sz="2000" dirty="0" smtClean="0"/>
          </a:p>
          <a:p>
            <a:pPr marL="342900" indent="-342900" algn="just">
              <a:lnSpc>
                <a:spcPct val="150000"/>
              </a:lnSpc>
              <a:buAutoNum type="arabicPeriod"/>
            </a:pPr>
            <a:r>
              <a:rPr lang="tr-TR" sz="2000" dirty="0" smtClean="0"/>
              <a:t>Değişkenleri </a:t>
            </a:r>
            <a:r>
              <a:rPr lang="tr-TR" sz="2000" dirty="0"/>
              <a:t>sıralamayı bitirdiğinizde parametreler ve parametrelerin değişkenlerini her sütundan bir ya da birden fazla seçerek eşleştirin ve kombinasyonlardan tamamen yeni oluşumlar yaratın. </a:t>
            </a:r>
          </a:p>
          <a:p>
            <a:pPr algn="just">
              <a:lnSpc>
                <a:spcPct val="150000"/>
              </a:lnSpc>
            </a:pPr>
            <a:r>
              <a:rPr lang="tr-TR" sz="1100" dirty="0"/>
              <a:t>Yaratıcı Deha’nın Sırları kitabının 162. sayfasından alınmıştır. </a:t>
            </a:r>
            <a:r>
              <a:rPr lang="tr-TR" sz="1100" dirty="0" smtClean="0"/>
              <a:t>)</a:t>
            </a:r>
            <a:endParaRPr lang="tr-TR" sz="1100" dirty="0"/>
          </a:p>
        </p:txBody>
      </p:sp>
      <p:sp>
        <p:nvSpPr>
          <p:cNvPr id="10" name="Dikdörtgen 9"/>
          <p:cNvSpPr/>
          <p:nvPr/>
        </p:nvSpPr>
        <p:spPr>
          <a:xfrm>
            <a:off x="146935" y="345320"/>
            <a:ext cx="5949065" cy="369332"/>
          </a:xfrm>
          <a:prstGeom prst="rect">
            <a:avLst/>
          </a:prstGeom>
          <a:noFill/>
        </p:spPr>
        <p:txBody>
          <a:bodyPr wrap="none" lIns="91440" tIns="45720" rIns="91440" bIns="45720">
            <a:spAutoFit/>
          </a:bodyPr>
          <a:lstStyle/>
          <a:p>
            <a:pPr algn="ctr"/>
            <a:r>
              <a:rPr lang="tr-TR"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Bilgi Paylaşımı/</a:t>
            </a:r>
            <a:r>
              <a:rPr lang="tr-TR" b="1" dirty="0" smtClean="0">
                <a:ln w="9525">
                  <a:solidFill>
                    <a:schemeClr val="bg1"/>
                  </a:solidFill>
                  <a:prstDash val="solid"/>
                </a:ln>
                <a:effectLst>
                  <a:outerShdw blurRad="12700" dist="38100" dir="2700000" algn="tl" rotWithShape="0">
                    <a:schemeClr val="bg1">
                      <a:lumMod val="50000"/>
                    </a:schemeClr>
                  </a:outerShdw>
                </a:effectLst>
              </a:rPr>
              <a:t>Toplama/Araştırma </a:t>
            </a:r>
            <a:r>
              <a:rPr lang="tr-TR"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Aşaması</a:t>
            </a:r>
            <a:endParaRPr lang="tr-TR"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endParaRPr>
          </a:p>
        </p:txBody>
      </p:sp>
    </p:spTree>
    <p:extLst>
      <p:ext uri="{BB962C8B-B14F-4D97-AF65-F5344CB8AC3E}">
        <p14:creationId xmlns:p14="http://schemas.microsoft.com/office/powerpoint/2010/main" val="10370833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0" y="113802"/>
            <a:ext cx="2249334" cy="369332"/>
          </a:xfrm>
          <a:prstGeom prst="rect">
            <a:avLst/>
          </a:prstGeom>
          <a:noFill/>
        </p:spPr>
        <p:txBody>
          <a:bodyPr wrap="none" lIns="91440" tIns="45720" rIns="91440" bIns="45720">
            <a:spAutoFit/>
          </a:bodyPr>
          <a:lstStyle/>
          <a:p>
            <a:pPr algn="ctr"/>
            <a:r>
              <a:rPr lang="tr-TR"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Isınma Aşaması</a:t>
            </a:r>
            <a:endParaRPr lang="tr-TR"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endParaRPr>
          </a:p>
        </p:txBody>
      </p:sp>
      <p:sp>
        <p:nvSpPr>
          <p:cNvPr id="5" name="Dikdörtgen 4"/>
          <p:cNvSpPr/>
          <p:nvPr/>
        </p:nvSpPr>
        <p:spPr>
          <a:xfrm>
            <a:off x="2180511" y="2967335"/>
            <a:ext cx="7830990" cy="923330"/>
          </a:xfrm>
          <a:prstGeom prst="rect">
            <a:avLst/>
          </a:prstGeom>
        </p:spPr>
        <p:style>
          <a:lnRef idx="2">
            <a:schemeClr val="accent5"/>
          </a:lnRef>
          <a:fillRef idx="1">
            <a:schemeClr val="lt1"/>
          </a:fillRef>
          <a:effectRef idx="0">
            <a:schemeClr val="accent5"/>
          </a:effectRef>
          <a:fontRef idx="minor">
            <a:schemeClr val="dk1"/>
          </a:fontRef>
        </p:style>
        <p:txBody>
          <a:bodyPr wrap="none" lIns="91440" tIns="45720" rIns="91440" bIns="45720">
            <a:spAutoFit/>
          </a:bodyPr>
          <a:lstStyle/>
          <a:p>
            <a:pPr algn="ctr"/>
            <a:r>
              <a:rPr lang="tr-TR" sz="5400" b="0" cap="none" spc="0" dirty="0" smtClean="0">
                <a:ln w="0"/>
                <a:solidFill>
                  <a:schemeClr val="accent1"/>
                </a:solidFill>
                <a:effectLst>
                  <a:outerShdw blurRad="38100" dist="25400" dir="5400000" algn="ctr" rotWithShape="0">
                    <a:srgbClr val="6E747A">
                      <a:alpha val="43000"/>
                    </a:srgbClr>
                  </a:outerShdw>
                </a:effectLst>
              </a:rPr>
              <a:t>Yer Değiştiren Nesneler</a:t>
            </a:r>
            <a:endParaRPr lang="tr-TR" sz="5400" b="0" cap="none" spc="0" dirty="0">
              <a:ln w="0"/>
              <a:solidFill>
                <a:schemeClr val="accent1"/>
              </a:solidFill>
              <a:effectLst>
                <a:outerShdw blurRad="38100" dist="25400" dir="5400000" algn="ctr" rotWithShape="0">
                  <a:srgbClr val="6E747A">
                    <a:alpha val="43000"/>
                  </a:srgbClr>
                </a:outerShdw>
              </a:effectLst>
            </a:endParaRPr>
          </a:p>
        </p:txBody>
      </p:sp>
      <p:sp>
        <p:nvSpPr>
          <p:cNvPr id="6" name="Veri Yer Tutucusu 5"/>
          <p:cNvSpPr>
            <a:spLocks noGrp="1"/>
          </p:cNvSpPr>
          <p:nvPr>
            <p:ph type="dt" sz="half" idx="10"/>
          </p:nvPr>
        </p:nvSpPr>
        <p:spPr/>
        <p:txBody>
          <a:bodyPr/>
          <a:lstStyle/>
          <a:p>
            <a:fld id="{1510EAF1-7619-4D4C-869C-5AEBD7F53887}" type="datetime1">
              <a:rPr lang="tr-TR" smtClean="0"/>
              <a:t>16.11.2014</a:t>
            </a:fld>
            <a:endParaRPr lang="tr-TR"/>
          </a:p>
        </p:txBody>
      </p:sp>
      <p:sp>
        <p:nvSpPr>
          <p:cNvPr id="7" name="Altbilgi Yer Tutucusu 6"/>
          <p:cNvSpPr>
            <a:spLocks noGrp="1"/>
          </p:cNvSpPr>
          <p:nvPr>
            <p:ph type="ftr" sz="quarter" idx="11"/>
          </p:nvPr>
        </p:nvSpPr>
        <p:spPr/>
        <p:txBody>
          <a:bodyPr/>
          <a:lstStyle/>
          <a:p>
            <a:r>
              <a:rPr lang="tr-TR" smtClean="0"/>
              <a:t>Yaratıcılık ve İnovasyon Eğitimi - serkan keleşoğlu</a:t>
            </a:r>
            <a:endParaRPr lang="tr-TR"/>
          </a:p>
        </p:txBody>
      </p:sp>
      <p:sp>
        <p:nvSpPr>
          <p:cNvPr id="8" name="Slayt Numarası Yer Tutucusu 7"/>
          <p:cNvSpPr>
            <a:spLocks noGrp="1"/>
          </p:cNvSpPr>
          <p:nvPr>
            <p:ph type="sldNum" sz="quarter" idx="12"/>
          </p:nvPr>
        </p:nvSpPr>
        <p:spPr/>
        <p:txBody>
          <a:bodyPr/>
          <a:lstStyle/>
          <a:p>
            <a:fld id="{7A62245F-3DF6-4E3C-9A4D-BC4A88CAA098}" type="slidenum">
              <a:rPr lang="tr-TR" smtClean="0"/>
              <a:t>2</a:t>
            </a:fld>
            <a:endParaRPr lang="tr-TR"/>
          </a:p>
        </p:txBody>
      </p:sp>
    </p:spTree>
    <p:extLst>
      <p:ext uri="{BB962C8B-B14F-4D97-AF65-F5344CB8AC3E}">
        <p14:creationId xmlns:p14="http://schemas.microsoft.com/office/powerpoint/2010/main" val="422211059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Veri Yer Tutucusu 3"/>
          <p:cNvSpPr>
            <a:spLocks noGrp="1"/>
          </p:cNvSpPr>
          <p:nvPr>
            <p:ph type="dt" sz="half" idx="10"/>
          </p:nvPr>
        </p:nvSpPr>
        <p:spPr/>
        <p:txBody>
          <a:bodyPr/>
          <a:lstStyle/>
          <a:p>
            <a:fld id="{BAF0EFC4-671D-46C2-861A-89092663E6EC}" type="datetime1">
              <a:rPr lang="tr-TR" smtClean="0"/>
              <a:t>16.11.2014</a:t>
            </a:fld>
            <a:endParaRPr lang="tr-TR"/>
          </a:p>
        </p:txBody>
      </p:sp>
      <p:sp>
        <p:nvSpPr>
          <p:cNvPr id="5" name="Altbilgi Yer Tutucusu 4"/>
          <p:cNvSpPr>
            <a:spLocks noGrp="1"/>
          </p:cNvSpPr>
          <p:nvPr>
            <p:ph type="ftr" sz="quarter" idx="11"/>
          </p:nvPr>
        </p:nvSpPr>
        <p:spPr/>
        <p:txBody>
          <a:bodyPr/>
          <a:lstStyle/>
          <a:p>
            <a:r>
              <a:rPr lang="tr-TR" smtClean="0"/>
              <a:t>Yaratıcılık ve İnovasyon Eğitimi - serkan keleşoğlu</a:t>
            </a:r>
            <a:endParaRPr lang="tr-TR"/>
          </a:p>
        </p:txBody>
      </p:sp>
      <p:sp>
        <p:nvSpPr>
          <p:cNvPr id="6" name="Slayt Numarası Yer Tutucusu 5"/>
          <p:cNvSpPr>
            <a:spLocks noGrp="1"/>
          </p:cNvSpPr>
          <p:nvPr>
            <p:ph type="sldNum" sz="quarter" idx="12"/>
          </p:nvPr>
        </p:nvSpPr>
        <p:spPr/>
        <p:txBody>
          <a:bodyPr/>
          <a:lstStyle/>
          <a:p>
            <a:fld id="{7A62245F-3DF6-4E3C-9A4D-BC4A88CAA098}" type="slidenum">
              <a:rPr lang="tr-TR" smtClean="0"/>
              <a:t>20</a:t>
            </a:fld>
            <a:endParaRPr lang="tr-TR"/>
          </a:p>
        </p:txBody>
      </p:sp>
      <p:sp>
        <p:nvSpPr>
          <p:cNvPr id="7" name="Dikdörtgen 6"/>
          <p:cNvSpPr/>
          <p:nvPr/>
        </p:nvSpPr>
        <p:spPr>
          <a:xfrm>
            <a:off x="3233750" y="387184"/>
            <a:ext cx="4823757" cy="584775"/>
          </a:xfrm>
          <a:prstGeom prst="rect">
            <a:avLst/>
          </a:prstGeom>
          <a:noFill/>
        </p:spPr>
        <p:txBody>
          <a:bodyPr wrap="none" lIns="91440" tIns="45720" rIns="91440" bIns="45720">
            <a:spAutoFit/>
          </a:bodyPr>
          <a:lstStyle/>
          <a:p>
            <a:pPr algn="ctr"/>
            <a:r>
              <a:rPr lang="tr-TR" sz="3200" b="1" cap="none" spc="0" dirty="0" smtClean="0">
                <a:ln w="0"/>
                <a:solidFill>
                  <a:schemeClr val="accent1"/>
                </a:solidFill>
              </a:rPr>
              <a:t>Da Vinci Tekniği Örneği</a:t>
            </a:r>
            <a:endParaRPr lang="tr-TR" sz="3200" b="1" cap="none" spc="0" dirty="0">
              <a:ln w="0"/>
              <a:solidFill>
                <a:schemeClr val="accent1"/>
              </a:solidFill>
            </a:endParaRPr>
          </a:p>
        </p:txBody>
      </p:sp>
      <p:sp>
        <p:nvSpPr>
          <p:cNvPr id="2" name="Metin kutusu 1"/>
          <p:cNvSpPr txBox="1"/>
          <p:nvPr/>
        </p:nvSpPr>
        <p:spPr>
          <a:xfrm>
            <a:off x="532263" y="1310186"/>
            <a:ext cx="9735743" cy="1286186"/>
          </a:xfrm>
          <a:prstGeom prst="rect">
            <a:avLst/>
          </a:prstGeom>
          <a:noFill/>
        </p:spPr>
        <p:txBody>
          <a:bodyPr wrap="square" rtlCol="0">
            <a:spAutoFit/>
          </a:bodyPr>
          <a:lstStyle/>
          <a:p>
            <a:pPr algn="just">
              <a:lnSpc>
                <a:spcPct val="150000"/>
              </a:lnSpc>
            </a:pPr>
            <a:r>
              <a:rPr lang="tr-TR" dirty="0"/>
              <a:t>Bir araba yıkama şirketinin sahibi yeni bir iş alanı arıyor. Ürün yıkama aktivitesini analiz etti ve şu dört parametreyle çalışmaya karar verdi: </a:t>
            </a:r>
            <a:endParaRPr lang="tr-TR" dirty="0" smtClean="0"/>
          </a:p>
          <a:p>
            <a:pPr algn="just">
              <a:lnSpc>
                <a:spcPct val="150000"/>
              </a:lnSpc>
            </a:pPr>
            <a:r>
              <a:rPr lang="tr-TR" dirty="0" smtClean="0"/>
              <a:t>Yıkama </a:t>
            </a:r>
            <a:r>
              <a:rPr lang="tr-TR" dirty="0"/>
              <a:t>Yöntemi, Yıkanan Ürünler, Kullanılan Ekipman, Satılan Diğer </a:t>
            </a:r>
            <a:r>
              <a:rPr lang="tr-TR" dirty="0" smtClean="0"/>
              <a:t>Ürünler</a:t>
            </a:r>
            <a:endParaRPr lang="tr-TR" dirty="0"/>
          </a:p>
        </p:txBody>
      </p:sp>
      <p:graphicFrame>
        <p:nvGraphicFramePr>
          <p:cNvPr id="3" name="Tablo 2"/>
          <p:cNvGraphicFramePr>
            <a:graphicFrameLocks noGrp="1"/>
          </p:cNvGraphicFramePr>
          <p:nvPr>
            <p:extLst>
              <p:ext uri="{D42A27DB-BD31-4B8C-83A1-F6EECF244321}">
                <p14:modId xmlns:p14="http://schemas.microsoft.com/office/powerpoint/2010/main" val="2960949161"/>
              </p:ext>
            </p:extLst>
          </p:nvPr>
        </p:nvGraphicFramePr>
        <p:xfrm>
          <a:off x="532263" y="3193576"/>
          <a:ext cx="9642854" cy="2620370"/>
        </p:xfrm>
        <a:graphic>
          <a:graphicData uri="http://schemas.openxmlformats.org/drawingml/2006/table">
            <a:tbl>
              <a:tblPr firstRow="1" firstCol="1" bandRow="1">
                <a:tableStyleId>{5C22544A-7EE6-4342-B048-85BDC9FD1C3A}</a:tableStyleId>
              </a:tblPr>
              <a:tblGrid>
                <a:gridCol w="2410182"/>
                <a:gridCol w="2410182"/>
                <a:gridCol w="2411245"/>
                <a:gridCol w="2411245"/>
              </a:tblGrid>
              <a:tr h="810890">
                <a:tc>
                  <a:txBody>
                    <a:bodyPr/>
                    <a:lstStyle/>
                    <a:p>
                      <a:pPr algn="ctr">
                        <a:lnSpc>
                          <a:spcPct val="107000"/>
                        </a:lnSpc>
                        <a:spcAft>
                          <a:spcPts val="0"/>
                        </a:spcAft>
                      </a:pPr>
                      <a:r>
                        <a:rPr lang="tr-TR" sz="1200" cap="all" dirty="0">
                          <a:effectLst/>
                        </a:rPr>
                        <a:t>Yöntem</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tr-TR" sz="1200" cap="all" dirty="0">
                          <a:effectLst/>
                        </a:rPr>
                        <a:t>yıkanan ürünler</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tr-TR" sz="1200" cap="all" dirty="0">
                          <a:effectLst/>
                        </a:rPr>
                        <a:t>ekipman</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tr-TR" sz="1200" cap="all" dirty="0">
                          <a:effectLst/>
                        </a:rPr>
                        <a:t>satılan ürünler</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361896">
                <a:tc>
                  <a:txBody>
                    <a:bodyPr/>
                    <a:lstStyle/>
                    <a:p>
                      <a:pPr algn="ctr">
                        <a:lnSpc>
                          <a:spcPct val="107000"/>
                        </a:lnSpc>
                        <a:spcAft>
                          <a:spcPts val="0"/>
                        </a:spcAft>
                      </a:pPr>
                      <a:r>
                        <a:rPr lang="tr-TR" sz="1100" dirty="0">
                          <a:effectLst/>
                        </a:rPr>
                        <a:t>Tam Zamanlı</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tr-TR" sz="1100">
                          <a:effectLst/>
                        </a:rPr>
                        <a:t>Arabalar</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tr-TR" sz="1100">
                          <a:effectLst/>
                        </a:rPr>
                        <a:t>Sprey</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tr-TR" sz="1100">
                          <a:effectLst/>
                        </a:rPr>
                        <a:t>İlgili ürünler</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361896">
                <a:tc>
                  <a:txBody>
                    <a:bodyPr/>
                    <a:lstStyle/>
                    <a:p>
                      <a:pPr algn="ctr">
                        <a:lnSpc>
                          <a:spcPct val="107000"/>
                        </a:lnSpc>
                        <a:spcAft>
                          <a:spcPts val="0"/>
                        </a:spcAft>
                      </a:pPr>
                      <a:r>
                        <a:rPr lang="tr-TR" sz="1100" dirty="0">
                          <a:effectLst/>
                        </a:rPr>
                        <a:t>Kendi kendine</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tr-TR" sz="1100">
                          <a:effectLst/>
                        </a:rPr>
                        <a:t>Traktörler</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tr-TR" sz="1100">
                          <a:effectLst/>
                        </a:rPr>
                        <a:t>Nakliye</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tr-TR" sz="1100">
                          <a:effectLst/>
                        </a:rPr>
                        <a:t>Tuhafiye Mal</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361896">
                <a:tc>
                  <a:txBody>
                    <a:bodyPr/>
                    <a:lstStyle/>
                    <a:p>
                      <a:pPr algn="ctr">
                        <a:lnSpc>
                          <a:spcPct val="107000"/>
                        </a:lnSpc>
                        <a:spcAft>
                          <a:spcPts val="0"/>
                        </a:spcAft>
                      </a:pPr>
                      <a:r>
                        <a:rPr lang="tr-TR" sz="1100" dirty="0">
                          <a:effectLst/>
                        </a:rPr>
                        <a:t>Elle</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tr-TR" sz="1100">
                          <a:effectLst/>
                        </a:rPr>
                        <a:t>Evler</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tr-TR" sz="1100">
                          <a:effectLst/>
                        </a:rPr>
                        <a:t>Standlar</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tr-TR" sz="1100">
                          <a:effectLst/>
                        </a:rPr>
                        <a:t>İndirimli kitaplar</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361896">
                <a:tc>
                  <a:txBody>
                    <a:bodyPr/>
                    <a:lstStyle/>
                    <a:p>
                      <a:pPr algn="ctr">
                        <a:lnSpc>
                          <a:spcPct val="107000"/>
                        </a:lnSpc>
                        <a:spcAft>
                          <a:spcPts val="0"/>
                        </a:spcAft>
                      </a:pPr>
                      <a:r>
                        <a:rPr lang="tr-TR" sz="1100" dirty="0">
                          <a:effectLst/>
                        </a:rPr>
                        <a:t>Mobil</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tr-TR" sz="1100">
                          <a:effectLst/>
                        </a:rPr>
                        <a:t>Elbiseler</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tr-TR" sz="1100">
                          <a:effectLst/>
                        </a:rPr>
                        <a:t>Kurutucular</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tr-TR" sz="1100">
                          <a:effectLst/>
                        </a:rPr>
                        <a:t>Yenilebilir ürünler </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361896">
                <a:tc>
                  <a:txBody>
                    <a:bodyPr/>
                    <a:lstStyle/>
                    <a:p>
                      <a:pPr algn="ctr">
                        <a:lnSpc>
                          <a:spcPct val="107000"/>
                        </a:lnSpc>
                        <a:spcAft>
                          <a:spcPts val="0"/>
                        </a:spcAft>
                      </a:pPr>
                      <a:r>
                        <a:rPr lang="tr-TR" sz="1100" dirty="0">
                          <a:effectLst/>
                        </a:rPr>
                        <a:t>Kombinasyon</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tr-TR" sz="1100" dirty="0">
                          <a:effectLst/>
                        </a:rPr>
                        <a:t>Köpekler</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tr-TR" sz="1100" dirty="0">
                          <a:effectLst/>
                        </a:rPr>
                        <a:t>Fırçalar</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tr-TR" sz="1100" dirty="0">
                          <a:effectLst/>
                        </a:rPr>
                        <a:t>Sigaralar</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1598179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Veri Yer Tutucusu 3"/>
          <p:cNvSpPr>
            <a:spLocks noGrp="1"/>
          </p:cNvSpPr>
          <p:nvPr>
            <p:ph type="dt" sz="half" idx="10"/>
          </p:nvPr>
        </p:nvSpPr>
        <p:spPr/>
        <p:txBody>
          <a:bodyPr/>
          <a:lstStyle/>
          <a:p>
            <a:fld id="{BAF0EFC4-671D-46C2-861A-89092663E6EC}" type="datetime1">
              <a:rPr lang="tr-TR" smtClean="0"/>
              <a:t>16.11.2014</a:t>
            </a:fld>
            <a:endParaRPr lang="tr-TR"/>
          </a:p>
        </p:txBody>
      </p:sp>
      <p:sp>
        <p:nvSpPr>
          <p:cNvPr id="5" name="Altbilgi Yer Tutucusu 4"/>
          <p:cNvSpPr>
            <a:spLocks noGrp="1"/>
          </p:cNvSpPr>
          <p:nvPr>
            <p:ph type="ftr" sz="quarter" idx="11"/>
          </p:nvPr>
        </p:nvSpPr>
        <p:spPr/>
        <p:txBody>
          <a:bodyPr/>
          <a:lstStyle/>
          <a:p>
            <a:r>
              <a:rPr lang="tr-TR" smtClean="0"/>
              <a:t>Yaratıcılık ve İnovasyon Eğitimi - serkan keleşoğlu</a:t>
            </a:r>
            <a:endParaRPr lang="tr-TR"/>
          </a:p>
        </p:txBody>
      </p:sp>
      <p:sp>
        <p:nvSpPr>
          <p:cNvPr id="6" name="Slayt Numarası Yer Tutucusu 5"/>
          <p:cNvSpPr>
            <a:spLocks noGrp="1"/>
          </p:cNvSpPr>
          <p:nvPr>
            <p:ph type="sldNum" sz="quarter" idx="12"/>
          </p:nvPr>
        </p:nvSpPr>
        <p:spPr/>
        <p:txBody>
          <a:bodyPr/>
          <a:lstStyle/>
          <a:p>
            <a:fld id="{7A62245F-3DF6-4E3C-9A4D-BC4A88CAA098}" type="slidenum">
              <a:rPr lang="tr-TR" smtClean="0"/>
              <a:t>21</a:t>
            </a:fld>
            <a:endParaRPr lang="tr-TR"/>
          </a:p>
        </p:txBody>
      </p:sp>
      <p:sp>
        <p:nvSpPr>
          <p:cNvPr id="7" name="Dikdörtgen 6"/>
          <p:cNvSpPr/>
          <p:nvPr/>
        </p:nvSpPr>
        <p:spPr>
          <a:xfrm>
            <a:off x="914393" y="2438400"/>
            <a:ext cx="8816460" cy="2308324"/>
          </a:xfrm>
          <a:prstGeom prst="rect">
            <a:avLst/>
          </a:prstGeom>
          <a:noFill/>
        </p:spPr>
        <p:txBody>
          <a:bodyPr wrap="square" lIns="91440" tIns="45720" rIns="91440" bIns="45720">
            <a:spAutoFit/>
          </a:bodyPr>
          <a:lstStyle/>
          <a:p>
            <a:pPr marL="342900" indent="-342900" algn="ctr">
              <a:lnSpc>
                <a:spcPct val="150000"/>
              </a:lnSpc>
              <a:buFont typeface="Arial" panose="020B0604020202020204" pitchFamily="34" charset="0"/>
              <a:buChar char="•"/>
            </a:pPr>
            <a:r>
              <a:rPr lang="tr-TR" sz="2400" b="0" cap="none" spc="0" dirty="0" smtClean="0">
                <a:ln w="0"/>
                <a:effectLst>
                  <a:outerShdw blurRad="38100" dist="25400" dir="5400000" algn="ctr" rotWithShape="0">
                    <a:srgbClr val="6E747A">
                      <a:alpha val="43000"/>
                    </a:srgbClr>
                  </a:outerShdw>
                </a:effectLst>
              </a:rPr>
              <a:t>3-4’erli gruplarda </a:t>
            </a:r>
          </a:p>
          <a:p>
            <a:pPr marL="342900" indent="-342900" algn="ctr">
              <a:lnSpc>
                <a:spcPct val="150000"/>
              </a:lnSpc>
              <a:buFont typeface="Arial" panose="020B0604020202020204" pitchFamily="34" charset="0"/>
              <a:buChar char="•"/>
            </a:pPr>
            <a:r>
              <a:rPr lang="tr-TR" sz="2400" dirty="0" smtClean="0">
                <a:ln w="0"/>
                <a:effectLst>
                  <a:outerShdw blurRad="38100" dist="25400" dir="5400000" algn="ctr" rotWithShape="0">
                    <a:srgbClr val="6E747A">
                      <a:alpha val="43000"/>
                    </a:srgbClr>
                  </a:outerShdw>
                </a:effectLst>
              </a:rPr>
              <a:t>Okul ortamını ve sınıflara ilişkin Da Vinci tekniği kullanın. </a:t>
            </a:r>
          </a:p>
          <a:p>
            <a:pPr marL="342900" indent="-342900" algn="ctr">
              <a:lnSpc>
                <a:spcPct val="150000"/>
              </a:lnSpc>
              <a:buFont typeface="Arial" panose="020B0604020202020204" pitchFamily="34" charset="0"/>
              <a:buChar char="•"/>
            </a:pPr>
            <a:r>
              <a:rPr lang="tr-TR" sz="2400" dirty="0" smtClean="0">
                <a:ln w="0"/>
                <a:effectLst>
                  <a:outerShdw blurRad="38100" dist="25400" dir="5400000" algn="ctr" rotWithShape="0">
                    <a:srgbClr val="6E747A">
                      <a:alpha val="43000"/>
                    </a:srgbClr>
                  </a:outerShdw>
                </a:effectLst>
              </a:rPr>
              <a:t>Okul ortamını ve sınıfları gezin. </a:t>
            </a:r>
          </a:p>
          <a:p>
            <a:pPr marL="342900" indent="-342900" algn="ctr">
              <a:lnSpc>
                <a:spcPct val="150000"/>
              </a:lnSpc>
              <a:buFont typeface="Arial" panose="020B0604020202020204" pitchFamily="34" charset="0"/>
              <a:buChar char="•"/>
            </a:pPr>
            <a:r>
              <a:rPr lang="tr-TR" sz="2400" dirty="0" smtClean="0">
                <a:ln w="0"/>
                <a:effectLst>
                  <a:outerShdw blurRad="38100" dist="25400" dir="5400000" algn="ctr" rotWithShape="0">
                    <a:srgbClr val="6E747A">
                      <a:alpha val="43000"/>
                    </a:srgbClr>
                  </a:outerShdw>
                </a:effectLst>
              </a:rPr>
              <a:t>Fikriniz «Nasıl uygulanabilir?» sorusunun yanıtını arayın.</a:t>
            </a:r>
          </a:p>
        </p:txBody>
      </p:sp>
      <p:sp>
        <p:nvSpPr>
          <p:cNvPr id="8" name="Dikdörtgen 7"/>
          <p:cNvSpPr/>
          <p:nvPr/>
        </p:nvSpPr>
        <p:spPr>
          <a:xfrm>
            <a:off x="353152" y="494906"/>
            <a:ext cx="1879041" cy="369332"/>
          </a:xfrm>
          <a:prstGeom prst="rect">
            <a:avLst/>
          </a:prstGeom>
          <a:noFill/>
        </p:spPr>
        <p:txBody>
          <a:bodyPr wrap="none" lIns="91440" tIns="45720" rIns="91440" bIns="45720">
            <a:spAutoFit/>
          </a:bodyPr>
          <a:lstStyle/>
          <a:p>
            <a:pPr algn="ctr"/>
            <a:r>
              <a:rPr lang="tr-TR"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Analiz Aşaması</a:t>
            </a:r>
            <a:endParaRPr lang="tr-TR"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endParaRPr>
          </a:p>
        </p:txBody>
      </p:sp>
    </p:spTree>
    <p:extLst>
      <p:ext uri="{BB962C8B-B14F-4D97-AF65-F5344CB8AC3E}">
        <p14:creationId xmlns:p14="http://schemas.microsoft.com/office/powerpoint/2010/main" val="292654822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Veri Yer Tutucusu 3"/>
          <p:cNvSpPr>
            <a:spLocks noGrp="1"/>
          </p:cNvSpPr>
          <p:nvPr>
            <p:ph type="dt" sz="half" idx="10"/>
          </p:nvPr>
        </p:nvSpPr>
        <p:spPr/>
        <p:txBody>
          <a:bodyPr/>
          <a:lstStyle/>
          <a:p>
            <a:fld id="{BAF0EFC4-671D-46C2-861A-89092663E6EC}" type="datetime1">
              <a:rPr lang="tr-TR" smtClean="0"/>
              <a:t>16.11.2014</a:t>
            </a:fld>
            <a:endParaRPr lang="tr-TR"/>
          </a:p>
        </p:txBody>
      </p:sp>
      <p:sp>
        <p:nvSpPr>
          <p:cNvPr id="5" name="Altbilgi Yer Tutucusu 4"/>
          <p:cNvSpPr>
            <a:spLocks noGrp="1"/>
          </p:cNvSpPr>
          <p:nvPr>
            <p:ph type="ftr" sz="quarter" idx="11"/>
          </p:nvPr>
        </p:nvSpPr>
        <p:spPr/>
        <p:txBody>
          <a:bodyPr/>
          <a:lstStyle/>
          <a:p>
            <a:r>
              <a:rPr lang="tr-TR" smtClean="0"/>
              <a:t>Yaratıcılık ve İnovasyon Eğitimi - serkan keleşoğlu</a:t>
            </a:r>
            <a:endParaRPr lang="tr-TR"/>
          </a:p>
        </p:txBody>
      </p:sp>
      <p:sp>
        <p:nvSpPr>
          <p:cNvPr id="6" name="Slayt Numarası Yer Tutucusu 5"/>
          <p:cNvSpPr>
            <a:spLocks noGrp="1"/>
          </p:cNvSpPr>
          <p:nvPr>
            <p:ph type="sldNum" sz="quarter" idx="12"/>
          </p:nvPr>
        </p:nvSpPr>
        <p:spPr/>
        <p:txBody>
          <a:bodyPr/>
          <a:lstStyle/>
          <a:p>
            <a:fld id="{7A62245F-3DF6-4E3C-9A4D-BC4A88CAA098}" type="slidenum">
              <a:rPr lang="tr-TR" smtClean="0"/>
              <a:t>22</a:t>
            </a:fld>
            <a:endParaRPr lang="tr-TR"/>
          </a:p>
        </p:txBody>
      </p:sp>
      <p:sp>
        <p:nvSpPr>
          <p:cNvPr id="8" name="Dikdörtgen 7"/>
          <p:cNvSpPr/>
          <p:nvPr/>
        </p:nvSpPr>
        <p:spPr>
          <a:xfrm>
            <a:off x="427736" y="494906"/>
            <a:ext cx="2767104" cy="369332"/>
          </a:xfrm>
          <a:prstGeom prst="rect">
            <a:avLst/>
          </a:prstGeom>
          <a:noFill/>
        </p:spPr>
        <p:txBody>
          <a:bodyPr wrap="none" lIns="91440" tIns="45720" rIns="91440" bIns="45720">
            <a:spAutoFit/>
          </a:bodyPr>
          <a:lstStyle/>
          <a:p>
            <a:pPr algn="ctr"/>
            <a:r>
              <a:rPr lang="tr-TR" b="1" dirty="0" smtClean="0">
                <a:ln w="9525">
                  <a:solidFill>
                    <a:schemeClr val="bg1"/>
                  </a:solidFill>
                  <a:prstDash val="solid"/>
                </a:ln>
                <a:effectLst>
                  <a:outerShdw blurRad="12700" dist="38100" dir="2700000" algn="tl" rotWithShape="0">
                    <a:schemeClr val="bg1">
                      <a:lumMod val="50000"/>
                    </a:schemeClr>
                  </a:outerShdw>
                </a:effectLst>
              </a:rPr>
              <a:t>Somutlaştırma</a:t>
            </a:r>
            <a:r>
              <a:rPr lang="tr-TR"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Aşaması</a:t>
            </a:r>
            <a:endParaRPr lang="tr-TR"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endParaRPr>
          </a:p>
        </p:txBody>
      </p:sp>
      <p:sp>
        <p:nvSpPr>
          <p:cNvPr id="2" name="Dikdörtgen 1"/>
          <p:cNvSpPr/>
          <p:nvPr/>
        </p:nvSpPr>
        <p:spPr>
          <a:xfrm>
            <a:off x="2170979" y="2667085"/>
            <a:ext cx="6976590" cy="923330"/>
          </a:xfrm>
          <a:prstGeom prst="rect">
            <a:avLst/>
          </a:prstGeom>
          <a:noFill/>
        </p:spPr>
        <p:txBody>
          <a:bodyPr wrap="none" lIns="91440" tIns="45720" rIns="91440" bIns="45720">
            <a:spAutoFit/>
          </a:bodyPr>
          <a:lstStyle/>
          <a:p>
            <a:pPr algn="ctr"/>
            <a:r>
              <a:rPr lang="tr-TR" sz="5400" b="0" cap="none" spc="0" dirty="0" smtClean="0">
                <a:ln w="0"/>
                <a:solidFill>
                  <a:schemeClr val="accent1"/>
                </a:solidFill>
                <a:effectLst>
                  <a:outerShdw blurRad="38100" dist="25400" dir="5400000" algn="ctr" rotWithShape="0">
                    <a:srgbClr val="6E747A">
                      <a:alpha val="43000"/>
                    </a:srgbClr>
                  </a:outerShdw>
                </a:effectLst>
              </a:rPr>
              <a:t>Mimarlar İş Başına… </a:t>
            </a:r>
            <a:endParaRPr lang="tr-TR" sz="5400" b="0" cap="none" spc="0" dirty="0">
              <a:ln w="0"/>
              <a:solidFill>
                <a:schemeClr val="accent1"/>
              </a:solidFill>
              <a:effectLst>
                <a:outerShdw blurRad="38100" dist="25400" dir="5400000" algn="ctr" rotWithShape="0">
                  <a:srgbClr val="6E747A">
                    <a:alpha val="43000"/>
                  </a:srgbClr>
                </a:outerShdw>
              </a:effectLst>
            </a:endParaRPr>
          </a:p>
        </p:txBody>
      </p:sp>
    </p:spTree>
    <p:extLst>
      <p:ext uri="{BB962C8B-B14F-4D97-AF65-F5344CB8AC3E}">
        <p14:creationId xmlns:p14="http://schemas.microsoft.com/office/powerpoint/2010/main" val="604830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Veri Yer Tutucusu 3"/>
          <p:cNvSpPr>
            <a:spLocks noGrp="1"/>
          </p:cNvSpPr>
          <p:nvPr>
            <p:ph type="dt" sz="half" idx="10"/>
          </p:nvPr>
        </p:nvSpPr>
        <p:spPr/>
        <p:txBody>
          <a:bodyPr/>
          <a:lstStyle/>
          <a:p>
            <a:fld id="{BAF0EFC4-671D-46C2-861A-89092663E6EC}" type="datetime1">
              <a:rPr lang="tr-TR" smtClean="0"/>
              <a:t>16.11.2014</a:t>
            </a:fld>
            <a:endParaRPr lang="tr-TR"/>
          </a:p>
        </p:txBody>
      </p:sp>
      <p:sp>
        <p:nvSpPr>
          <p:cNvPr id="5" name="Altbilgi Yer Tutucusu 4"/>
          <p:cNvSpPr>
            <a:spLocks noGrp="1"/>
          </p:cNvSpPr>
          <p:nvPr>
            <p:ph type="ftr" sz="quarter" idx="11"/>
          </p:nvPr>
        </p:nvSpPr>
        <p:spPr/>
        <p:txBody>
          <a:bodyPr/>
          <a:lstStyle/>
          <a:p>
            <a:r>
              <a:rPr lang="tr-TR" smtClean="0"/>
              <a:t>Yaratıcılık ve İnovasyon Eğitimi - serkan keleşoğlu</a:t>
            </a:r>
            <a:endParaRPr lang="tr-TR"/>
          </a:p>
        </p:txBody>
      </p:sp>
      <p:sp>
        <p:nvSpPr>
          <p:cNvPr id="6" name="Slayt Numarası Yer Tutucusu 5"/>
          <p:cNvSpPr>
            <a:spLocks noGrp="1"/>
          </p:cNvSpPr>
          <p:nvPr>
            <p:ph type="sldNum" sz="quarter" idx="12"/>
          </p:nvPr>
        </p:nvSpPr>
        <p:spPr/>
        <p:txBody>
          <a:bodyPr/>
          <a:lstStyle/>
          <a:p>
            <a:fld id="{7A62245F-3DF6-4E3C-9A4D-BC4A88CAA098}" type="slidenum">
              <a:rPr lang="tr-TR" smtClean="0"/>
              <a:t>23</a:t>
            </a:fld>
            <a:endParaRPr lang="tr-TR"/>
          </a:p>
        </p:txBody>
      </p:sp>
      <p:sp>
        <p:nvSpPr>
          <p:cNvPr id="2" name="Dikdörtgen 1"/>
          <p:cNvSpPr/>
          <p:nvPr/>
        </p:nvSpPr>
        <p:spPr>
          <a:xfrm>
            <a:off x="5488843" y="5307595"/>
            <a:ext cx="4814139" cy="523220"/>
          </a:xfrm>
          <a:prstGeom prst="rect">
            <a:avLst/>
          </a:prstGeom>
          <a:noFill/>
        </p:spPr>
        <p:txBody>
          <a:bodyPr wrap="none" lIns="91440" tIns="45720" rIns="91440" bIns="45720">
            <a:spAutoFit/>
          </a:bodyPr>
          <a:lstStyle/>
          <a:p>
            <a:pPr algn="ctr"/>
            <a:r>
              <a:rPr lang="tr-TR" sz="2800" b="0" cap="none" spc="0" dirty="0" smtClean="0">
                <a:ln w="0"/>
                <a:effectLst>
                  <a:outerShdw blurRad="38100" dist="25400" dir="5400000" algn="ctr" rotWithShape="0">
                    <a:srgbClr val="6E747A">
                      <a:alpha val="43000"/>
                    </a:srgbClr>
                  </a:outerShdw>
                </a:effectLst>
              </a:rPr>
              <a:t>Katılımınız için teşekkürler…</a:t>
            </a:r>
            <a:endParaRPr lang="tr-TR" sz="2800" b="0" cap="none" spc="0" dirty="0">
              <a:ln w="0"/>
              <a:effectLst>
                <a:outerShdw blurRad="38100" dist="25400" dir="5400000" algn="ctr" rotWithShape="0">
                  <a:srgbClr val="6E747A">
                    <a:alpha val="43000"/>
                  </a:srgbClr>
                </a:outerShdw>
              </a:effectLst>
            </a:endParaRPr>
          </a:p>
        </p:txBody>
      </p:sp>
    </p:spTree>
    <p:extLst>
      <p:ext uri="{BB962C8B-B14F-4D97-AF65-F5344CB8AC3E}">
        <p14:creationId xmlns:p14="http://schemas.microsoft.com/office/powerpoint/2010/main" val="141280705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Veri Yer Tutucusu 3"/>
          <p:cNvSpPr>
            <a:spLocks noGrp="1"/>
          </p:cNvSpPr>
          <p:nvPr>
            <p:ph type="dt" sz="half" idx="10"/>
          </p:nvPr>
        </p:nvSpPr>
        <p:spPr/>
        <p:txBody>
          <a:bodyPr/>
          <a:lstStyle/>
          <a:p>
            <a:fld id="{BAF0EFC4-671D-46C2-861A-89092663E6EC}" type="datetime1">
              <a:rPr lang="tr-TR" smtClean="0"/>
              <a:t>16.11.2014</a:t>
            </a:fld>
            <a:endParaRPr lang="tr-TR"/>
          </a:p>
        </p:txBody>
      </p:sp>
      <p:sp>
        <p:nvSpPr>
          <p:cNvPr id="5" name="Altbilgi Yer Tutucusu 4"/>
          <p:cNvSpPr>
            <a:spLocks noGrp="1"/>
          </p:cNvSpPr>
          <p:nvPr>
            <p:ph type="ftr" sz="quarter" idx="11"/>
          </p:nvPr>
        </p:nvSpPr>
        <p:spPr/>
        <p:txBody>
          <a:bodyPr/>
          <a:lstStyle/>
          <a:p>
            <a:r>
              <a:rPr lang="tr-TR" smtClean="0"/>
              <a:t>Yaratıcılık ve İnovasyon Eğitimi - serkan keleşoğlu</a:t>
            </a:r>
            <a:endParaRPr lang="tr-TR"/>
          </a:p>
        </p:txBody>
      </p:sp>
      <p:sp>
        <p:nvSpPr>
          <p:cNvPr id="6" name="Slayt Numarası Yer Tutucusu 5"/>
          <p:cNvSpPr>
            <a:spLocks noGrp="1"/>
          </p:cNvSpPr>
          <p:nvPr>
            <p:ph type="sldNum" sz="quarter" idx="12"/>
          </p:nvPr>
        </p:nvSpPr>
        <p:spPr/>
        <p:txBody>
          <a:bodyPr/>
          <a:lstStyle/>
          <a:p>
            <a:fld id="{7A62245F-3DF6-4E3C-9A4D-BC4A88CAA098}" type="slidenum">
              <a:rPr lang="tr-TR" smtClean="0"/>
              <a:t>24</a:t>
            </a:fld>
            <a:endParaRPr lang="tr-TR"/>
          </a:p>
        </p:txBody>
      </p:sp>
      <p:sp>
        <p:nvSpPr>
          <p:cNvPr id="8" name="Dikdörtgen 7"/>
          <p:cNvSpPr/>
          <p:nvPr/>
        </p:nvSpPr>
        <p:spPr>
          <a:xfrm>
            <a:off x="427736" y="494906"/>
            <a:ext cx="2767104" cy="369332"/>
          </a:xfrm>
          <a:prstGeom prst="rect">
            <a:avLst/>
          </a:prstGeom>
          <a:noFill/>
        </p:spPr>
        <p:txBody>
          <a:bodyPr wrap="none" lIns="91440" tIns="45720" rIns="91440" bIns="45720">
            <a:spAutoFit/>
          </a:bodyPr>
          <a:lstStyle/>
          <a:p>
            <a:pPr algn="ctr"/>
            <a:r>
              <a:rPr lang="tr-TR" b="1" dirty="0" smtClean="0">
                <a:ln w="9525">
                  <a:solidFill>
                    <a:schemeClr val="bg1"/>
                  </a:solidFill>
                  <a:prstDash val="solid"/>
                </a:ln>
                <a:effectLst>
                  <a:outerShdw blurRad="12700" dist="38100" dir="2700000" algn="tl" rotWithShape="0">
                    <a:schemeClr val="bg1">
                      <a:lumMod val="50000"/>
                    </a:schemeClr>
                  </a:outerShdw>
                </a:effectLst>
              </a:rPr>
              <a:t>Somutlaştırma</a:t>
            </a:r>
            <a:r>
              <a:rPr lang="tr-TR"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Aşaması</a:t>
            </a:r>
            <a:endParaRPr lang="tr-TR"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endParaRPr>
          </a:p>
        </p:txBody>
      </p:sp>
      <p:sp>
        <p:nvSpPr>
          <p:cNvPr id="2" name="Dikdörtgen 1"/>
          <p:cNvSpPr/>
          <p:nvPr/>
        </p:nvSpPr>
        <p:spPr>
          <a:xfrm>
            <a:off x="5408533" y="5045083"/>
            <a:ext cx="5205271" cy="923330"/>
          </a:xfrm>
          <a:prstGeom prst="rect">
            <a:avLst/>
          </a:prstGeom>
          <a:noFill/>
        </p:spPr>
        <p:txBody>
          <a:bodyPr wrap="none" lIns="91440" tIns="45720" rIns="91440" bIns="45720">
            <a:spAutoFit/>
          </a:bodyPr>
          <a:lstStyle/>
          <a:p>
            <a:pPr algn="ctr"/>
            <a:r>
              <a:rPr lang="tr-TR" sz="5400" b="0" cap="none" spc="0" dirty="0" smtClean="0">
                <a:ln w="0"/>
                <a:solidFill>
                  <a:schemeClr val="accent1"/>
                </a:solidFill>
                <a:effectLst>
                  <a:outerShdw blurRad="38100" dist="25400" dir="5400000" algn="ctr" rotWithShape="0">
                    <a:srgbClr val="6E747A">
                      <a:alpha val="43000"/>
                    </a:srgbClr>
                  </a:outerShdw>
                </a:effectLst>
              </a:rPr>
              <a:t>Değerlendirme</a:t>
            </a:r>
            <a:endParaRPr lang="tr-TR" sz="5400" b="0" cap="none" spc="0" dirty="0">
              <a:ln w="0"/>
              <a:solidFill>
                <a:schemeClr val="accent1"/>
              </a:solidFill>
              <a:effectLst>
                <a:outerShdw blurRad="38100" dist="25400" dir="5400000" algn="ctr" rotWithShape="0">
                  <a:srgbClr val="6E747A">
                    <a:alpha val="43000"/>
                  </a:srgbClr>
                </a:outerShdw>
              </a:effectLst>
            </a:endParaRPr>
          </a:p>
        </p:txBody>
      </p:sp>
    </p:spTree>
    <p:extLst>
      <p:ext uri="{BB962C8B-B14F-4D97-AF65-F5344CB8AC3E}">
        <p14:creationId xmlns:p14="http://schemas.microsoft.com/office/powerpoint/2010/main" val="38200021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Veri Yer Tutucusu 5"/>
          <p:cNvSpPr>
            <a:spLocks noGrp="1"/>
          </p:cNvSpPr>
          <p:nvPr>
            <p:ph type="dt" sz="half" idx="10"/>
          </p:nvPr>
        </p:nvSpPr>
        <p:spPr/>
        <p:txBody>
          <a:bodyPr/>
          <a:lstStyle/>
          <a:p>
            <a:fld id="{1510EAF1-7619-4D4C-869C-5AEBD7F53887}" type="datetime1">
              <a:rPr lang="tr-TR" smtClean="0"/>
              <a:t>16.11.2014</a:t>
            </a:fld>
            <a:endParaRPr lang="tr-TR"/>
          </a:p>
        </p:txBody>
      </p:sp>
      <p:sp>
        <p:nvSpPr>
          <p:cNvPr id="7" name="Altbilgi Yer Tutucusu 6"/>
          <p:cNvSpPr>
            <a:spLocks noGrp="1"/>
          </p:cNvSpPr>
          <p:nvPr>
            <p:ph type="ftr" sz="quarter" idx="11"/>
          </p:nvPr>
        </p:nvSpPr>
        <p:spPr/>
        <p:txBody>
          <a:bodyPr/>
          <a:lstStyle/>
          <a:p>
            <a:r>
              <a:rPr lang="tr-TR" smtClean="0"/>
              <a:t>Yaratıcılık ve İnovasyon Eğitimi - serkan keleşoğlu</a:t>
            </a:r>
            <a:endParaRPr lang="tr-TR"/>
          </a:p>
        </p:txBody>
      </p:sp>
      <p:sp>
        <p:nvSpPr>
          <p:cNvPr id="8" name="Slayt Numarası Yer Tutucusu 7"/>
          <p:cNvSpPr>
            <a:spLocks noGrp="1"/>
          </p:cNvSpPr>
          <p:nvPr>
            <p:ph type="sldNum" sz="quarter" idx="12"/>
          </p:nvPr>
        </p:nvSpPr>
        <p:spPr/>
        <p:txBody>
          <a:bodyPr/>
          <a:lstStyle/>
          <a:p>
            <a:fld id="{7A62245F-3DF6-4E3C-9A4D-BC4A88CAA098}" type="slidenum">
              <a:rPr lang="tr-TR" smtClean="0"/>
              <a:t>3</a:t>
            </a:fld>
            <a:endParaRPr lang="tr-TR"/>
          </a:p>
        </p:txBody>
      </p:sp>
      <p:sp>
        <p:nvSpPr>
          <p:cNvPr id="2" name="Dikdörtgen 1"/>
          <p:cNvSpPr/>
          <p:nvPr/>
        </p:nvSpPr>
        <p:spPr>
          <a:xfrm>
            <a:off x="1124667" y="2839088"/>
            <a:ext cx="8868132" cy="1077218"/>
          </a:xfrm>
          <a:prstGeom prst="rect">
            <a:avLst/>
          </a:prstGeom>
          <a:noFill/>
        </p:spPr>
        <p:txBody>
          <a:bodyPr wrap="none" lIns="91440" tIns="45720" rIns="91440" bIns="45720">
            <a:spAutoFit/>
          </a:bodyPr>
          <a:lstStyle/>
          <a:p>
            <a:pPr algn="ctr"/>
            <a:r>
              <a:rPr lang="tr-TR" sz="3200" b="1" cap="none" spc="0" dirty="0" smtClean="0">
                <a:ln w="13462">
                  <a:solidFill>
                    <a:schemeClr val="bg1"/>
                  </a:solidFill>
                  <a:prstDash val="solid"/>
                </a:ln>
                <a:solidFill>
                  <a:schemeClr val="tx1">
                    <a:lumMod val="85000"/>
                    <a:lumOff val="15000"/>
                  </a:schemeClr>
                </a:solidFill>
              </a:rPr>
              <a:t>Sizce, sınıfınız yaratıcılığınızı geliştirebilecek </a:t>
            </a:r>
          </a:p>
          <a:p>
            <a:pPr algn="ctr"/>
            <a:r>
              <a:rPr lang="tr-TR" sz="3200" b="1" cap="none" spc="0" dirty="0" smtClean="0">
                <a:ln w="13462">
                  <a:solidFill>
                    <a:schemeClr val="bg1"/>
                  </a:solidFill>
                  <a:prstDash val="solid"/>
                </a:ln>
                <a:solidFill>
                  <a:schemeClr val="tx1">
                    <a:lumMod val="85000"/>
                    <a:lumOff val="15000"/>
                  </a:schemeClr>
                </a:solidFill>
              </a:rPr>
              <a:t>bir ortam mıdır?</a:t>
            </a:r>
            <a:endParaRPr lang="tr-TR" sz="3200" b="1" cap="none" spc="0" dirty="0">
              <a:ln w="13462">
                <a:solidFill>
                  <a:schemeClr val="bg1"/>
                </a:solidFill>
                <a:prstDash val="solid"/>
              </a:ln>
              <a:solidFill>
                <a:schemeClr val="tx1">
                  <a:lumMod val="85000"/>
                  <a:lumOff val="15000"/>
                </a:schemeClr>
              </a:solidFill>
            </a:endParaRPr>
          </a:p>
        </p:txBody>
      </p:sp>
      <p:sp>
        <p:nvSpPr>
          <p:cNvPr id="9" name="Dikdörtgen 8"/>
          <p:cNvSpPr/>
          <p:nvPr/>
        </p:nvSpPr>
        <p:spPr>
          <a:xfrm>
            <a:off x="169847" y="345320"/>
            <a:ext cx="5418471" cy="369332"/>
          </a:xfrm>
          <a:prstGeom prst="rect">
            <a:avLst/>
          </a:prstGeom>
          <a:noFill/>
        </p:spPr>
        <p:txBody>
          <a:bodyPr wrap="none" lIns="91440" tIns="45720" rIns="91440" bIns="45720">
            <a:spAutoFit/>
          </a:bodyPr>
          <a:lstStyle/>
          <a:p>
            <a:pPr algn="ctr"/>
            <a:r>
              <a:rPr lang="tr-TR"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Sorun Belirleme/Empati Kurma Aşaması</a:t>
            </a:r>
            <a:endParaRPr lang="tr-TR"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endParaRPr>
          </a:p>
        </p:txBody>
      </p:sp>
    </p:spTree>
    <p:extLst>
      <p:ext uri="{BB962C8B-B14F-4D97-AF65-F5344CB8AC3E}">
        <p14:creationId xmlns:p14="http://schemas.microsoft.com/office/powerpoint/2010/main" val="42413201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Veri Yer Tutucusu 5"/>
          <p:cNvSpPr>
            <a:spLocks noGrp="1"/>
          </p:cNvSpPr>
          <p:nvPr>
            <p:ph type="dt" sz="half" idx="10"/>
          </p:nvPr>
        </p:nvSpPr>
        <p:spPr/>
        <p:txBody>
          <a:bodyPr/>
          <a:lstStyle/>
          <a:p>
            <a:fld id="{1510EAF1-7619-4D4C-869C-5AEBD7F53887}" type="datetime1">
              <a:rPr lang="tr-TR" smtClean="0"/>
              <a:t>16.11.2014</a:t>
            </a:fld>
            <a:endParaRPr lang="tr-TR"/>
          </a:p>
        </p:txBody>
      </p:sp>
      <p:sp>
        <p:nvSpPr>
          <p:cNvPr id="7" name="Altbilgi Yer Tutucusu 6"/>
          <p:cNvSpPr>
            <a:spLocks noGrp="1"/>
          </p:cNvSpPr>
          <p:nvPr>
            <p:ph type="ftr" sz="quarter" idx="11"/>
          </p:nvPr>
        </p:nvSpPr>
        <p:spPr/>
        <p:txBody>
          <a:bodyPr/>
          <a:lstStyle/>
          <a:p>
            <a:r>
              <a:rPr lang="tr-TR" smtClean="0"/>
              <a:t>Yaratıcılık ve İnovasyon Eğitimi - serkan keleşoğlu</a:t>
            </a:r>
            <a:endParaRPr lang="tr-TR"/>
          </a:p>
        </p:txBody>
      </p:sp>
      <p:sp>
        <p:nvSpPr>
          <p:cNvPr id="8" name="Slayt Numarası Yer Tutucusu 7"/>
          <p:cNvSpPr>
            <a:spLocks noGrp="1"/>
          </p:cNvSpPr>
          <p:nvPr>
            <p:ph type="sldNum" sz="quarter" idx="12"/>
          </p:nvPr>
        </p:nvSpPr>
        <p:spPr/>
        <p:txBody>
          <a:bodyPr/>
          <a:lstStyle/>
          <a:p>
            <a:fld id="{7A62245F-3DF6-4E3C-9A4D-BC4A88CAA098}" type="slidenum">
              <a:rPr lang="tr-TR" smtClean="0"/>
              <a:t>4</a:t>
            </a:fld>
            <a:endParaRPr lang="tr-TR"/>
          </a:p>
        </p:txBody>
      </p:sp>
      <p:sp>
        <p:nvSpPr>
          <p:cNvPr id="2" name="Dikdörtgen 1"/>
          <p:cNvSpPr/>
          <p:nvPr/>
        </p:nvSpPr>
        <p:spPr>
          <a:xfrm>
            <a:off x="1681720" y="2839088"/>
            <a:ext cx="7754046" cy="1077218"/>
          </a:xfrm>
          <a:prstGeom prst="rect">
            <a:avLst/>
          </a:prstGeom>
          <a:noFill/>
        </p:spPr>
        <p:txBody>
          <a:bodyPr wrap="none" lIns="91440" tIns="45720" rIns="91440" bIns="45720">
            <a:spAutoFit/>
          </a:bodyPr>
          <a:lstStyle/>
          <a:p>
            <a:pPr algn="ctr"/>
            <a:r>
              <a:rPr lang="tr-TR" sz="3200" b="1" cap="none" spc="0" dirty="0" smtClean="0">
                <a:ln w="13462">
                  <a:solidFill>
                    <a:schemeClr val="bg1"/>
                  </a:solidFill>
                  <a:prstDash val="solid"/>
                </a:ln>
                <a:solidFill>
                  <a:schemeClr val="tx1">
                    <a:lumMod val="85000"/>
                    <a:lumOff val="15000"/>
                  </a:schemeClr>
                </a:solidFill>
              </a:rPr>
              <a:t>Sizce, yaratıcılığı geliştiren bir ortamın </a:t>
            </a:r>
          </a:p>
          <a:p>
            <a:pPr algn="ctr"/>
            <a:r>
              <a:rPr lang="tr-TR" sz="3200" b="1" dirty="0" smtClean="0">
                <a:ln w="13462">
                  <a:solidFill>
                    <a:schemeClr val="bg1"/>
                  </a:solidFill>
                  <a:prstDash val="solid"/>
                </a:ln>
                <a:solidFill>
                  <a:schemeClr val="tx1">
                    <a:lumMod val="85000"/>
                    <a:lumOff val="15000"/>
                  </a:schemeClr>
                </a:solidFill>
              </a:rPr>
              <a:t>özellikleri nelerdir?</a:t>
            </a:r>
            <a:endParaRPr lang="tr-TR" sz="3200" b="1" cap="none" spc="0" dirty="0">
              <a:ln w="13462">
                <a:solidFill>
                  <a:schemeClr val="bg1"/>
                </a:solidFill>
                <a:prstDash val="solid"/>
              </a:ln>
              <a:solidFill>
                <a:schemeClr val="tx1">
                  <a:lumMod val="85000"/>
                  <a:lumOff val="15000"/>
                </a:schemeClr>
              </a:solidFill>
            </a:endParaRPr>
          </a:p>
        </p:txBody>
      </p:sp>
      <p:sp>
        <p:nvSpPr>
          <p:cNvPr id="9" name="Dikdörtgen 8"/>
          <p:cNvSpPr/>
          <p:nvPr/>
        </p:nvSpPr>
        <p:spPr>
          <a:xfrm>
            <a:off x="169847" y="345320"/>
            <a:ext cx="5418471" cy="369332"/>
          </a:xfrm>
          <a:prstGeom prst="rect">
            <a:avLst/>
          </a:prstGeom>
          <a:noFill/>
        </p:spPr>
        <p:txBody>
          <a:bodyPr wrap="none" lIns="91440" tIns="45720" rIns="91440" bIns="45720">
            <a:spAutoFit/>
          </a:bodyPr>
          <a:lstStyle/>
          <a:p>
            <a:pPr algn="ctr"/>
            <a:r>
              <a:rPr lang="tr-TR"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Sorun Belirleme/Empati Kurma Aşaması</a:t>
            </a:r>
            <a:endParaRPr lang="tr-TR"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endParaRPr>
          </a:p>
        </p:txBody>
      </p:sp>
    </p:spTree>
    <p:extLst>
      <p:ext uri="{BB962C8B-B14F-4D97-AF65-F5344CB8AC3E}">
        <p14:creationId xmlns:p14="http://schemas.microsoft.com/office/powerpoint/2010/main" val="29136485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Veri Yer Tutucusu 5"/>
          <p:cNvSpPr>
            <a:spLocks noGrp="1"/>
          </p:cNvSpPr>
          <p:nvPr>
            <p:ph type="dt" sz="half" idx="10"/>
          </p:nvPr>
        </p:nvSpPr>
        <p:spPr/>
        <p:txBody>
          <a:bodyPr/>
          <a:lstStyle/>
          <a:p>
            <a:fld id="{1510EAF1-7619-4D4C-869C-5AEBD7F53887}" type="datetime1">
              <a:rPr lang="tr-TR" smtClean="0"/>
              <a:t>16.11.2014</a:t>
            </a:fld>
            <a:endParaRPr lang="tr-TR"/>
          </a:p>
        </p:txBody>
      </p:sp>
      <p:sp>
        <p:nvSpPr>
          <p:cNvPr id="7" name="Altbilgi Yer Tutucusu 6"/>
          <p:cNvSpPr>
            <a:spLocks noGrp="1"/>
          </p:cNvSpPr>
          <p:nvPr>
            <p:ph type="ftr" sz="quarter" idx="11"/>
          </p:nvPr>
        </p:nvSpPr>
        <p:spPr/>
        <p:txBody>
          <a:bodyPr/>
          <a:lstStyle/>
          <a:p>
            <a:r>
              <a:rPr lang="tr-TR" smtClean="0"/>
              <a:t>Yaratıcılık ve İnovasyon Eğitimi - serkan keleşoğlu</a:t>
            </a:r>
            <a:endParaRPr lang="tr-TR"/>
          </a:p>
        </p:txBody>
      </p:sp>
      <p:sp>
        <p:nvSpPr>
          <p:cNvPr id="8" name="Slayt Numarası Yer Tutucusu 7"/>
          <p:cNvSpPr>
            <a:spLocks noGrp="1"/>
          </p:cNvSpPr>
          <p:nvPr>
            <p:ph type="sldNum" sz="quarter" idx="12"/>
          </p:nvPr>
        </p:nvSpPr>
        <p:spPr/>
        <p:txBody>
          <a:bodyPr/>
          <a:lstStyle/>
          <a:p>
            <a:fld id="{7A62245F-3DF6-4E3C-9A4D-BC4A88CAA098}" type="slidenum">
              <a:rPr lang="tr-TR" smtClean="0"/>
              <a:t>5</a:t>
            </a:fld>
            <a:endParaRPr lang="tr-TR"/>
          </a:p>
        </p:txBody>
      </p:sp>
      <p:sp>
        <p:nvSpPr>
          <p:cNvPr id="2" name="Dikdörtgen 1"/>
          <p:cNvSpPr/>
          <p:nvPr/>
        </p:nvSpPr>
        <p:spPr>
          <a:xfrm>
            <a:off x="737561" y="2839088"/>
            <a:ext cx="9642383" cy="1077218"/>
          </a:xfrm>
          <a:prstGeom prst="rect">
            <a:avLst/>
          </a:prstGeom>
          <a:noFill/>
        </p:spPr>
        <p:txBody>
          <a:bodyPr wrap="none" lIns="91440" tIns="45720" rIns="91440" bIns="45720">
            <a:spAutoFit/>
          </a:bodyPr>
          <a:lstStyle/>
          <a:p>
            <a:pPr algn="ctr"/>
            <a:r>
              <a:rPr lang="tr-TR" sz="3200" b="1" cap="none" spc="0" dirty="0" smtClean="0">
                <a:ln w="13462">
                  <a:solidFill>
                    <a:schemeClr val="bg1"/>
                  </a:solidFill>
                  <a:prstDash val="solid"/>
                </a:ln>
                <a:solidFill>
                  <a:schemeClr val="tx1">
                    <a:lumMod val="85000"/>
                    <a:lumOff val="15000"/>
                  </a:schemeClr>
                </a:solidFill>
              </a:rPr>
              <a:t>Sizce, okulunuz yaratıcı öğretmenler yetiştirmek</a:t>
            </a:r>
          </a:p>
          <a:p>
            <a:pPr algn="ctr"/>
            <a:r>
              <a:rPr lang="tr-TR" sz="3200" b="1" dirty="0" smtClean="0">
                <a:ln w="13462">
                  <a:solidFill>
                    <a:schemeClr val="bg1"/>
                  </a:solidFill>
                  <a:prstDash val="solid"/>
                </a:ln>
                <a:solidFill>
                  <a:schemeClr val="tx1">
                    <a:lumMod val="85000"/>
                    <a:lumOff val="15000"/>
                  </a:schemeClr>
                </a:solidFill>
              </a:rPr>
              <a:t>için uygun bir ortam mıdır?</a:t>
            </a:r>
            <a:endParaRPr lang="tr-TR" sz="3200" b="1" cap="none" spc="0" dirty="0">
              <a:ln w="13462">
                <a:solidFill>
                  <a:schemeClr val="bg1"/>
                </a:solidFill>
                <a:prstDash val="solid"/>
              </a:ln>
              <a:solidFill>
                <a:schemeClr val="tx1">
                  <a:lumMod val="85000"/>
                  <a:lumOff val="15000"/>
                </a:schemeClr>
              </a:solidFill>
            </a:endParaRPr>
          </a:p>
        </p:txBody>
      </p:sp>
      <p:sp>
        <p:nvSpPr>
          <p:cNvPr id="9" name="Dikdörtgen 8"/>
          <p:cNvSpPr/>
          <p:nvPr/>
        </p:nvSpPr>
        <p:spPr>
          <a:xfrm>
            <a:off x="169847" y="345320"/>
            <a:ext cx="5418471" cy="369332"/>
          </a:xfrm>
          <a:prstGeom prst="rect">
            <a:avLst/>
          </a:prstGeom>
          <a:noFill/>
        </p:spPr>
        <p:txBody>
          <a:bodyPr wrap="none" lIns="91440" tIns="45720" rIns="91440" bIns="45720">
            <a:spAutoFit/>
          </a:bodyPr>
          <a:lstStyle/>
          <a:p>
            <a:pPr algn="ctr"/>
            <a:r>
              <a:rPr lang="tr-TR"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Sorun Belirleme/Empati Kurma Aşaması</a:t>
            </a:r>
            <a:endParaRPr lang="tr-TR"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endParaRPr>
          </a:p>
        </p:txBody>
      </p:sp>
    </p:spTree>
    <p:extLst>
      <p:ext uri="{BB962C8B-B14F-4D97-AF65-F5344CB8AC3E}">
        <p14:creationId xmlns:p14="http://schemas.microsoft.com/office/powerpoint/2010/main" val="37751682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Veri Yer Tutucusu 5"/>
          <p:cNvSpPr>
            <a:spLocks noGrp="1"/>
          </p:cNvSpPr>
          <p:nvPr>
            <p:ph type="dt" sz="half" idx="10"/>
          </p:nvPr>
        </p:nvSpPr>
        <p:spPr/>
        <p:txBody>
          <a:bodyPr/>
          <a:lstStyle/>
          <a:p>
            <a:fld id="{1510EAF1-7619-4D4C-869C-5AEBD7F53887}" type="datetime1">
              <a:rPr lang="tr-TR" smtClean="0"/>
              <a:t>16.11.2014</a:t>
            </a:fld>
            <a:endParaRPr lang="tr-TR"/>
          </a:p>
        </p:txBody>
      </p:sp>
      <p:sp>
        <p:nvSpPr>
          <p:cNvPr id="7" name="Altbilgi Yer Tutucusu 6"/>
          <p:cNvSpPr>
            <a:spLocks noGrp="1"/>
          </p:cNvSpPr>
          <p:nvPr>
            <p:ph type="ftr" sz="quarter" idx="11"/>
          </p:nvPr>
        </p:nvSpPr>
        <p:spPr/>
        <p:txBody>
          <a:bodyPr/>
          <a:lstStyle/>
          <a:p>
            <a:r>
              <a:rPr lang="tr-TR" smtClean="0"/>
              <a:t>Yaratıcılık ve İnovasyon Eğitimi - serkan keleşoğlu</a:t>
            </a:r>
            <a:endParaRPr lang="tr-TR"/>
          </a:p>
        </p:txBody>
      </p:sp>
      <p:sp>
        <p:nvSpPr>
          <p:cNvPr id="8" name="Slayt Numarası Yer Tutucusu 7"/>
          <p:cNvSpPr>
            <a:spLocks noGrp="1"/>
          </p:cNvSpPr>
          <p:nvPr>
            <p:ph type="sldNum" sz="quarter" idx="12"/>
          </p:nvPr>
        </p:nvSpPr>
        <p:spPr/>
        <p:txBody>
          <a:bodyPr/>
          <a:lstStyle/>
          <a:p>
            <a:fld id="{7A62245F-3DF6-4E3C-9A4D-BC4A88CAA098}" type="slidenum">
              <a:rPr lang="tr-TR" smtClean="0"/>
              <a:t>6</a:t>
            </a:fld>
            <a:endParaRPr lang="tr-TR"/>
          </a:p>
        </p:txBody>
      </p:sp>
      <p:sp>
        <p:nvSpPr>
          <p:cNvPr id="2" name="Dikdörtgen 1"/>
          <p:cNvSpPr/>
          <p:nvPr/>
        </p:nvSpPr>
        <p:spPr>
          <a:xfrm>
            <a:off x="3562763" y="3085309"/>
            <a:ext cx="4051109" cy="584775"/>
          </a:xfrm>
          <a:prstGeom prst="rect">
            <a:avLst/>
          </a:prstGeom>
          <a:noFill/>
        </p:spPr>
        <p:txBody>
          <a:bodyPr wrap="none" lIns="91440" tIns="45720" rIns="91440" bIns="45720">
            <a:spAutoFit/>
          </a:bodyPr>
          <a:lstStyle/>
          <a:p>
            <a:pPr algn="ctr"/>
            <a:r>
              <a:rPr lang="tr-TR" sz="3200" b="1" cap="none" spc="0" dirty="0" smtClean="0">
                <a:ln w="13462">
                  <a:solidFill>
                    <a:schemeClr val="bg1"/>
                  </a:solidFill>
                  <a:prstDash val="solid"/>
                </a:ln>
                <a:solidFill>
                  <a:srgbClr val="FF0000"/>
                </a:solidFill>
              </a:rPr>
              <a:t>Yaratıcı Sınıf Ortamı</a:t>
            </a:r>
            <a:endParaRPr lang="tr-TR" sz="3200" b="1" cap="none" spc="0" dirty="0">
              <a:ln w="13462">
                <a:solidFill>
                  <a:schemeClr val="bg1"/>
                </a:solidFill>
                <a:prstDash val="solid"/>
              </a:ln>
              <a:solidFill>
                <a:srgbClr val="FF0000"/>
              </a:solidFill>
            </a:endParaRPr>
          </a:p>
        </p:txBody>
      </p:sp>
      <p:sp>
        <p:nvSpPr>
          <p:cNvPr id="9" name="Dikdörtgen 8"/>
          <p:cNvSpPr/>
          <p:nvPr/>
        </p:nvSpPr>
        <p:spPr>
          <a:xfrm>
            <a:off x="169847" y="345320"/>
            <a:ext cx="5418471" cy="369332"/>
          </a:xfrm>
          <a:prstGeom prst="rect">
            <a:avLst/>
          </a:prstGeom>
          <a:noFill/>
        </p:spPr>
        <p:txBody>
          <a:bodyPr wrap="none" lIns="91440" tIns="45720" rIns="91440" bIns="45720">
            <a:spAutoFit/>
          </a:bodyPr>
          <a:lstStyle/>
          <a:p>
            <a:pPr algn="ctr"/>
            <a:r>
              <a:rPr lang="tr-TR"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Sorun Belirleme/Empati Kurma Aşaması</a:t>
            </a:r>
            <a:endParaRPr lang="tr-TR"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endParaRPr>
          </a:p>
        </p:txBody>
      </p:sp>
    </p:spTree>
    <p:extLst>
      <p:ext uri="{BB962C8B-B14F-4D97-AF65-F5344CB8AC3E}">
        <p14:creationId xmlns:p14="http://schemas.microsoft.com/office/powerpoint/2010/main" val="4633323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Veri Yer Tutucusu 5"/>
          <p:cNvSpPr>
            <a:spLocks noGrp="1"/>
          </p:cNvSpPr>
          <p:nvPr>
            <p:ph type="dt" sz="half" idx="10"/>
          </p:nvPr>
        </p:nvSpPr>
        <p:spPr/>
        <p:txBody>
          <a:bodyPr/>
          <a:lstStyle/>
          <a:p>
            <a:fld id="{1510EAF1-7619-4D4C-869C-5AEBD7F53887}" type="datetime1">
              <a:rPr lang="tr-TR" smtClean="0"/>
              <a:t>16.11.2014</a:t>
            </a:fld>
            <a:endParaRPr lang="tr-TR"/>
          </a:p>
        </p:txBody>
      </p:sp>
      <p:sp>
        <p:nvSpPr>
          <p:cNvPr id="7" name="Altbilgi Yer Tutucusu 6"/>
          <p:cNvSpPr>
            <a:spLocks noGrp="1"/>
          </p:cNvSpPr>
          <p:nvPr>
            <p:ph type="ftr" sz="quarter" idx="11"/>
          </p:nvPr>
        </p:nvSpPr>
        <p:spPr/>
        <p:txBody>
          <a:bodyPr/>
          <a:lstStyle/>
          <a:p>
            <a:r>
              <a:rPr lang="tr-TR" smtClean="0"/>
              <a:t>Yaratıcılık ve İnovasyon Eğitimi - serkan keleşoğlu</a:t>
            </a:r>
            <a:endParaRPr lang="tr-TR"/>
          </a:p>
        </p:txBody>
      </p:sp>
      <p:sp>
        <p:nvSpPr>
          <p:cNvPr id="8" name="Slayt Numarası Yer Tutucusu 7"/>
          <p:cNvSpPr>
            <a:spLocks noGrp="1"/>
          </p:cNvSpPr>
          <p:nvPr>
            <p:ph type="sldNum" sz="quarter" idx="12"/>
          </p:nvPr>
        </p:nvSpPr>
        <p:spPr/>
        <p:txBody>
          <a:bodyPr/>
          <a:lstStyle/>
          <a:p>
            <a:fld id="{7A62245F-3DF6-4E3C-9A4D-BC4A88CAA098}" type="slidenum">
              <a:rPr lang="tr-TR" smtClean="0"/>
              <a:t>7</a:t>
            </a:fld>
            <a:endParaRPr lang="tr-TR"/>
          </a:p>
        </p:txBody>
      </p:sp>
      <p:sp>
        <p:nvSpPr>
          <p:cNvPr id="2" name="Dikdörtgen 1"/>
          <p:cNvSpPr/>
          <p:nvPr/>
        </p:nvSpPr>
        <p:spPr>
          <a:xfrm>
            <a:off x="146935" y="1064553"/>
            <a:ext cx="9975072" cy="4955203"/>
          </a:xfrm>
          <a:prstGeom prst="rect">
            <a:avLst/>
          </a:prstGeom>
          <a:noFill/>
        </p:spPr>
        <p:txBody>
          <a:bodyPr wrap="square" lIns="91440" tIns="45720" rIns="91440" bIns="45720">
            <a:spAutoFit/>
          </a:bodyPr>
          <a:lstStyle/>
          <a:p>
            <a:endParaRPr lang="tr-TR" dirty="0" smtClean="0">
              <a:effectLst/>
            </a:endParaRPr>
          </a:p>
          <a:p>
            <a:pPr marL="742950" lvl="1" indent="-285750" algn="just">
              <a:lnSpc>
                <a:spcPct val="150000"/>
              </a:lnSpc>
              <a:buFont typeface="Arial" panose="020B0604020202020204" pitchFamily="34" charset="0"/>
              <a:buChar char="•"/>
            </a:pPr>
            <a:r>
              <a:rPr lang="tr-TR" sz="2000" dirty="0"/>
              <a:t>Öğrencilerin ilgi, ihtiyaç ve isteklerine uymayan konularda çalışmaya zorlanmaları,</a:t>
            </a:r>
          </a:p>
          <a:p>
            <a:pPr marL="742950" lvl="1" indent="-285750" algn="just">
              <a:lnSpc>
                <a:spcPct val="150000"/>
              </a:lnSpc>
              <a:buFont typeface="Arial" panose="020B0604020202020204" pitchFamily="34" charset="0"/>
              <a:buChar char="•"/>
            </a:pPr>
            <a:r>
              <a:rPr lang="tr-TR" sz="2000" dirty="0"/>
              <a:t>Öğrenciye uygun olmayan araç ve </a:t>
            </a:r>
            <a:r>
              <a:rPr lang="tr-TR" sz="2000" dirty="0" smtClean="0"/>
              <a:t>gereçle </a:t>
            </a:r>
            <a:r>
              <a:rPr lang="tr-TR" sz="2000" dirty="0"/>
              <a:t>çalışılması,</a:t>
            </a:r>
          </a:p>
          <a:p>
            <a:pPr marL="742950" lvl="1" indent="-285750" algn="just">
              <a:lnSpc>
                <a:spcPct val="150000"/>
              </a:lnSpc>
              <a:buFont typeface="Arial" panose="020B0604020202020204" pitchFamily="34" charset="0"/>
              <a:buChar char="•"/>
            </a:pPr>
            <a:r>
              <a:rPr lang="tr-TR" sz="2000" dirty="0"/>
              <a:t>Öğrenciye detaylı bilgi vermeden çalışmaya başlanılması,</a:t>
            </a:r>
          </a:p>
          <a:p>
            <a:pPr marL="742950" lvl="1" indent="-285750" algn="just">
              <a:lnSpc>
                <a:spcPct val="150000"/>
              </a:lnSpc>
              <a:buFont typeface="Arial" panose="020B0604020202020204" pitchFamily="34" charset="0"/>
              <a:buChar char="•"/>
            </a:pPr>
            <a:r>
              <a:rPr lang="tr-TR" sz="2000" dirty="0"/>
              <a:t>Öğrencilerin yaratıcılığını geliştirecek kaynakların kullanılmaması,</a:t>
            </a:r>
          </a:p>
          <a:p>
            <a:pPr marL="742950" lvl="1" indent="-285750" algn="just">
              <a:lnSpc>
                <a:spcPct val="150000"/>
              </a:lnSpc>
              <a:buFont typeface="Arial" panose="020B0604020202020204" pitchFamily="34" charset="0"/>
              <a:buChar char="•"/>
            </a:pPr>
            <a:r>
              <a:rPr lang="tr-TR" sz="2000" dirty="0"/>
              <a:t>Sınıfların kalabalık olması,</a:t>
            </a:r>
          </a:p>
          <a:p>
            <a:pPr marL="742950" lvl="1" indent="-285750" algn="just">
              <a:lnSpc>
                <a:spcPct val="150000"/>
              </a:lnSpc>
              <a:buFont typeface="Arial" panose="020B0604020202020204" pitchFamily="34" charset="0"/>
              <a:buChar char="•"/>
            </a:pPr>
            <a:r>
              <a:rPr lang="tr-TR" sz="2000" dirty="0"/>
              <a:t>Mekânın dar ve uygun olmayan bir düzenleme içinde olması,</a:t>
            </a:r>
          </a:p>
          <a:p>
            <a:pPr marL="742950" lvl="1" indent="-285750" algn="just">
              <a:lnSpc>
                <a:spcPct val="150000"/>
              </a:lnSpc>
              <a:buFont typeface="Arial" panose="020B0604020202020204" pitchFamily="34" charset="0"/>
              <a:buChar char="•"/>
            </a:pPr>
            <a:r>
              <a:rPr lang="tr-TR" sz="2000" dirty="0"/>
              <a:t>Öğretmenlerin öğrencilerine ihtiyaç duydukları zamanı ayıramaması,</a:t>
            </a:r>
          </a:p>
          <a:p>
            <a:pPr marL="742950" lvl="1" indent="-285750" algn="just">
              <a:lnSpc>
                <a:spcPct val="150000"/>
              </a:lnSpc>
              <a:buFont typeface="Arial" panose="020B0604020202020204" pitchFamily="34" charset="0"/>
              <a:buChar char="•"/>
            </a:pPr>
            <a:r>
              <a:rPr lang="tr-TR" sz="2000" dirty="0"/>
              <a:t>Çevreden yararlanma fırsatının verilmemesi olarak sıralanabilir. </a:t>
            </a:r>
            <a:r>
              <a:rPr lang="tr-TR" sz="1100" dirty="0" err="1" smtClean="0"/>
              <a:t>Kırışoğlu</a:t>
            </a:r>
            <a:r>
              <a:rPr lang="tr-TR" sz="1100" dirty="0" smtClean="0"/>
              <a:t> </a:t>
            </a:r>
            <a:r>
              <a:rPr lang="tr-TR" sz="1100" dirty="0"/>
              <a:t>(1991).</a:t>
            </a:r>
          </a:p>
          <a:p>
            <a:pPr algn="ctr"/>
            <a:endParaRPr lang="tr-TR" sz="2800" cap="none" spc="0" dirty="0">
              <a:ln w="13462">
                <a:solidFill>
                  <a:schemeClr val="bg1"/>
                </a:solidFill>
                <a:prstDash val="solid"/>
              </a:ln>
              <a:solidFill>
                <a:schemeClr val="tx1">
                  <a:lumMod val="85000"/>
                  <a:lumOff val="15000"/>
                </a:schemeClr>
              </a:solidFill>
            </a:endParaRPr>
          </a:p>
        </p:txBody>
      </p:sp>
      <p:sp>
        <p:nvSpPr>
          <p:cNvPr id="10" name="Dikdörtgen 9"/>
          <p:cNvSpPr/>
          <p:nvPr/>
        </p:nvSpPr>
        <p:spPr>
          <a:xfrm>
            <a:off x="146935" y="345320"/>
            <a:ext cx="5949065" cy="369332"/>
          </a:xfrm>
          <a:prstGeom prst="rect">
            <a:avLst/>
          </a:prstGeom>
          <a:noFill/>
        </p:spPr>
        <p:txBody>
          <a:bodyPr wrap="none" lIns="91440" tIns="45720" rIns="91440" bIns="45720">
            <a:spAutoFit/>
          </a:bodyPr>
          <a:lstStyle/>
          <a:p>
            <a:pPr algn="ctr"/>
            <a:r>
              <a:rPr lang="tr-TR"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Bilgi Paylaşımı/</a:t>
            </a:r>
            <a:r>
              <a:rPr lang="tr-TR" b="1" dirty="0" smtClean="0">
                <a:ln w="9525">
                  <a:solidFill>
                    <a:schemeClr val="bg1"/>
                  </a:solidFill>
                  <a:prstDash val="solid"/>
                </a:ln>
                <a:effectLst>
                  <a:outerShdw blurRad="12700" dist="38100" dir="2700000" algn="tl" rotWithShape="0">
                    <a:schemeClr val="bg1">
                      <a:lumMod val="50000"/>
                    </a:schemeClr>
                  </a:outerShdw>
                </a:effectLst>
              </a:rPr>
              <a:t>Toplama/Araştırma </a:t>
            </a:r>
            <a:r>
              <a:rPr lang="tr-TR"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Aşaması</a:t>
            </a:r>
            <a:endParaRPr lang="tr-TR"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endParaRPr>
          </a:p>
        </p:txBody>
      </p:sp>
    </p:spTree>
    <p:extLst>
      <p:ext uri="{BB962C8B-B14F-4D97-AF65-F5344CB8AC3E}">
        <p14:creationId xmlns:p14="http://schemas.microsoft.com/office/powerpoint/2010/main" val="7852624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Veri Yer Tutucusu 5"/>
          <p:cNvSpPr>
            <a:spLocks noGrp="1"/>
          </p:cNvSpPr>
          <p:nvPr>
            <p:ph type="dt" sz="half" idx="10"/>
          </p:nvPr>
        </p:nvSpPr>
        <p:spPr/>
        <p:txBody>
          <a:bodyPr/>
          <a:lstStyle/>
          <a:p>
            <a:fld id="{1510EAF1-7619-4D4C-869C-5AEBD7F53887}" type="datetime1">
              <a:rPr lang="tr-TR" smtClean="0"/>
              <a:t>16.11.2014</a:t>
            </a:fld>
            <a:endParaRPr lang="tr-TR"/>
          </a:p>
        </p:txBody>
      </p:sp>
      <p:sp>
        <p:nvSpPr>
          <p:cNvPr id="7" name="Altbilgi Yer Tutucusu 6"/>
          <p:cNvSpPr>
            <a:spLocks noGrp="1"/>
          </p:cNvSpPr>
          <p:nvPr>
            <p:ph type="ftr" sz="quarter" idx="11"/>
          </p:nvPr>
        </p:nvSpPr>
        <p:spPr/>
        <p:txBody>
          <a:bodyPr/>
          <a:lstStyle/>
          <a:p>
            <a:r>
              <a:rPr lang="tr-TR" smtClean="0"/>
              <a:t>Yaratıcılık ve İnovasyon Eğitimi - serkan keleşoğlu</a:t>
            </a:r>
            <a:endParaRPr lang="tr-TR"/>
          </a:p>
        </p:txBody>
      </p:sp>
      <p:sp>
        <p:nvSpPr>
          <p:cNvPr id="8" name="Slayt Numarası Yer Tutucusu 7"/>
          <p:cNvSpPr>
            <a:spLocks noGrp="1"/>
          </p:cNvSpPr>
          <p:nvPr>
            <p:ph type="sldNum" sz="quarter" idx="12"/>
          </p:nvPr>
        </p:nvSpPr>
        <p:spPr/>
        <p:txBody>
          <a:bodyPr/>
          <a:lstStyle/>
          <a:p>
            <a:fld id="{7A62245F-3DF6-4E3C-9A4D-BC4A88CAA098}" type="slidenum">
              <a:rPr lang="tr-TR" smtClean="0"/>
              <a:t>8</a:t>
            </a:fld>
            <a:endParaRPr lang="tr-TR"/>
          </a:p>
        </p:txBody>
      </p:sp>
      <p:sp>
        <p:nvSpPr>
          <p:cNvPr id="2" name="Dikdörtgen 1"/>
          <p:cNvSpPr/>
          <p:nvPr/>
        </p:nvSpPr>
        <p:spPr>
          <a:xfrm>
            <a:off x="377468" y="2129078"/>
            <a:ext cx="9975072" cy="2246769"/>
          </a:xfrm>
          <a:prstGeom prst="rect">
            <a:avLst/>
          </a:prstGeom>
          <a:noFill/>
        </p:spPr>
        <p:txBody>
          <a:bodyPr wrap="square" lIns="91440" tIns="45720" rIns="91440" bIns="45720">
            <a:spAutoFit/>
          </a:bodyPr>
          <a:lstStyle/>
          <a:p>
            <a:pPr algn="ctr"/>
            <a:r>
              <a:rPr lang="tr-TR" sz="2800" dirty="0" smtClean="0"/>
              <a:t>Yaratıcı </a:t>
            </a:r>
            <a:r>
              <a:rPr lang="tr-TR" sz="2800" dirty="0"/>
              <a:t>düşünmeyi destekleyen bu öğrenme ortamlarının öğrenciye çeşitli seçenekler sunması, farklı fikirleri kabul etmesi, öğrencinin kendine güvenini arttırması, öğrencilerin güçlü yanları ve ilgileri üzerinde odaklanması </a:t>
            </a:r>
            <a:r>
              <a:rPr lang="tr-TR" sz="2800" dirty="0" smtClean="0"/>
              <a:t>gerekir </a:t>
            </a:r>
            <a:r>
              <a:rPr lang="tr-TR" sz="1100" dirty="0" smtClean="0"/>
              <a:t>(</a:t>
            </a:r>
            <a:r>
              <a:rPr lang="tr-TR" sz="1100" dirty="0" err="1" smtClean="0"/>
              <a:t>Fleith</a:t>
            </a:r>
            <a:r>
              <a:rPr lang="tr-TR" sz="1100" dirty="0" smtClean="0"/>
              <a:t>, 2000).</a:t>
            </a:r>
            <a:endParaRPr lang="tr-TR" sz="1100" cap="none" spc="0" dirty="0">
              <a:ln w="13462">
                <a:solidFill>
                  <a:schemeClr val="bg1"/>
                </a:solidFill>
                <a:prstDash val="solid"/>
              </a:ln>
              <a:solidFill>
                <a:schemeClr val="tx1">
                  <a:lumMod val="85000"/>
                  <a:lumOff val="15000"/>
                </a:schemeClr>
              </a:solidFill>
            </a:endParaRPr>
          </a:p>
        </p:txBody>
      </p:sp>
      <p:sp>
        <p:nvSpPr>
          <p:cNvPr id="10" name="Dikdörtgen 9"/>
          <p:cNvSpPr/>
          <p:nvPr/>
        </p:nvSpPr>
        <p:spPr>
          <a:xfrm>
            <a:off x="146935" y="345320"/>
            <a:ext cx="5949065" cy="369332"/>
          </a:xfrm>
          <a:prstGeom prst="rect">
            <a:avLst/>
          </a:prstGeom>
          <a:noFill/>
        </p:spPr>
        <p:txBody>
          <a:bodyPr wrap="none" lIns="91440" tIns="45720" rIns="91440" bIns="45720">
            <a:spAutoFit/>
          </a:bodyPr>
          <a:lstStyle/>
          <a:p>
            <a:pPr algn="ctr"/>
            <a:r>
              <a:rPr lang="tr-TR"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Bilgi Paylaşımı/</a:t>
            </a:r>
            <a:r>
              <a:rPr lang="tr-TR" b="1" dirty="0" smtClean="0">
                <a:ln w="9525">
                  <a:solidFill>
                    <a:schemeClr val="bg1"/>
                  </a:solidFill>
                  <a:prstDash val="solid"/>
                </a:ln>
                <a:effectLst>
                  <a:outerShdw blurRad="12700" dist="38100" dir="2700000" algn="tl" rotWithShape="0">
                    <a:schemeClr val="bg1">
                      <a:lumMod val="50000"/>
                    </a:schemeClr>
                  </a:outerShdw>
                </a:effectLst>
              </a:rPr>
              <a:t>Toplama/Araştırma </a:t>
            </a:r>
            <a:r>
              <a:rPr lang="tr-TR"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Aşaması</a:t>
            </a:r>
            <a:endParaRPr lang="tr-TR"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endParaRPr>
          </a:p>
        </p:txBody>
      </p:sp>
    </p:spTree>
    <p:extLst>
      <p:ext uri="{BB962C8B-B14F-4D97-AF65-F5344CB8AC3E}">
        <p14:creationId xmlns:p14="http://schemas.microsoft.com/office/powerpoint/2010/main" val="31342091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Veri Yer Tutucusu 5"/>
          <p:cNvSpPr>
            <a:spLocks noGrp="1"/>
          </p:cNvSpPr>
          <p:nvPr>
            <p:ph type="dt" sz="half" idx="10"/>
          </p:nvPr>
        </p:nvSpPr>
        <p:spPr/>
        <p:txBody>
          <a:bodyPr/>
          <a:lstStyle/>
          <a:p>
            <a:fld id="{1510EAF1-7619-4D4C-869C-5AEBD7F53887}" type="datetime1">
              <a:rPr lang="tr-TR" smtClean="0"/>
              <a:t>16.11.2014</a:t>
            </a:fld>
            <a:endParaRPr lang="tr-TR"/>
          </a:p>
        </p:txBody>
      </p:sp>
      <p:sp>
        <p:nvSpPr>
          <p:cNvPr id="7" name="Altbilgi Yer Tutucusu 6"/>
          <p:cNvSpPr>
            <a:spLocks noGrp="1"/>
          </p:cNvSpPr>
          <p:nvPr>
            <p:ph type="ftr" sz="quarter" idx="11"/>
          </p:nvPr>
        </p:nvSpPr>
        <p:spPr/>
        <p:txBody>
          <a:bodyPr/>
          <a:lstStyle/>
          <a:p>
            <a:r>
              <a:rPr lang="tr-TR" smtClean="0"/>
              <a:t>Yaratıcılık ve İnovasyon Eğitimi - serkan keleşoğlu</a:t>
            </a:r>
            <a:endParaRPr lang="tr-TR"/>
          </a:p>
        </p:txBody>
      </p:sp>
      <p:sp>
        <p:nvSpPr>
          <p:cNvPr id="8" name="Slayt Numarası Yer Tutucusu 7"/>
          <p:cNvSpPr>
            <a:spLocks noGrp="1"/>
          </p:cNvSpPr>
          <p:nvPr>
            <p:ph type="sldNum" sz="quarter" idx="12"/>
          </p:nvPr>
        </p:nvSpPr>
        <p:spPr/>
        <p:txBody>
          <a:bodyPr/>
          <a:lstStyle/>
          <a:p>
            <a:fld id="{7A62245F-3DF6-4E3C-9A4D-BC4A88CAA098}" type="slidenum">
              <a:rPr lang="tr-TR" smtClean="0"/>
              <a:t>9</a:t>
            </a:fld>
            <a:endParaRPr lang="tr-TR"/>
          </a:p>
        </p:txBody>
      </p:sp>
      <p:sp>
        <p:nvSpPr>
          <p:cNvPr id="2" name="Dikdörtgen 1"/>
          <p:cNvSpPr/>
          <p:nvPr/>
        </p:nvSpPr>
        <p:spPr>
          <a:xfrm>
            <a:off x="377468" y="2129078"/>
            <a:ext cx="9975072" cy="3346109"/>
          </a:xfrm>
          <a:prstGeom prst="rect">
            <a:avLst/>
          </a:prstGeom>
          <a:noFill/>
        </p:spPr>
        <p:txBody>
          <a:bodyPr wrap="square" lIns="91440" tIns="45720" rIns="91440" bIns="45720">
            <a:spAutoFit/>
          </a:bodyPr>
          <a:lstStyle/>
          <a:p>
            <a:pPr algn="ctr">
              <a:lnSpc>
                <a:spcPct val="150000"/>
              </a:lnSpc>
            </a:pPr>
            <a:r>
              <a:rPr lang="tr-TR" sz="2400" dirty="0"/>
              <a:t>Ersoy ve Başer (2009) yaptıkları araştırmada sosyoekonomik düzeyi düşük, teknolojik olanakları olmayan bir okulda yetişen öğrencilerin yaratıcılıklarının bu imkanları yeterli seviyede olan okulda öğrenci olanlara göre daha ileri düzeyde olduğunu tespit etmiştir. Bu sonucun oluşmasında öğretmen özelliklerinin etkili olacağını yaptıkları gözlemlerle ortaya koymuştur. </a:t>
            </a:r>
            <a:endParaRPr lang="tr-TR" sz="2400" cap="none" spc="0" dirty="0">
              <a:ln w="13462">
                <a:solidFill>
                  <a:schemeClr val="bg1"/>
                </a:solidFill>
                <a:prstDash val="solid"/>
              </a:ln>
              <a:solidFill>
                <a:schemeClr val="tx1">
                  <a:lumMod val="85000"/>
                  <a:lumOff val="15000"/>
                </a:schemeClr>
              </a:solidFill>
            </a:endParaRPr>
          </a:p>
        </p:txBody>
      </p:sp>
      <p:sp>
        <p:nvSpPr>
          <p:cNvPr id="10" name="Dikdörtgen 9"/>
          <p:cNvSpPr/>
          <p:nvPr/>
        </p:nvSpPr>
        <p:spPr>
          <a:xfrm>
            <a:off x="146935" y="345320"/>
            <a:ext cx="5949065" cy="369332"/>
          </a:xfrm>
          <a:prstGeom prst="rect">
            <a:avLst/>
          </a:prstGeom>
          <a:noFill/>
        </p:spPr>
        <p:txBody>
          <a:bodyPr wrap="none" lIns="91440" tIns="45720" rIns="91440" bIns="45720">
            <a:spAutoFit/>
          </a:bodyPr>
          <a:lstStyle/>
          <a:p>
            <a:pPr algn="ctr"/>
            <a:r>
              <a:rPr lang="tr-TR"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Bilgi Paylaşımı/</a:t>
            </a:r>
            <a:r>
              <a:rPr lang="tr-TR" b="1" dirty="0" smtClean="0">
                <a:ln w="9525">
                  <a:solidFill>
                    <a:schemeClr val="bg1"/>
                  </a:solidFill>
                  <a:prstDash val="solid"/>
                </a:ln>
                <a:effectLst>
                  <a:outerShdw blurRad="12700" dist="38100" dir="2700000" algn="tl" rotWithShape="0">
                    <a:schemeClr val="bg1">
                      <a:lumMod val="50000"/>
                    </a:schemeClr>
                  </a:outerShdw>
                </a:effectLst>
              </a:rPr>
              <a:t>Toplama/Araştırma </a:t>
            </a:r>
            <a:r>
              <a:rPr lang="tr-TR"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Aşaması</a:t>
            </a:r>
            <a:endParaRPr lang="tr-TR"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endParaRPr>
          </a:p>
        </p:txBody>
      </p:sp>
    </p:spTree>
    <p:extLst>
      <p:ext uri="{BB962C8B-B14F-4D97-AF65-F5344CB8AC3E}">
        <p14:creationId xmlns:p14="http://schemas.microsoft.com/office/powerpoint/2010/main" val="127541047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a:themeElements>
    <a:clrScheme name="İy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y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88</TotalTime>
  <Words>1180</Words>
  <Application>Microsoft Office PowerPoint</Application>
  <PresentationFormat>Geniş ekran</PresentationFormat>
  <Paragraphs>188</Paragraphs>
  <Slides>24</Slides>
  <Notes>15</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24</vt:i4>
      </vt:variant>
    </vt:vector>
  </HeadingPairs>
  <TitlesOfParts>
    <vt:vector size="30" baseType="lpstr">
      <vt:lpstr>Arial</vt:lpstr>
      <vt:lpstr>Calibri</vt:lpstr>
      <vt:lpstr>Century Gothic</vt:lpstr>
      <vt:lpstr>Times New Roman</vt:lpstr>
      <vt:lpstr>Wingdings 3</vt:lpstr>
      <vt:lpstr>İyon</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skelesoglu</dc:creator>
  <cp:lastModifiedBy>skelesoglu</cp:lastModifiedBy>
  <cp:revision>10</cp:revision>
  <dcterms:created xsi:type="dcterms:W3CDTF">2014-11-16T15:40:18Z</dcterms:created>
  <dcterms:modified xsi:type="dcterms:W3CDTF">2014-11-16T17:08:57Z</dcterms:modified>
</cp:coreProperties>
</file>