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CE5E88-9E59-4296-A71B-3D8008BEFE2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0BFFE30-0368-4547-926A-0551A922F41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4267796" cy="1107554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DEVLETİN YIKILIŞI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972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0648"/>
            <a:ext cx="8208912" cy="4608512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Rüstem’in birçok şehzadeyi öldürmesi üzerine </a:t>
            </a:r>
            <a:r>
              <a:rPr lang="tr-TR" sz="3200" b="0" dirty="0" err="1" smtClean="0">
                <a:latin typeface="Constantia" pitchFamily="18" charset="0"/>
              </a:rPr>
              <a:t>Göde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ve </a:t>
            </a:r>
            <a:r>
              <a:rPr lang="tr-TR" sz="3200" b="0" dirty="0" err="1" smtClean="0">
                <a:latin typeface="Constantia" pitchFamily="18" charset="0"/>
              </a:rPr>
              <a:t>İba</a:t>
            </a:r>
            <a:r>
              <a:rPr lang="tr-TR" sz="3200" b="0" dirty="0" smtClean="0">
                <a:latin typeface="Constantia" pitchFamily="18" charset="0"/>
              </a:rPr>
              <a:t> Sultan’ın Ağabeyi Nur Ali Akkoyunlu topraklarına gelmişlerdir. 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dirty="0" smtClean="0">
                <a:latin typeface="Constantia" pitchFamily="18" charset="0"/>
              </a:rPr>
              <a:t>Rüstem onları Çoban Köprüsü yakınlarında karşılamıştır. Lakin </a:t>
            </a:r>
            <a:r>
              <a:rPr lang="tr-TR" sz="3200" dirty="0" err="1" smtClean="0">
                <a:latin typeface="Constantia" pitchFamily="18" charset="0"/>
              </a:rPr>
              <a:t>İba</a:t>
            </a:r>
            <a:r>
              <a:rPr lang="tr-TR" sz="3200" dirty="0" smtClean="0">
                <a:latin typeface="Constantia" pitchFamily="18" charset="0"/>
              </a:rPr>
              <a:t> Sultan dahil olmak üzere bütün emirlerin saf değiştirmesi ile </a:t>
            </a:r>
            <a:r>
              <a:rPr lang="tr-TR" sz="3200" dirty="0" err="1" smtClean="0">
                <a:latin typeface="Constantia" pitchFamily="18" charset="0"/>
              </a:rPr>
              <a:t>Gürcista’a</a:t>
            </a:r>
            <a:r>
              <a:rPr lang="tr-TR" sz="3200" dirty="0" smtClean="0">
                <a:latin typeface="Constantia" pitchFamily="18" charset="0"/>
              </a:rPr>
              <a:t> kaçmıştır.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2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052736"/>
            <a:ext cx="8064896" cy="362774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tr-TR" sz="3200" b="0" dirty="0" err="1" smtClean="0">
                <a:latin typeface="Constantia" pitchFamily="18" charset="0"/>
              </a:rPr>
              <a:t>Ahmed’de</a:t>
            </a:r>
            <a:r>
              <a:rPr lang="tr-TR" sz="3200" b="0" dirty="0" smtClean="0">
                <a:latin typeface="Constantia" pitchFamily="18" charset="0"/>
              </a:rPr>
              <a:t> Tebriz’de hükümdarlık tahtına oturdu. 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Rüstem daha sonra Gence bölgesinin kaçar boyunun yardımıyla tahtını ele geçirmek için hareket etmiştir. Bu onun hayatına mâl </a:t>
            </a:r>
            <a:r>
              <a:rPr lang="tr-TR" sz="3200" b="0" dirty="0" err="1" smtClean="0">
                <a:latin typeface="Constantia" pitchFamily="18" charset="0"/>
              </a:rPr>
              <a:t>almuştur</a:t>
            </a:r>
            <a:r>
              <a:rPr lang="tr-TR" sz="3200" b="0" dirty="0" smtClean="0">
                <a:latin typeface="Constantia" pitchFamily="18" charset="0"/>
              </a:rPr>
              <a:t>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3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Bey, bu sırada iltimas ve rüşveti kaldırıp adaleti sağlamak için şiddete başvurdu ve beyleri öldürdü. 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Onun bu davranışları üzerine Kirman’a gönderilen </a:t>
            </a:r>
            <a:r>
              <a:rPr lang="tr-TR" sz="3200" b="0" dirty="0" err="1" smtClean="0">
                <a:latin typeface="Constantia" pitchFamily="18" charset="0"/>
              </a:rPr>
              <a:t>İba</a:t>
            </a:r>
            <a:r>
              <a:rPr lang="tr-TR" sz="3200" b="0" dirty="0" smtClean="0">
                <a:latin typeface="Constantia" pitchFamily="18" charset="0"/>
              </a:rPr>
              <a:t> Sultan Fars Valisi Kasım Bey ile birlikte harekete geçmiştir. </a:t>
            </a:r>
            <a:r>
              <a:rPr lang="tr-TR" sz="3200" b="0" dirty="0" err="1" smtClean="0">
                <a:latin typeface="Constantia" pitchFamily="18" charset="0"/>
              </a:rPr>
              <a:t>Yakub</a:t>
            </a:r>
            <a:r>
              <a:rPr lang="tr-TR" sz="3200" b="0" dirty="0" smtClean="0">
                <a:latin typeface="Constantia" pitchFamily="18" charset="0"/>
              </a:rPr>
              <a:t> Bey’in Şirvan’da bulunan oğlu Murad’ı hükümdar ilan etmişleridir.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8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476672"/>
            <a:ext cx="7520940" cy="4392488"/>
          </a:xfrm>
        </p:spPr>
        <p:txBody>
          <a:bodyPr>
            <a:noAutofit/>
          </a:bodyPr>
          <a:lstStyle/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1497’de Sultan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onların üzerine gitmiş ve yenilmişlerdir. </a:t>
            </a:r>
          </a:p>
          <a:p>
            <a:pPr marL="288036" lvl="1" indent="-457200" algn="just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Tebriz’den dönen </a:t>
            </a:r>
            <a:r>
              <a:rPr lang="tr-TR" sz="3200" b="0" dirty="0" err="1" smtClean="0">
                <a:latin typeface="Constantia" pitchFamily="18" charset="0"/>
              </a:rPr>
              <a:t>İba</a:t>
            </a:r>
            <a:r>
              <a:rPr lang="tr-TR" sz="3200" b="0" dirty="0" smtClean="0">
                <a:latin typeface="Constantia" pitchFamily="18" charset="0"/>
              </a:rPr>
              <a:t> Sultan , </a:t>
            </a:r>
            <a:r>
              <a:rPr lang="tr-TR" sz="3200" b="0" dirty="0" err="1" smtClean="0">
                <a:latin typeface="Constantia" pitchFamily="18" charset="0"/>
              </a:rPr>
              <a:t>Pilten</a:t>
            </a:r>
            <a:r>
              <a:rPr lang="tr-TR" sz="3200" b="0" dirty="0" smtClean="0">
                <a:latin typeface="Constantia" pitchFamily="18" charset="0"/>
              </a:rPr>
              <a:t> Bey’in torunu </a:t>
            </a:r>
            <a:r>
              <a:rPr lang="tr-TR" sz="3200" b="0" dirty="0" err="1" smtClean="0">
                <a:latin typeface="Constantia" pitchFamily="18" charset="0"/>
              </a:rPr>
              <a:t>Seyyid</a:t>
            </a:r>
            <a:r>
              <a:rPr lang="tr-TR" sz="3200" b="0" dirty="0" smtClean="0">
                <a:latin typeface="Constantia" pitchFamily="18" charset="0"/>
              </a:rPr>
              <a:t> Gazi tarafından Tebriz’de tahta çıkarılan Yusuf Mirza’nın oğlu </a:t>
            </a:r>
            <a:r>
              <a:rPr lang="tr-TR" sz="3200" b="0" dirty="0" err="1" smtClean="0">
                <a:latin typeface="Constantia" pitchFamily="18" charset="0"/>
              </a:rPr>
              <a:t>Elvend’i</a:t>
            </a:r>
            <a:r>
              <a:rPr lang="tr-TR" sz="3200" b="0" dirty="0" smtClean="0">
                <a:latin typeface="Constantia" pitchFamily="18" charset="0"/>
              </a:rPr>
              <a:t> tanımıştır. Şirvan’dan gelen Murad’ı ise </a:t>
            </a:r>
            <a:r>
              <a:rPr lang="tr-TR" sz="3200" b="0" dirty="0" err="1" smtClean="0">
                <a:latin typeface="Constantia" pitchFamily="18" charset="0"/>
              </a:rPr>
              <a:t>Meragana</a:t>
            </a:r>
            <a:r>
              <a:rPr lang="tr-TR" sz="3200" b="0" dirty="0" smtClean="0">
                <a:latin typeface="Constantia" pitchFamily="18" charset="0"/>
              </a:rPr>
              <a:t> yöresindeki  </a:t>
            </a:r>
            <a:r>
              <a:rPr lang="tr-TR" sz="3200" b="0" dirty="0" err="1" smtClean="0">
                <a:latin typeface="Constantia" pitchFamily="18" charset="0"/>
              </a:rPr>
              <a:t>Ruyindiz</a:t>
            </a:r>
            <a:r>
              <a:rPr lang="tr-TR" sz="3200" b="0" dirty="0" smtClean="0">
                <a:latin typeface="Constantia" pitchFamily="18" charset="0"/>
              </a:rPr>
              <a:t>  </a:t>
            </a:r>
            <a:r>
              <a:rPr lang="tr-TR" sz="3200" dirty="0">
                <a:latin typeface="Constantia" pitchFamily="18" charset="0"/>
              </a:rPr>
              <a:t>K</a:t>
            </a:r>
            <a:r>
              <a:rPr lang="tr-TR" sz="3200" b="0" dirty="0" smtClean="0">
                <a:latin typeface="Constantia" pitchFamily="18" charset="0"/>
              </a:rPr>
              <a:t>alesine kapattı (1498) 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87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8036" lvl="1" indent="-457200" algn="ctr">
              <a:buFont typeface="Wingdings" pitchFamily="2" charset="2"/>
              <a:buChar char="q"/>
            </a:pPr>
            <a:r>
              <a:rPr lang="tr-TR" sz="3200" b="0" dirty="0" err="1" smtClean="0">
                <a:latin typeface="Constantia" pitchFamily="18" charset="0"/>
              </a:rPr>
              <a:t>İba</a:t>
            </a:r>
            <a:r>
              <a:rPr lang="tr-TR" sz="3200" b="0" dirty="0" smtClean="0">
                <a:latin typeface="Constantia" pitchFamily="18" charset="0"/>
              </a:rPr>
              <a:t> Sultan’ın kardeşi  Nur Ali ise  </a:t>
            </a:r>
            <a:r>
              <a:rPr lang="tr-TR" sz="3200" b="0" dirty="0" err="1" smtClean="0">
                <a:latin typeface="Constantia" pitchFamily="18" charset="0"/>
              </a:rPr>
              <a:t>Elvend’in</a:t>
            </a:r>
            <a:r>
              <a:rPr lang="tr-TR" sz="3200" b="0" dirty="0" smtClean="0">
                <a:latin typeface="Constantia" pitchFamily="18" charset="0"/>
              </a:rPr>
              <a:t> kardeşi Muhammedi’yi hükümdar ilan ettiler. Şiraz’ı ele geçirdiler. İki kardeş arasında çıkan kavgada ise Muhammedi Mirza kazandı. Muhammedi Mirza  Tebriz’e geldi </a:t>
            </a:r>
            <a:r>
              <a:rPr lang="tr-TR" sz="3200" b="0" dirty="0" err="1" smtClean="0">
                <a:latin typeface="Constantia" pitchFamily="18" charset="0"/>
              </a:rPr>
              <a:t>Elvand</a:t>
            </a:r>
            <a:r>
              <a:rPr lang="tr-TR" sz="3200" b="0" dirty="0" smtClean="0">
                <a:latin typeface="Constantia" pitchFamily="18" charset="0"/>
              </a:rPr>
              <a:t> ise </a:t>
            </a:r>
            <a:r>
              <a:rPr lang="tr-TR" sz="3200" b="0" dirty="0" err="1" smtClean="0">
                <a:latin typeface="Constantia" pitchFamily="18" charset="0"/>
              </a:rPr>
              <a:t>Amid’e</a:t>
            </a:r>
            <a:r>
              <a:rPr lang="tr-TR" sz="3200" b="0" dirty="0" smtClean="0">
                <a:latin typeface="Constantia" pitchFamily="18" charset="0"/>
              </a:rPr>
              <a:t> çekildi.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9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88036" lvl="1" indent="-457200" algn="ctr">
              <a:buFont typeface="Wingdings" pitchFamily="2" charset="2"/>
              <a:buChar char="q"/>
            </a:pPr>
            <a:r>
              <a:rPr lang="tr-TR" sz="3200" b="0" dirty="0" smtClean="0">
                <a:latin typeface="Constantia" pitchFamily="18" charset="0"/>
              </a:rPr>
              <a:t>Muhammedi Mirza </a:t>
            </a:r>
            <a:r>
              <a:rPr lang="tr-TR" sz="3200" b="0" dirty="0" err="1" smtClean="0">
                <a:latin typeface="Constantia" pitchFamily="18" charset="0"/>
              </a:rPr>
              <a:t>İsfahanda</a:t>
            </a:r>
            <a:r>
              <a:rPr lang="tr-TR" sz="3200" b="0" dirty="0" smtClean="0">
                <a:latin typeface="Constantia" pitchFamily="18" charset="0"/>
              </a:rPr>
              <a:t> yapılan bir savaşta ölünce  geriye Elvan ve Murad kaldı. Bir dervişin araya girmesiyle barış yapıldı. Buna göre  Devlet ikiye ayrılacak ve </a:t>
            </a:r>
            <a:r>
              <a:rPr lang="tr-TR" sz="3200" b="0" dirty="0" err="1" smtClean="0">
                <a:latin typeface="Constantia" pitchFamily="18" charset="0"/>
              </a:rPr>
              <a:t>Amid</a:t>
            </a:r>
            <a:r>
              <a:rPr lang="tr-TR" sz="3200" b="0" dirty="0" smtClean="0">
                <a:latin typeface="Constantia" pitchFamily="18" charset="0"/>
              </a:rPr>
              <a:t>, Azerbaycan ve </a:t>
            </a:r>
            <a:r>
              <a:rPr lang="tr-TR" sz="3200" b="0" dirty="0" err="1" smtClean="0">
                <a:latin typeface="Constantia" pitchFamily="18" charset="0"/>
              </a:rPr>
              <a:t>Arran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Elven’in</a:t>
            </a:r>
            <a:r>
              <a:rPr lang="tr-TR" sz="3200" b="0" dirty="0" smtClean="0">
                <a:latin typeface="Constantia" pitchFamily="18" charset="0"/>
              </a:rPr>
              <a:t> olacak, </a:t>
            </a:r>
            <a:r>
              <a:rPr lang="tr-TR" sz="3200" b="0" dirty="0" err="1" smtClean="0">
                <a:latin typeface="Constantia" pitchFamily="18" charset="0"/>
              </a:rPr>
              <a:t>Irakeyn</a:t>
            </a:r>
            <a:r>
              <a:rPr lang="tr-TR" sz="3200" b="0" dirty="0" smtClean="0">
                <a:latin typeface="Constantia" pitchFamily="18" charset="0"/>
              </a:rPr>
              <a:t>, Kirman ve Fars’ta Murad’ın olacaktı (1500).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0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tr-TR" sz="3200" b="0" dirty="0" err="1" smtClean="0">
                <a:latin typeface="Constantia" pitchFamily="18" charset="0"/>
              </a:rPr>
              <a:t>Safevi</a:t>
            </a:r>
            <a:r>
              <a:rPr lang="tr-TR" sz="3200" b="0" dirty="0" smtClean="0">
                <a:latin typeface="Constantia" pitchFamily="18" charset="0"/>
              </a:rPr>
              <a:t> şeyhi İsmail 1501 </a:t>
            </a:r>
            <a:r>
              <a:rPr lang="tr-TR" sz="3200" b="0" dirty="0" err="1" smtClean="0">
                <a:latin typeface="Constantia" pitchFamily="18" charset="0"/>
              </a:rPr>
              <a:t>Nahcıvan’da</a:t>
            </a:r>
            <a:r>
              <a:rPr lang="tr-TR" sz="3200" b="0" dirty="0" smtClean="0">
                <a:latin typeface="Constantia" pitchFamily="18" charset="0"/>
              </a:rPr>
              <a:t> Elvan’ı yenip Tebriz’i ele geçirmiş ve </a:t>
            </a:r>
            <a:r>
              <a:rPr lang="tr-TR" sz="3200" b="0" dirty="0" err="1" smtClean="0">
                <a:latin typeface="Constantia" pitchFamily="18" charset="0"/>
              </a:rPr>
              <a:t>Safevi</a:t>
            </a:r>
            <a:r>
              <a:rPr lang="tr-TR" sz="3200" b="0" dirty="0" smtClean="0">
                <a:latin typeface="Constantia" pitchFamily="18" charset="0"/>
              </a:rPr>
              <a:t> devletini kurmuştur. Murad ise 1503’de </a:t>
            </a:r>
            <a:r>
              <a:rPr lang="tr-TR" sz="3200" b="0" dirty="0" err="1" smtClean="0">
                <a:latin typeface="Constantia" pitchFamily="18" charset="0"/>
              </a:rPr>
              <a:t>Hemedan’da</a:t>
            </a:r>
            <a:r>
              <a:rPr lang="tr-TR" sz="3200" b="0" dirty="0" smtClean="0">
                <a:latin typeface="Constantia" pitchFamily="18" charset="0"/>
              </a:rPr>
              <a:t> yapılan savaşta yenilip kaçmıştır. </a:t>
            </a:r>
          </a:p>
          <a:p>
            <a:pPr lvl="1" algn="just">
              <a:buFont typeface="Wingdings" pitchFamily="2" charset="2"/>
              <a:buChar char="q"/>
            </a:pPr>
            <a:r>
              <a:rPr lang="tr-TR" sz="3200" b="0" dirty="0">
                <a:latin typeface="Constantia" pitchFamily="18" charset="0"/>
              </a:rPr>
              <a:t>1</a:t>
            </a:r>
            <a:r>
              <a:rPr lang="tr-TR" sz="3200" b="0" dirty="0" smtClean="0">
                <a:latin typeface="Constantia" pitchFamily="18" charset="0"/>
              </a:rPr>
              <a:t>514’de Murad geri dönse de başarılı olamamış ve resmen Akkoyunlu devleti yıkılmıştır.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228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</TotalTime>
  <Words>272</Words>
  <Application>Microsoft Office PowerPoint</Application>
  <PresentationFormat>Ekran Gösterisi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DEVLETİN YIKILIŞI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DEVLETİN YIKILIŞI II</dc:title>
  <dc:creator>Güzide</dc:creator>
  <cp:lastModifiedBy>Güzide</cp:lastModifiedBy>
  <cp:revision>3</cp:revision>
  <dcterms:created xsi:type="dcterms:W3CDTF">2020-05-07T21:30:11Z</dcterms:created>
  <dcterms:modified xsi:type="dcterms:W3CDTF">2020-05-07T21:59:03Z</dcterms:modified>
</cp:coreProperties>
</file>