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5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5" r:id="rId20"/>
    <p:sldId id="281" r:id="rId21"/>
    <p:sldId id="282" r:id="rId22"/>
    <p:sldId id="284" r:id="rId23"/>
    <p:sldId id="285" r:id="rId24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97" d="100"/>
          <a:sy n="97" d="100"/>
        </p:scale>
        <p:origin x="108" y="29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BBA1830-C235-44F7-9391-02B4A762F4F7}" type="datetimeFigureOut">
              <a:rPr lang="tr-TR" smtClean="0"/>
              <a:t>11.12.2017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526426B-64D2-4817-99D2-BD41B832BB0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1185987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1DFA56-52D0-405D-B561-1D2C38E14FFE}" type="datetimeFigureOut">
              <a:rPr lang="tr-TR" smtClean="0"/>
              <a:t>11.12.2017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AB1F8E-4B62-4B80-B403-67421AB3F56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318128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1DFA56-52D0-405D-B561-1D2C38E14FFE}" type="datetimeFigureOut">
              <a:rPr lang="tr-TR" smtClean="0"/>
              <a:t>11.12.2017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AB1F8E-4B62-4B80-B403-67421AB3F56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3548820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1DFA56-52D0-405D-B561-1D2C38E14FFE}" type="datetimeFigureOut">
              <a:rPr lang="tr-TR" smtClean="0"/>
              <a:t>11.12.2017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AB1F8E-4B62-4B80-B403-67421AB3F56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998162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1DFA56-52D0-405D-B561-1D2C38E14FFE}" type="datetimeFigureOut">
              <a:rPr lang="tr-TR" smtClean="0"/>
              <a:t>11.12.2017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AB1F8E-4B62-4B80-B403-67421AB3F56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101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1DFA56-52D0-405D-B561-1D2C38E14FFE}" type="datetimeFigureOut">
              <a:rPr lang="tr-TR" smtClean="0"/>
              <a:t>11.12.2017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AB1F8E-4B62-4B80-B403-67421AB3F56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809837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1DFA56-52D0-405D-B561-1D2C38E14FFE}" type="datetimeFigureOut">
              <a:rPr lang="tr-TR" smtClean="0"/>
              <a:t>11.12.2017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AB1F8E-4B62-4B80-B403-67421AB3F56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597598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1DFA56-52D0-405D-B561-1D2C38E14FFE}" type="datetimeFigureOut">
              <a:rPr lang="tr-TR" smtClean="0"/>
              <a:t>11.12.2017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AB1F8E-4B62-4B80-B403-67421AB3F56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630287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1DFA56-52D0-405D-B561-1D2C38E14FFE}" type="datetimeFigureOut">
              <a:rPr lang="tr-TR" smtClean="0"/>
              <a:t>11.12.2017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AB1F8E-4B62-4B80-B403-67421AB3F56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308350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1DFA56-52D0-405D-B561-1D2C38E14FFE}" type="datetimeFigureOut">
              <a:rPr lang="tr-TR" smtClean="0"/>
              <a:t>11.12.2017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AB1F8E-4B62-4B80-B403-67421AB3F56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516538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1DFA56-52D0-405D-B561-1D2C38E14FFE}" type="datetimeFigureOut">
              <a:rPr lang="tr-TR" smtClean="0"/>
              <a:t>11.12.2017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AB1F8E-4B62-4B80-B403-67421AB3F56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225533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1DFA56-52D0-405D-B561-1D2C38E14FFE}" type="datetimeFigureOut">
              <a:rPr lang="tr-TR" smtClean="0"/>
              <a:t>11.12.2017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AB1F8E-4B62-4B80-B403-67421AB3F56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157633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1DFA56-52D0-405D-B561-1D2C38E14FFE}" type="datetimeFigureOut">
              <a:rPr lang="tr-TR" smtClean="0"/>
              <a:t>11.12.2017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9AB1F8E-4B62-4B80-B403-67421AB3F56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009776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348965"/>
            <a:ext cx="9144000" cy="1240325"/>
          </a:xfrm>
        </p:spPr>
        <p:txBody>
          <a:bodyPr>
            <a:normAutofit/>
          </a:bodyPr>
          <a:lstStyle/>
          <a:p>
            <a:r>
              <a:rPr lang="tr-TR" b="1" dirty="0" smtClean="0">
                <a:latin typeface="Arial" panose="020B0604020202020204" pitchFamily="34" charset="0"/>
                <a:cs typeface="Arial" panose="020B0604020202020204" pitchFamily="34" charset="0"/>
              </a:rPr>
              <a:t>B452 </a:t>
            </a:r>
            <a:r>
              <a:rPr lang="tr-TR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Ökaryot</a:t>
            </a:r>
            <a:r>
              <a:rPr lang="tr-TR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b="1" dirty="0">
                <a:latin typeface="Arial" panose="020B0604020202020204" pitchFamily="34" charset="0"/>
                <a:cs typeface="Arial" panose="020B0604020202020204" pitchFamily="34" charset="0"/>
              </a:rPr>
              <a:t>Genetiği</a:t>
            </a: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tr-TR" sz="4800" u="sng" dirty="0" smtClean="0">
                <a:latin typeface="Arial" panose="020B0604020202020204" pitchFamily="34" charset="0"/>
                <a:cs typeface="Arial" panose="020B0604020202020204" pitchFamily="34" charset="0"/>
              </a:rPr>
              <a:t>3. HAFTA</a:t>
            </a:r>
            <a:endParaRPr lang="tr-TR" sz="4800" u="sng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9082657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21329" y="567193"/>
            <a:ext cx="11139534" cy="4964474"/>
          </a:xfrm>
        </p:spPr>
        <p:txBody>
          <a:bodyPr>
            <a:normAutofit lnSpcReduction="10000"/>
          </a:bodyPr>
          <a:lstStyle/>
          <a:p>
            <a:pPr algn="just" eaLnBrk="1" hangingPunct="1">
              <a:lnSpc>
                <a:spcPct val="150000"/>
              </a:lnSpc>
            </a:pPr>
            <a:r>
              <a:rPr lang="tr-TR" altLang="tr-TR" sz="3600" dirty="0" smtClean="0"/>
              <a:t>Nükleik asit sentezi, protein sentezinde olduğu gibi hem enerji hem de bilgi (enformasyon) gerektirir.</a:t>
            </a:r>
          </a:p>
          <a:p>
            <a:pPr marL="0" indent="0" algn="just" eaLnBrk="1" hangingPunct="1">
              <a:lnSpc>
                <a:spcPct val="150000"/>
              </a:lnSpc>
              <a:buNone/>
            </a:pPr>
            <a:endParaRPr lang="tr-TR" altLang="tr-TR" sz="3600" dirty="0" smtClean="0"/>
          </a:p>
          <a:p>
            <a:pPr algn="just" eaLnBrk="1" hangingPunct="1">
              <a:lnSpc>
                <a:spcPct val="150000"/>
              </a:lnSpc>
            </a:pPr>
            <a:r>
              <a:rPr lang="tr-TR" altLang="tr-TR" sz="3600" dirty="0" smtClean="0"/>
              <a:t>Her bir </a:t>
            </a:r>
            <a:r>
              <a:rPr lang="tr-TR" altLang="tr-TR" sz="3600" dirty="0" err="1" smtClean="0"/>
              <a:t>fosfodiester</a:t>
            </a:r>
            <a:r>
              <a:rPr lang="tr-TR" altLang="tr-TR" sz="3600" dirty="0" smtClean="0"/>
              <a:t> bağını oluşturabilmek için, zincire katılan her bir nükleotid, yüksek enerjili nükleotid </a:t>
            </a:r>
            <a:r>
              <a:rPr lang="tr-TR" altLang="tr-TR" sz="3600" dirty="0" err="1" smtClean="0"/>
              <a:t>trifosfat</a:t>
            </a:r>
            <a:r>
              <a:rPr lang="tr-TR" altLang="tr-TR" sz="3600" dirty="0" smtClean="0"/>
              <a:t> olarak girer.    </a:t>
            </a:r>
          </a:p>
        </p:txBody>
      </p:sp>
    </p:spTree>
    <p:extLst>
      <p:ext uri="{BB962C8B-B14F-4D97-AF65-F5344CB8AC3E}">
        <p14:creationId xmlns:p14="http://schemas.microsoft.com/office/powerpoint/2010/main" val="21054419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altLang="tr-TR" b="1" u="sng" dirty="0" smtClean="0">
                <a:latin typeface="+mn-lt"/>
              </a:rPr>
              <a:t>Sonuçta; </a:t>
            </a:r>
            <a:r>
              <a:rPr lang="tr-TR" altLang="tr-TR" b="1" u="sng" dirty="0">
                <a:latin typeface="+mn-lt"/>
              </a:rPr>
              <a:t>DNA sentezi öncüleri </a:t>
            </a:r>
            <a:endParaRPr lang="tr-TR" altLang="tr-TR" b="1" u="sng" dirty="0" smtClean="0">
              <a:latin typeface="+mn-lt"/>
            </a:endParaRPr>
          </a:p>
        </p:txBody>
      </p:sp>
      <p:sp>
        <p:nvSpPr>
          <p:cNvPr id="552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tr-TR" altLang="tr-TR" sz="3600" dirty="0" err="1" smtClean="0"/>
              <a:t>dATP</a:t>
            </a:r>
            <a:endParaRPr lang="tr-TR" altLang="tr-TR" sz="3600" dirty="0" smtClean="0"/>
          </a:p>
          <a:p>
            <a:pPr eaLnBrk="1" hangingPunct="1"/>
            <a:r>
              <a:rPr lang="tr-TR" altLang="tr-TR" sz="3600" dirty="0" err="1" smtClean="0"/>
              <a:t>dCTP</a:t>
            </a:r>
            <a:endParaRPr lang="tr-TR" altLang="tr-TR" sz="3600" dirty="0" smtClean="0"/>
          </a:p>
          <a:p>
            <a:pPr eaLnBrk="1" hangingPunct="1"/>
            <a:r>
              <a:rPr lang="tr-TR" altLang="tr-TR" sz="3600" dirty="0" err="1" smtClean="0"/>
              <a:t>dGTP</a:t>
            </a:r>
            <a:endParaRPr lang="tr-TR" altLang="tr-TR" sz="3600" dirty="0" smtClean="0"/>
          </a:p>
          <a:p>
            <a:pPr eaLnBrk="1" hangingPunct="1"/>
            <a:r>
              <a:rPr lang="tr-TR" altLang="tr-TR" sz="3600" dirty="0" err="1" smtClean="0"/>
              <a:t>dTTP</a:t>
            </a:r>
            <a:endParaRPr lang="tr-TR" altLang="tr-TR" sz="3600" dirty="0" smtClean="0"/>
          </a:p>
        </p:txBody>
      </p:sp>
    </p:spTree>
    <p:extLst>
      <p:ext uri="{BB962C8B-B14F-4D97-AF65-F5344CB8AC3E}">
        <p14:creationId xmlns:p14="http://schemas.microsoft.com/office/powerpoint/2010/main" val="29231963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2"/>
          <p:cNvSpPr>
            <a:spLocks noGrp="1" noChangeArrowheads="1"/>
          </p:cNvSpPr>
          <p:nvPr>
            <p:ph type="body" idx="4294967295"/>
          </p:nvPr>
        </p:nvSpPr>
        <p:spPr>
          <a:xfrm>
            <a:off x="425514" y="778598"/>
            <a:ext cx="10746462" cy="5222623"/>
          </a:xfrm>
        </p:spPr>
        <p:txBody>
          <a:bodyPr/>
          <a:lstStyle/>
          <a:p>
            <a:pPr marL="0" indent="0" algn="ctr" eaLnBrk="1" hangingPunct="1">
              <a:buNone/>
            </a:pPr>
            <a:r>
              <a:rPr lang="tr-TR" altLang="tr-TR" sz="4000" b="1" u="sng" dirty="0" smtClean="0"/>
              <a:t>RNA sentezi öncüleri ise;</a:t>
            </a:r>
          </a:p>
          <a:p>
            <a:pPr eaLnBrk="1" hangingPunct="1"/>
            <a:r>
              <a:rPr lang="tr-TR" altLang="tr-TR" sz="3600" dirty="0" smtClean="0"/>
              <a:t>ATP</a:t>
            </a:r>
          </a:p>
          <a:p>
            <a:pPr eaLnBrk="1" hangingPunct="1"/>
            <a:r>
              <a:rPr lang="tr-TR" altLang="tr-TR" sz="3600" dirty="0" smtClean="0"/>
              <a:t>CTP</a:t>
            </a:r>
          </a:p>
          <a:p>
            <a:pPr eaLnBrk="1" hangingPunct="1"/>
            <a:r>
              <a:rPr lang="tr-TR" altLang="tr-TR" sz="3600" dirty="0" smtClean="0"/>
              <a:t>UTP</a:t>
            </a:r>
          </a:p>
          <a:p>
            <a:pPr eaLnBrk="1" hangingPunct="1"/>
            <a:r>
              <a:rPr lang="tr-TR" altLang="tr-TR" sz="3600" dirty="0" smtClean="0"/>
              <a:t>GTP</a:t>
            </a:r>
          </a:p>
        </p:txBody>
      </p:sp>
    </p:spTree>
    <p:extLst>
      <p:ext uri="{BB962C8B-B14F-4D97-AF65-F5344CB8AC3E}">
        <p14:creationId xmlns:p14="http://schemas.microsoft.com/office/powerpoint/2010/main" val="25209121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6322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tr-TR" altLang="tr-TR" b="1" dirty="0" smtClean="0"/>
              <a:t>Watson-</a:t>
            </a:r>
            <a:r>
              <a:rPr lang="tr-TR" altLang="tr-TR" b="1" dirty="0" err="1" smtClean="0"/>
              <a:t>Crick</a:t>
            </a:r>
            <a:r>
              <a:rPr lang="tr-TR" altLang="tr-TR" b="1" dirty="0" smtClean="0"/>
              <a:t> modeli</a:t>
            </a:r>
          </a:p>
        </p:txBody>
      </p:sp>
      <p:sp>
        <p:nvSpPr>
          <p:cNvPr id="65539" name="Rectangle 5"/>
          <p:cNvSpPr>
            <a:spLocks noGrp="1" noChangeArrowheads="1"/>
          </p:cNvSpPr>
          <p:nvPr>
            <p:ph type="body" sz="half" idx="1"/>
          </p:nvPr>
        </p:nvSpPr>
        <p:spPr>
          <a:xfrm>
            <a:off x="838199" y="1294646"/>
            <a:ext cx="10659701" cy="4882317"/>
          </a:xfrm>
        </p:spPr>
        <p:txBody>
          <a:bodyPr>
            <a:normAutofit lnSpcReduction="10000"/>
          </a:bodyPr>
          <a:lstStyle/>
          <a:p>
            <a:pPr algn="just" eaLnBrk="1" hangingPunct="1">
              <a:lnSpc>
                <a:spcPct val="90000"/>
              </a:lnSpc>
            </a:pPr>
            <a:r>
              <a:rPr lang="tr-TR" altLang="tr-TR" sz="3600" dirty="0"/>
              <a:t>İki uzun </a:t>
            </a:r>
            <a:r>
              <a:rPr lang="tr-TR" altLang="tr-TR" sz="3600" dirty="0" err="1"/>
              <a:t>polinükleotit</a:t>
            </a:r>
            <a:r>
              <a:rPr lang="tr-TR" altLang="tr-TR" sz="3600" dirty="0"/>
              <a:t> zinciri, bir merkez ekseni etrafında kıvrılarak, sağ el ikili sarmal yapısını oluşturur</a:t>
            </a:r>
            <a:r>
              <a:rPr lang="tr-TR" altLang="tr-TR" sz="3600" dirty="0" smtClean="0"/>
              <a:t>.</a:t>
            </a:r>
          </a:p>
          <a:p>
            <a:pPr algn="just" eaLnBrk="1" hangingPunct="1">
              <a:lnSpc>
                <a:spcPct val="90000"/>
              </a:lnSpc>
            </a:pPr>
            <a:endParaRPr lang="tr-TR" altLang="tr-TR" sz="3600" dirty="0"/>
          </a:p>
          <a:p>
            <a:pPr algn="just" eaLnBrk="1" hangingPunct="1">
              <a:lnSpc>
                <a:spcPct val="90000"/>
              </a:lnSpc>
            </a:pPr>
            <a:r>
              <a:rPr lang="tr-TR" altLang="tr-TR" sz="3600" dirty="0"/>
              <a:t>İki zincir birbirine </a:t>
            </a:r>
            <a:r>
              <a:rPr lang="tr-TR" altLang="tr-TR" sz="3600" dirty="0" err="1"/>
              <a:t>antiparaleldir</a:t>
            </a:r>
            <a:r>
              <a:rPr lang="tr-TR" altLang="tr-TR" sz="3600" dirty="0" smtClean="0"/>
              <a:t>.</a:t>
            </a:r>
          </a:p>
          <a:p>
            <a:pPr marL="0" indent="0" algn="just" eaLnBrk="1" hangingPunct="1">
              <a:lnSpc>
                <a:spcPct val="90000"/>
              </a:lnSpc>
              <a:buNone/>
            </a:pPr>
            <a:endParaRPr lang="tr-TR" altLang="tr-TR" sz="3600" dirty="0"/>
          </a:p>
          <a:p>
            <a:pPr algn="just" eaLnBrk="1" hangingPunct="1">
              <a:lnSpc>
                <a:spcPct val="90000"/>
              </a:lnSpc>
            </a:pPr>
            <a:r>
              <a:rPr lang="tr-TR" altLang="tr-TR" sz="3600" dirty="0"/>
              <a:t>Her iki zincirin bazları düzlemsel yapıdadır ve düzlemsel eksene diktir; bazlar arasında 3.4 A (0.34 </a:t>
            </a:r>
            <a:r>
              <a:rPr lang="tr-TR" altLang="tr-TR" sz="3600" dirty="0" err="1"/>
              <a:t>nm</a:t>
            </a:r>
            <a:r>
              <a:rPr lang="tr-TR" altLang="tr-TR" sz="3600" dirty="0"/>
              <a:t>)mesafe olacak şekilde birbiri ardına istiflenir ve sarmalın içinde yer alır.  </a:t>
            </a:r>
          </a:p>
        </p:txBody>
      </p:sp>
    </p:spTree>
    <p:extLst>
      <p:ext uri="{BB962C8B-B14F-4D97-AF65-F5344CB8AC3E}">
        <p14:creationId xmlns:p14="http://schemas.microsoft.com/office/powerpoint/2010/main" val="958297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3" name="Rectangle 5"/>
          <p:cNvSpPr>
            <a:spLocks noGrp="1" noChangeArrowheads="1"/>
          </p:cNvSpPr>
          <p:nvPr>
            <p:ph type="body" sz="half" idx="1"/>
          </p:nvPr>
        </p:nvSpPr>
        <p:spPr>
          <a:xfrm>
            <a:off x="485868" y="485711"/>
            <a:ext cx="11473759" cy="6231959"/>
          </a:xfrm>
        </p:spPr>
        <p:txBody>
          <a:bodyPr>
            <a:noAutofit/>
          </a:bodyPr>
          <a:lstStyle/>
          <a:p>
            <a:pPr algn="just" eaLnBrk="1" hangingPunct="1">
              <a:lnSpc>
                <a:spcPct val="90000"/>
              </a:lnSpc>
            </a:pPr>
            <a:r>
              <a:rPr lang="tr-TR" altLang="tr-TR" sz="3600" dirty="0"/>
              <a:t>Karşı zincirdeki azotlu bazlar, hidrojen bağları ile bağlanarak birbirleriyle eşleşirler; DNA’da sadece A=T ve G  C eşleşmesi mümkündür</a:t>
            </a:r>
            <a:r>
              <a:rPr lang="tr-TR" altLang="tr-TR" sz="3600" dirty="0" smtClean="0"/>
              <a:t>.</a:t>
            </a:r>
          </a:p>
          <a:p>
            <a:pPr marL="0" indent="0" algn="just" eaLnBrk="1" hangingPunct="1">
              <a:lnSpc>
                <a:spcPct val="90000"/>
              </a:lnSpc>
              <a:buNone/>
            </a:pPr>
            <a:endParaRPr lang="tr-TR" altLang="tr-TR" sz="3600" dirty="0"/>
          </a:p>
          <a:p>
            <a:pPr algn="just" eaLnBrk="1" hangingPunct="1">
              <a:lnSpc>
                <a:spcPct val="90000"/>
              </a:lnSpc>
            </a:pPr>
            <a:r>
              <a:rPr lang="tr-TR" altLang="tr-TR" sz="3600" dirty="0"/>
              <a:t>Sarmalın her bir tam dönüşü 34A (3.4nm) </a:t>
            </a:r>
            <a:r>
              <a:rPr lang="tr-TR" altLang="tr-TR" sz="3600" dirty="0" err="1"/>
              <a:t>dir</a:t>
            </a:r>
            <a:r>
              <a:rPr lang="tr-TR" altLang="tr-TR" sz="3600" dirty="0"/>
              <a:t>: böylece her bir dönüşte 10 baz yer alır</a:t>
            </a:r>
            <a:r>
              <a:rPr lang="tr-TR" altLang="tr-TR" sz="3600" dirty="0" smtClean="0"/>
              <a:t>.</a:t>
            </a:r>
          </a:p>
          <a:p>
            <a:pPr marL="0" indent="0" algn="just" eaLnBrk="1" hangingPunct="1">
              <a:lnSpc>
                <a:spcPct val="90000"/>
              </a:lnSpc>
              <a:buNone/>
            </a:pPr>
            <a:endParaRPr lang="tr-TR" altLang="tr-TR" sz="3600" dirty="0"/>
          </a:p>
          <a:p>
            <a:pPr algn="just" eaLnBrk="1" hangingPunct="1">
              <a:lnSpc>
                <a:spcPct val="90000"/>
              </a:lnSpc>
            </a:pPr>
            <a:r>
              <a:rPr lang="tr-TR" altLang="tr-TR" sz="3600" dirty="0"/>
              <a:t>Molekülde eksen üzerinde sıra ile daha geniş olan büyük (majör) oluklar ve daha dar olan küçük (minör) oluklar yer alır.</a:t>
            </a:r>
          </a:p>
          <a:p>
            <a:pPr algn="just" eaLnBrk="1" hangingPunct="1">
              <a:lnSpc>
                <a:spcPct val="90000"/>
              </a:lnSpc>
            </a:pPr>
            <a:r>
              <a:rPr lang="tr-TR" altLang="tr-TR" sz="3600" dirty="0"/>
              <a:t>Sarmalın çapı 20 A (2nm) dur.</a:t>
            </a:r>
          </a:p>
        </p:txBody>
      </p:sp>
      <p:sp>
        <p:nvSpPr>
          <p:cNvPr id="66565" name="Line 8"/>
          <p:cNvSpPr>
            <a:spLocks noChangeShapeType="1"/>
          </p:cNvSpPr>
          <p:nvPr/>
        </p:nvSpPr>
        <p:spPr bwMode="auto">
          <a:xfrm>
            <a:off x="3359151" y="4365625"/>
            <a:ext cx="144463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66566" name="Line 9"/>
          <p:cNvSpPr>
            <a:spLocks noChangeShapeType="1"/>
          </p:cNvSpPr>
          <p:nvPr/>
        </p:nvSpPr>
        <p:spPr bwMode="auto">
          <a:xfrm>
            <a:off x="3359151" y="4437063"/>
            <a:ext cx="144463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66567" name="Line 10"/>
          <p:cNvSpPr>
            <a:spLocks noChangeShapeType="1"/>
          </p:cNvSpPr>
          <p:nvPr/>
        </p:nvSpPr>
        <p:spPr bwMode="auto">
          <a:xfrm>
            <a:off x="3359151" y="4292600"/>
            <a:ext cx="144463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115119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38200" y="479834"/>
            <a:ext cx="10515600" cy="5697129"/>
          </a:xfrm>
        </p:spPr>
        <p:txBody>
          <a:bodyPr>
            <a:normAutofit/>
          </a:bodyPr>
          <a:lstStyle/>
          <a:p>
            <a:pPr algn="just" eaLnBrk="1" hangingPunct="1"/>
            <a:r>
              <a:rPr lang="tr-TR" altLang="tr-TR" sz="3600" dirty="0"/>
              <a:t>Baz eşleşmesi modelin genetik açıdan en önemli </a:t>
            </a:r>
            <a:r>
              <a:rPr lang="tr-TR" altLang="tr-TR" sz="3600" dirty="0" smtClean="0"/>
              <a:t>özelliğidir.</a:t>
            </a:r>
          </a:p>
          <a:p>
            <a:pPr marL="0" indent="0" algn="just" eaLnBrk="1" hangingPunct="1">
              <a:buNone/>
            </a:pPr>
            <a:endParaRPr lang="tr-TR" altLang="tr-TR" sz="3600" dirty="0"/>
          </a:p>
          <a:p>
            <a:pPr algn="just" eaLnBrk="1" hangingPunct="1"/>
            <a:r>
              <a:rPr lang="tr-TR" altLang="tr-TR" sz="3600" dirty="0"/>
              <a:t>Bunun </a:t>
            </a:r>
            <a:r>
              <a:rPr lang="tr-TR" altLang="tr-TR" sz="3600" dirty="0" err="1"/>
              <a:t>yanısıra</a:t>
            </a:r>
            <a:r>
              <a:rPr lang="tr-TR" altLang="tr-TR" sz="3600" dirty="0"/>
              <a:t> iki zincirin </a:t>
            </a:r>
            <a:r>
              <a:rPr lang="tr-TR" altLang="tr-TR" sz="3600" dirty="0" err="1"/>
              <a:t>antiparalel</a:t>
            </a:r>
            <a:r>
              <a:rPr lang="tr-TR" altLang="tr-TR" sz="3600" dirty="0"/>
              <a:t> doğası ikili sarmal modelinin kilit noktasıdır</a:t>
            </a:r>
            <a:r>
              <a:rPr lang="tr-TR" altLang="tr-TR" sz="3600" dirty="0" smtClean="0"/>
              <a:t>.</a:t>
            </a:r>
          </a:p>
          <a:p>
            <a:pPr marL="0" indent="0" algn="just" eaLnBrk="1" hangingPunct="1">
              <a:buNone/>
            </a:pPr>
            <a:endParaRPr lang="tr-TR" altLang="tr-TR" sz="3600" dirty="0"/>
          </a:p>
          <a:p>
            <a:pPr algn="just" eaLnBrk="1" hangingPunct="1"/>
            <a:r>
              <a:rPr lang="tr-TR" altLang="tr-TR" sz="3600" dirty="0"/>
              <a:t>Diğer bir özellik olan sağ-el sarmalının doğasını anlamak için ayna görüntüsü olan sol-el sarmal ile karşılaştırmaktır</a:t>
            </a:r>
            <a:r>
              <a:rPr lang="tr-TR" altLang="tr-TR" sz="3600" dirty="0" smtClean="0"/>
              <a:t>.</a:t>
            </a:r>
            <a:endParaRPr lang="tr-TR" altLang="tr-TR" sz="3600" dirty="0"/>
          </a:p>
        </p:txBody>
      </p:sp>
    </p:spTree>
    <p:extLst>
      <p:ext uri="{BB962C8B-B14F-4D97-AF65-F5344CB8AC3E}">
        <p14:creationId xmlns:p14="http://schemas.microsoft.com/office/powerpoint/2010/main" val="414302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30794" y="365124"/>
            <a:ext cx="11420192" cy="5800285"/>
          </a:xfrm>
        </p:spPr>
        <p:txBody>
          <a:bodyPr>
            <a:noAutofit/>
          </a:bodyPr>
          <a:lstStyle/>
          <a:p>
            <a:pPr eaLnBrk="1" hangingPunct="1">
              <a:lnSpc>
                <a:spcPct val="90000"/>
              </a:lnSpc>
            </a:pPr>
            <a:r>
              <a:rPr lang="tr-TR" altLang="tr-TR" sz="3600" dirty="0"/>
              <a:t>Watson ve </a:t>
            </a:r>
            <a:r>
              <a:rPr lang="tr-TR" altLang="tr-TR" sz="3600" dirty="0" err="1"/>
              <a:t>Crick</a:t>
            </a:r>
            <a:r>
              <a:rPr lang="tr-TR" altLang="tr-TR" sz="3600" dirty="0"/>
              <a:t> tarafından önerilen modelin anahtarı özgül baz eşleşmesidir.</a:t>
            </a:r>
          </a:p>
          <a:p>
            <a:pPr eaLnBrk="1" hangingPunct="1">
              <a:lnSpc>
                <a:spcPct val="90000"/>
              </a:lnSpc>
            </a:pPr>
            <a:r>
              <a:rPr lang="tr-TR" altLang="tr-TR" sz="3600" dirty="0"/>
              <a:t>Neden başka baz eşleşmeleri olası </a:t>
            </a:r>
            <a:r>
              <a:rPr lang="tr-TR" altLang="tr-TR" sz="3600" dirty="0" err="1"/>
              <a:t>değidir</a:t>
            </a:r>
            <a:r>
              <a:rPr lang="tr-TR" altLang="tr-TR" sz="3600" dirty="0"/>
              <a:t>?</a:t>
            </a:r>
          </a:p>
          <a:p>
            <a:pPr eaLnBrk="1" hangingPunct="1">
              <a:lnSpc>
                <a:spcPct val="90000"/>
              </a:lnSpc>
            </a:pPr>
            <a:r>
              <a:rPr lang="tr-TR" altLang="tr-TR" sz="3600" dirty="0"/>
              <a:t>Bir pürün bir </a:t>
            </a:r>
            <a:r>
              <a:rPr lang="tr-TR" altLang="tr-TR" sz="3600" dirty="0" err="1"/>
              <a:t>primidin</a:t>
            </a:r>
            <a:r>
              <a:rPr lang="tr-TR" altLang="tr-TR" sz="3600" dirty="0"/>
              <a:t> ile eşleşmelidir aksi takdirde sarmalın bazı kısımları 20 A dan büyük bazı kısımları küçük olacaktır.</a:t>
            </a:r>
          </a:p>
          <a:p>
            <a:pPr eaLnBrk="1" hangingPunct="1">
              <a:lnSpc>
                <a:spcPct val="90000"/>
              </a:lnSpc>
            </a:pPr>
            <a:r>
              <a:rPr lang="tr-TR" altLang="tr-TR" sz="3600" dirty="0"/>
              <a:t>Ayrıca yeterli sayıda hidrojen bağı oluşturacak şekilde sıralanma da olamaz.</a:t>
            </a:r>
          </a:p>
          <a:p>
            <a:pPr eaLnBrk="1" hangingPunct="1">
              <a:lnSpc>
                <a:spcPct val="90000"/>
              </a:lnSpc>
            </a:pPr>
            <a:r>
              <a:rPr lang="tr-TR" altLang="tr-TR" sz="3600" dirty="0"/>
              <a:t>A=C ve G=T baz </a:t>
            </a:r>
            <a:r>
              <a:rPr lang="tr-TR" altLang="tr-TR" sz="3600" dirty="0" err="1"/>
              <a:t>eşleşmeleride</a:t>
            </a:r>
            <a:r>
              <a:rPr lang="tr-TR" altLang="tr-TR" sz="3600" dirty="0"/>
              <a:t> her </a:t>
            </a:r>
            <a:r>
              <a:rPr lang="tr-TR" altLang="tr-TR" sz="3600" dirty="0" err="1"/>
              <a:t>nekadar</a:t>
            </a:r>
            <a:r>
              <a:rPr lang="tr-TR" altLang="tr-TR" sz="3600" dirty="0"/>
              <a:t> pürin-</a:t>
            </a:r>
            <a:r>
              <a:rPr lang="tr-TR" altLang="tr-TR" sz="3600" dirty="0" err="1"/>
              <a:t>primidin</a:t>
            </a:r>
            <a:r>
              <a:rPr lang="tr-TR" altLang="tr-TR" sz="3600" dirty="0"/>
              <a:t> eşleşmesi olsa da aynı nedenden dolayı gerçekleşmemektedir.    </a:t>
            </a:r>
          </a:p>
        </p:txBody>
      </p:sp>
    </p:spTree>
    <p:extLst>
      <p:ext uri="{BB962C8B-B14F-4D97-AF65-F5344CB8AC3E}">
        <p14:creationId xmlns:p14="http://schemas.microsoft.com/office/powerpoint/2010/main" val="23333499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80246" y="434566"/>
            <a:ext cx="10846805" cy="5416472"/>
          </a:xfrm>
        </p:spPr>
        <p:txBody>
          <a:bodyPr>
            <a:normAutofit/>
          </a:bodyPr>
          <a:lstStyle/>
          <a:p>
            <a:pPr algn="just" eaLnBrk="1" hangingPunct="1"/>
            <a:r>
              <a:rPr lang="tr-TR" altLang="tr-TR" sz="3600" dirty="0"/>
              <a:t>İkinci soru hidrojen bağı ile ilgilidir</a:t>
            </a:r>
            <a:r>
              <a:rPr lang="tr-TR" altLang="tr-TR" sz="3600" dirty="0" smtClean="0"/>
              <a:t>.</a:t>
            </a:r>
          </a:p>
          <a:p>
            <a:pPr marL="0" indent="0" algn="just" eaLnBrk="1" hangingPunct="1">
              <a:buNone/>
            </a:pPr>
            <a:endParaRPr lang="tr-TR" altLang="tr-TR" sz="3600" dirty="0"/>
          </a:p>
          <a:p>
            <a:pPr algn="just" eaLnBrk="1" hangingPunct="1"/>
            <a:r>
              <a:rPr lang="tr-TR" altLang="tr-TR" sz="3600" dirty="0"/>
              <a:t>Hidrojen bağının özelliği nedir ve bu bağ sarmalı dayanıklı kılacak kadar kuvvetli midir</a:t>
            </a:r>
            <a:r>
              <a:rPr lang="tr-TR" altLang="tr-TR" sz="3600" dirty="0" smtClean="0"/>
              <a:t>?</a:t>
            </a:r>
          </a:p>
          <a:p>
            <a:pPr marL="0" indent="0" algn="just" eaLnBrk="1" hangingPunct="1">
              <a:buNone/>
            </a:pPr>
            <a:endParaRPr lang="tr-TR" altLang="tr-TR" sz="3600" dirty="0"/>
          </a:p>
          <a:p>
            <a:pPr algn="just" eaLnBrk="1" hangingPunct="1"/>
            <a:r>
              <a:rPr lang="tr-TR" altLang="tr-TR" sz="3600" dirty="0"/>
              <a:t>Tek başına iki veya üç hidrojen bağı, çok zayıftır, ancak bunların iki bin yada üç bin tanesi bir araya geldiğinde (iki uzun </a:t>
            </a:r>
            <a:r>
              <a:rPr lang="tr-TR" altLang="tr-TR" sz="3600" dirty="0" err="1"/>
              <a:t>polinükleotit</a:t>
            </a:r>
            <a:r>
              <a:rPr lang="tr-TR" altLang="tr-TR" sz="3600" dirty="0"/>
              <a:t> zinciri için söz konusu) sarmala büyük dayanıklılık sağlar. </a:t>
            </a:r>
          </a:p>
        </p:txBody>
      </p:sp>
    </p:spTree>
    <p:extLst>
      <p:ext uri="{BB962C8B-B14F-4D97-AF65-F5344CB8AC3E}">
        <p14:creationId xmlns:p14="http://schemas.microsoft.com/office/powerpoint/2010/main" val="19900456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43620" y="344032"/>
            <a:ext cx="11416420" cy="6156356"/>
          </a:xfrm>
        </p:spPr>
        <p:txBody>
          <a:bodyPr>
            <a:normAutofit lnSpcReduction="10000"/>
          </a:bodyPr>
          <a:lstStyle/>
          <a:p>
            <a:pPr eaLnBrk="1" hangingPunct="1"/>
            <a:r>
              <a:rPr lang="tr-TR" altLang="tr-TR" sz="3600" dirty="0" smtClean="0"/>
              <a:t>Dayanıklılık sağlayan diğer bir faktör de eksen boyunca uzanan şeker ve bazların polaritelerine göre düzenlenmeleridir.</a:t>
            </a:r>
          </a:p>
          <a:p>
            <a:pPr marL="0" indent="0" eaLnBrk="1" hangingPunct="1">
              <a:buNone/>
            </a:pPr>
            <a:endParaRPr lang="tr-TR" altLang="tr-TR" sz="3600" dirty="0" smtClean="0"/>
          </a:p>
          <a:p>
            <a:pPr eaLnBrk="1" hangingPunct="1"/>
            <a:r>
              <a:rPr lang="tr-TR" altLang="tr-TR" sz="3600" dirty="0" smtClean="0"/>
              <a:t>Bu moleküler düzenlenmeler sarmala önemli kimyasal dayanıklılık sağlar.</a:t>
            </a:r>
          </a:p>
          <a:p>
            <a:pPr marL="0" indent="0" eaLnBrk="1" hangingPunct="1">
              <a:buNone/>
            </a:pPr>
            <a:endParaRPr lang="tr-TR" altLang="tr-TR" sz="3600" dirty="0" smtClean="0"/>
          </a:p>
          <a:p>
            <a:r>
              <a:rPr lang="tr-TR" altLang="tr-TR" sz="3600" dirty="0"/>
              <a:t>Bir dönüşte 10.4 </a:t>
            </a:r>
            <a:r>
              <a:rPr lang="tr-TR" altLang="tr-TR" sz="3600" dirty="0" err="1"/>
              <a:t>bç</a:t>
            </a:r>
            <a:r>
              <a:rPr lang="tr-TR" altLang="tr-TR" sz="3600" dirty="0"/>
              <a:t> bulunur</a:t>
            </a:r>
            <a:r>
              <a:rPr lang="tr-TR" altLang="tr-TR" sz="3600" dirty="0" smtClean="0"/>
              <a:t>.</a:t>
            </a:r>
          </a:p>
          <a:p>
            <a:pPr marL="0" indent="0">
              <a:buNone/>
            </a:pPr>
            <a:endParaRPr lang="tr-TR" altLang="tr-TR" sz="3600" dirty="0"/>
          </a:p>
          <a:p>
            <a:r>
              <a:rPr lang="tr-TR" altLang="tr-TR" sz="3600" dirty="0"/>
              <a:t>Her bir baz çifti sarmal eksen etrafında yanındaki baz çiftine göre 34.6</a:t>
            </a:r>
            <a:r>
              <a:rPr lang="tr-TR" altLang="tr-TR" sz="3600" baseline="30000" dirty="0"/>
              <a:t>o </a:t>
            </a:r>
            <a:r>
              <a:rPr lang="tr-TR" altLang="tr-TR" sz="3600" dirty="0"/>
              <a:t> </a:t>
            </a:r>
            <a:r>
              <a:rPr lang="tr-TR" altLang="tr-TR" sz="3600" dirty="0" err="1" smtClean="0"/>
              <a:t>dir</a:t>
            </a:r>
            <a:r>
              <a:rPr lang="tr-TR" altLang="tr-TR" sz="3600" dirty="0"/>
              <a:t>. </a:t>
            </a:r>
          </a:p>
          <a:p>
            <a:pPr marL="0" indent="0" eaLnBrk="1" hangingPunct="1">
              <a:buNone/>
            </a:pPr>
            <a:endParaRPr lang="tr-TR" altLang="tr-TR" dirty="0" smtClean="0"/>
          </a:p>
        </p:txBody>
      </p:sp>
    </p:spTree>
    <p:extLst>
      <p:ext uri="{BB962C8B-B14F-4D97-AF65-F5344CB8AC3E}">
        <p14:creationId xmlns:p14="http://schemas.microsoft.com/office/powerpoint/2010/main" val="31364162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tr-TR" altLang="tr-TR" b="1" dirty="0" smtClean="0"/>
              <a:t>DNA’nın farklı formları bulunur</a:t>
            </a:r>
          </a:p>
        </p:txBody>
      </p:sp>
      <p:sp>
        <p:nvSpPr>
          <p:cNvPr id="7270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80657" y="1348966"/>
            <a:ext cx="11479794" cy="5051834"/>
          </a:xfrm>
        </p:spPr>
        <p:txBody>
          <a:bodyPr>
            <a:normAutofit fontScale="92500" lnSpcReduction="10000"/>
          </a:bodyPr>
          <a:lstStyle/>
          <a:p>
            <a:pPr algn="just" eaLnBrk="1" hangingPunct="1"/>
            <a:r>
              <a:rPr lang="tr-TR" altLang="tr-TR" sz="3600" dirty="0"/>
              <a:t>Değişik izolasyon koşullarına göre DNA’nın farklı </a:t>
            </a:r>
            <a:r>
              <a:rPr lang="tr-TR" altLang="tr-TR" sz="3600" dirty="0" err="1"/>
              <a:t>konformasyonel</a:t>
            </a:r>
            <a:r>
              <a:rPr lang="tr-TR" altLang="tr-TR" sz="3600" dirty="0"/>
              <a:t> formları tanımlanmıştır</a:t>
            </a:r>
            <a:r>
              <a:rPr lang="tr-TR" altLang="tr-TR" sz="3600" dirty="0" smtClean="0"/>
              <a:t>.</a:t>
            </a:r>
          </a:p>
          <a:p>
            <a:pPr algn="just" eaLnBrk="1" hangingPunct="1"/>
            <a:endParaRPr lang="tr-TR" altLang="tr-TR" sz="3600" dirty="0"/>
          </a:p>
          <a:p>
            <a:pPr algn="just" eaLnBrk="1" hangingPunct="1"/>
            <a:r>
              <a:rPr lang="tr-TR" altLang="tr-TR" sz="3600" dirty="0"/>
              <a:t>Watson-</a:t>
            </a:r>
            <a:r>
              <a:rPr lang="tr-TR" altLang="tr-TR" sz="3600" dirty="0" err="1"/>
              <a:t>Crick</a:t>
            </a:r>
            <a:r>
              <a:rPr lang="tr-TR" altLang="tr-TR" sz="3600" dirty="0"/>
              <a:t> modeli DNA’nın B formuna dayanmaktaydı</a:t>
            </a:r>
            <a:r>
              <a:rPr lang="tr-TR" altLang="tr-TR" sz="3600" dirty="0" smtClean="0"/>
              <a:t>.</a:t>
            </a:r>
          </a:p>
          <a:p>
            <a:pPr marL="0" indent="0" algn="just" eaLnBrk="1" hangingPunct="1">
              <a:buNone/>
            </a:pPr>
            <a:endParaRPr lang="tr-TR" altLang="tr-TR" sz="3600" dirty="0"/>
          </a:p>
          <a:p>
            <a:pPr algn="just" eaLnBrk="1" hangingPunct="1"/>
            <a:r>
              <a:rPr lang="tr-TR" altLang="tr-TR" sz="3600" dirty="0"/>
              <a:t>Bu form düşük tuz </a:t>
            </a:r>
            <a:r>
              <a:rPr lang="tr-TR" altLang="tr-TR" sz="3600" dirty="0" err="1"/>
              <a:t>derişiminin</a:t>
            </a:r>
            <a:r>
              <a:rPr lang="tr-TR" altLang="tr-TR" sz="3600" dirty="0"/>
              <a:t> olduğu sulu ortamlarda bulunan formdur ve biyolojik olarak önemli olduğu düşünülen </a:t>
            </a:r>
            <a:r>
              <a:rPr lang="tr-TR" altLang="tr-TR" sz="3600" dirty="0" err="1"/>
              <a:t>konformasyondur</a:t>
            </a:r>
            <a:r>
              <a:rPr lang="tr-TR" altLang="tr-TR" sz="3600" dirty="0" smtClean="0"/>
              <a:t>.</a:t>
            </a:r>
          </a:p>
          <a:p>
            <a:pPr marL="0" indent="0" algn="just" eaLnBrk="1" hangingPunct="1">
              <a:buNone/>
            </a:pPr>
            <a:endParaRPr lang="tr-TR" altLang="tr-TR" sz="3600" dirty="0" smtClean="0"/>
          </a:p>
          <a:p>
            <a:pPr algn="just"/>
            <a:r>
              <a:rPr lang="tr-TR" altLang="tr-TR" sz="3600" dirty="0"/>
              <a:t>A-DNA   B-DNA    Z-DNA</a:t>
            </a:r>
          </a:p>
          <a:p>
            <a:pPr eaLnBrk="1" hangingPunct="1"/>
            <a:endParaRPr lang="tr-TR" altLang="tr-TR" sz="3600" dirty="0"/>
          </a:p>
        </p:txBody>
      </p:sp>
    </p:spTree>
    <p:extLst>
      <p:ext uri="{BB962C8B-B14F-4D97-AF65-F5344CB8AC3E}">
        <p14:creationId xmlns:p14="http://schemas.microsoft.com/office/powerpoint/2010/main" val="6862868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774826" y="1225204"/>
            <a:ext cx="10515600" cy="1325563"/>
          </a:xfrm>
        </p:spPr>
        <p:txBody>
          <a:bodyPr/>
          <a:lstStyle/>
          <a:p>
            <a:pPr algn="ctr"/>
            <a:r>
              <a:rPr lang="tr-TR" b="1" dirty="0" smtClean="0">
                <a:latin typeface="Arial" panose="020B0604020202020204" pitchFamily="34" charset="0"/>
                <a:cs typeface="Arial" panose="020B0604020202020204" pitchFamily="34" charset="0"/>
              </a:rPr>
              <a:t>3. HAFTA KONU(LAR)</a:t>
            </a:r>
            <a:endParaRPr lang="tr-TR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702398" y="3292286"/>
            <a:ext cx="10515600" cy="1234446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ÖKARYOTLARDA TEMEL GENET</a:t>
            </a:r>
            <a:r>
              <a:rPr lang="tr-TR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K D</a:t>
            </a:r>
            <a:r>
              <a:rPr lang="tr-TR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Z</a:t>
            </a:r>
            <a:r>
              <a:rPr lang="tr-TR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L</a:t>
            </a:r>
            <a:r>
              <a:rPr lang="tr-TR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MLER</a:t>
            </a:r>
            <a:endParaRPr lang="tr-TR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4291816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552261" y="692151"/>
            <a:ext cx="11244404" cy="5400675"/>
          </a:xfrm>
        </p:spPr>
        <p:txBody>
          <a:bodyPr>
            <a:noAutofit/>
          </a:bodyPr>
          <a:lstStyle/>
          <a:p>
            <a:pPr algn="just" eaLnBrk="1" hangingPunct="1">
              <a:lnSpc>
                <a:spcPct val="80000"/>
              </a:lnSpc>
            </a:pPr>
            <a:r>
              <a:rPr lang="tr-TR" altLang="tr-TR" sz="3600" dirty="0"/>
              <a:t>A-DNA yüksek tuz yada </a:t>
            </a:r>
            <a:r>
              <a:rPr lang="tr-TR" altLang="tr-TR" sz="3600" dirty="0" err="1"/>
              <a:t>dehidrasyon</a:t>
            </a:r>
            <a:r>
              <a:rPr lang="tr-TR" altLang="tr-TR" sz="3600" dirty="0"/>
              <a:t> koşullarında baskın olan formdur.</a:t>
            </a:r>
          </a:p>
          <a:p>
            <a:pPr algn="just" eaLnBrk="1" hangingPunct="1">
              <a:lnSpc>
                <a:spcPct val="80000"/>
              </a:lnSpc>
            </a:pPr>
            <a:r>
              <a:rPr lang="tr-TR" altLang="tr-TR" sz="3600" dirty="0"/>
              <a:t>B-DNA ile karşılaştırıldığında A-DNA daha sıkı bir yapıdadır.</a:t>
            </a:r>
          </a:p>
          <a:p>
            <a:pPr algn="just" eaLnBrk="1" hangingPunct="1">
              <a:lnSpc>
                <a:spcPct val="80000"/>
              </a:lnSpc>
            </a:pPr>
            <a:r>
              <a:rPr lang="tr-TR" altLang="tr-TR" sz="3600" dirty="0"/>
              <a:t>A-DNA da sağ el </a:t>
            </a:r>
            <a:r>
              <a:rPr lang="tr-TR" altLang="tr-TR" sz="3600" dirty="0" err="1"/>
              <a:t>sarmalıdır.Ancak</a:t>
            </a:r>
            <a:r>
              <a:rPr lang="tr-TR" altLang="tr-TR" sz="3600" dirty="0"/>
              <a:t> bazların yönelişleri biraz farklıdır. </a:t>
            </a:r>
          </a:p>
          <a:p>
            <a:pPr algn="just" eaLnBrk="1" hangingPunct="1">
              <a:lnSpc>
                <a:spcPct val="80000"/>
              </a:lnSpc>
            </a:pPr>
            <a:r>
              <a:rPr lang="tr-TR" altLang="tr-TR" sz="3600" dirty="0"/>
              <a:t>Bazlar eksene göre eğik veya yatay olarak yer değiştirmiştir.</a:t>
            </a:r>
          </a:p>
          <a:p>
            <a:pPr algn="just" eaLnBrk="1" hangingPunct="1">
              <a:lnSpc>
                <a:spcPct val="80000"/>
              </a:lnSpc>
            </a:pPr>
            <a:r>
              <a:rPr lang="tr-TR" altLang="tr-TR" sz="3600" dirty="0"/>
              <a:t>Bu farklardan dolayı büyük ve küçük oluğun görünümü B-DNA’ya göre değişiktir.</a:t>
            </a:r>
          </a:p>
          <a:p>
            <a:pPr algn="just" eaLnBrk="1" hangingPunct="1">
              <a:lnSpc>
                <a:spcPct val="80000"/>
              </a:lnSpc>
            </a:pPr>
            <a:r>
              <a:rPr lang="tr-TR" altLang="tr-TR" sz="3600" dirty="0"/>
              <a:t>A-DNA’nın biyolojik koşullarda bulanabilmesi şüpheli görünmekle birlikte deneysel ortamda ortaya çıkabilmektedir. </a:t>
            </a:r>
          </a:p>
        </p:txBody>
      </p:sp>
    </p:spTree>
    <p:extLst>
      <p:ext uri="{BB962C8B-B14F-4D97-AF65-F5344CB8AC3E}">
        <p14:creationId xmlns:p14="http://schemas.microsoft.com/office/powerpoint/2010/main" val="39160432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7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7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7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7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7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7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7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7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7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7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7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7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5778" grpId="0" build="p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12686" y="766369"/>
            <a:ext cx="11338711" cy="5344720"/>
          </a:xfrm>
        </p:spPr>
        <p:txBody>
          <a:bodyPr>
            <a:noAutofit/>
          </a:bodyPr>
          <a:lstStyle/>
          <a:p>
            <a:pPr eaLnBrk="1" hangingPunct="1">
              <a:lnSpc>
                <a:spcPct val="90000"/>
              </a:lnSpc>
            </a:pPr>
            <a:r>
              <a:rPr lang="tr-TR" altLang="tr-TR" sz="3600" dirty="0"/>
              <a:t>Laboratuvar koşullarında DNA’nın sağ el sarmalı gösteren üç formu daha bulunmuştur. Bunlar C-D- ve E-DNA </a:t>
            </a:r>
            <a:r>
              <a:rPr lang="tr-TR" altLang="tr-TR" sz="3600" dirty="0" err="1"/>
              <a:t>dır</a:t>
            </a:r>
            <a:r>
              <a:rPr lang="tr-TR" altLang="tr-TR" sz="3600" dirty="0"/>
              <a:t>.</a:t>
            </a:r>
          </a:p>
          <a:p>
            <a:pPr eaLnBrk="1" hangingPunct="1">
              <a:lnSpc>
                <a:spcPct val="90000"/>
              </a:lnSpc>
            </a:pPr>
            <a:r>
              <a:rPr lang="tr-TR" altLang="tr-TR" sz="3600" dirty="0"/>
              <a:t>Z-DNA olarak adlandırılan formu ise sol el sarmal konfigürasyonu gösterir.</a:t>
            </a:r>
          </a:p>
          <a:p>
            <a:pPr eaLnBrk="1" hangingPunct="1">
              <a:lnSpc>
                <a:spcPct val="90000"/>
              </a:lnSpc>
            </a:pPr>
            <a:r>
              <a:rPr lang="tr-TR" altLang="tr-TR" sz="3600" dirty="0"/>
              <a:t>Watson-</a:t>
            </a:r>
            <a:r>
              <a:rPr lang="tr-TR" altLang="tr-TR" sz="3600" dirty="0" err="1"/>
              <a:t>Crick</a:t>
            </a:r>
            <a:r>
              <a:rPr lang="tr-TR" altLang="tr-TR" sz="3600" dirty="0"/>
              <a:t> baz eşleşmesinin bir çok farklılık gösterir.</a:t>
            </a:r>
          </a:p>
          <a:p>
            <a:pPr eaLnBrk="1" hangingPunct="1">
              <a:lnSpc>
                <a:spcPct val="90000"/>
              </a:lnSpc>
            </a:pPr>
            <a:r>
              <a:rPr lang="tr-TR" altLang="tr-TR" sz="3600" dirty="0"/>
              <a:t>Çapı 18A dur. Her dönüşte 12 baz çifti yer alır ve zikzak yapıdadır.</a:t>
            </a:r>
          </a:p>
          <a:p>
            <a:pPr eaLnBrk="1" hangingPunct="1">
              <a:lnSpc>
                <a:spcPct val="90000"/>
              </a:lnSpc>
            </a:pPr>
            <a:r>
              <a:rPr lang="tr-TR" altLang="tr-TR" sz="3600" dirty="0"/>
              <a:t>B-DNA da bulunan büyük oluk Z-DNA da neredeyse kaybolmuştur. </a:t>
            </a:r>
          </a:p>
        </p:txBody>
      </p:sp>
    </p:spTree>
    <p:extLst>
      <p:ext uri="{BB962C8B-B14F-4D97-AF65-F5344CB8AC3E}">
        <p14:creationId xmlns:p14="http://schemas.microsoft.com/office/powerpoint/2010/main" val="14514532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 eaLnBrk="1" hangingPunct="1"/>
            <a:r>
              <a:rPr lang="tr-TR" altLang="tr-TR" sz="3600" b="1" dirty="0">
                <a:latin typeface="+mn-lt"/>
              </a:rPr>
              <a:t>RNA’nın yapısı kimyasal olarak DNA’ya benzer ama RNA tek zincirlidir.</a:t>
            </a:r>
          </a:p>
        </p:txBody>
      </p:sp>
      <p:sp>
        <p:nvSpPr>
          <p:cNvPr id="819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tr-TR" altLang="tr-TR" sz="3600" dirty="0" err="1"/>
              <a:t>Deosiriboz</a:t>
            </a:r>
            <a:r>
              <a:rPr lang="tr-TR" altLang="tr-TR" sz="3600" dirty="0"/>
              <a:t> yerine </a:t>
            </a:r>
            <a:r>
              <a:rPr lang="tr-TR" altLang="tr-TR" sz="3600" dirty="0" err="1"/>
              <a:t>riboz</a:t>
            </a:r>
            <a:r>
              <a:rPr lang="tr-TR" altLang="tr-TR" sz="3600" dirty="0"/>
              <a:t> şekeri</a:t>
            </a:r>
          </a:p>
          <a:p>
            <a:pPr eaLnBrk="1" hangingPunct="1"/>
            <a:r>
              <a:rPr lang="tr-TR" altLang="tr-TR" sz="3600" dirty="0"/>
              <a:t>Timin yerine </a:t>
            </a:r>
            <a:r>
              <a:rPr lang="tr-TR" altLang="tr-TR" sz="3600" dirty="0" err="1"/>
              <a:t>urasil</a:t>
            </a:r>
            <a:endParaRPr lang="tr-TR" altLang="tr-TR" sz="3600" dirty="0"/>
          </a:p>
          <a:p>
            <a:pPr eaLnBrk="1" hangingPunct="1"/>
            <a:r>
              <a:rPr lang="tr-TR" altLang="tr-TR" sz="3600" dirty="0"/>
              <a:t>Çoğunlukla tek zincirli</a:t>
            </a:r>
          </a:p>
          <a:p>
            <a:pPr eaLnBrk="1" hangingPunct="1"/>
            <a:r>
              <a:rPr lang="tr-TR" altLang="tr-TR" sz="3600" dirty="0"/>
              <a:t>Ancak RNA sentezlendikten sonra bazen kendi üstüne katlanarak ikili sarmal bölgeler oluşturur.</a:t>
            </a:r>
          </a:p>
          <a:p>
            <a:pPr eaLnBrk="1" hangingPunct="1"/>
            <a:r>
              <a:rPr lang="tr-TR" altLang="tr-TR" sz="3600" dirty="0"/>
              <a:t>Genetik materyali RNA olan bazı hayvan </a:t>
            </a:r>
            <a:r>
              <a:rPr lang="tr-TR" altLang="tr-TR" sz="3600" dirty="0" err="1"/>
              <a:t>viruslarında</a:t>
            </a:r>
            <a:r>
              <a:rPr lang="tr-TR" altLang="tr-TR" sz="3600" dirty="0"/>
              <a:t> RNA ikili sarmal olarak bulunur.</a:t>
            </a:r>
          </a:p>
        </p:txBody>
      </p:sp>
    </p:spTree>
    <p:extLst>
      <p:ext uri="{BB962C8B-B14F-4D97-AF65-F5344CB8AC3E}">
        <p14:creationId xmlns:p14="http://schemas.microsoft.com/office/powerpoint/2010/main" val="31744999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tr-TR" altLang="tr-TR" sz="3600" dirty="0" smtClean="0"/>
              <a:t>Hücrede en az üç çeşit RNA molekülü işlevseldir.</a:t>
            </a:r>
          </a:p>
          <a:p>
            <a:pPr eaLnBrk="1" hangingPunct="1"/>
            <a:r>
              <a:rPr lang="tr-TR" altLang="tr-TR" sz="3600" dirty="0" err="1" smtClean="0"/>
              <a:t>rRNA</a:t>
            </a:r>
            <a:endParaRPr lang="tr-TR" altLang="tr-TR" sz="3600" dirty="0" smtClean="0"/>
          </a:p>
          <a:p>
            <a:pPr eaLnBrk="1" hangingPunct="1"/>
            <a:r>
              <a:rPr lang="tr-TR" altLang="tr-TR" sz="3600" dirty="0" err="1" smtClean="0"/>
              <a:t>mRNA</a:t>
            </a:r>
            <a:endParaRPr lang="tr-TR" altLang="tr-TR" sz="3600" dirty="0" smtClean="0"/>
          </a:p>
          <a:p>
            <a:pPr eaLnBrk="1" hangingPunct="1"/>
            <a:r>
              <a:rPr lang="tr-TR" altLang="tr-TR" sz="3600" dirty="0" err="1" smtClean="0"/>
              <a:t>tRNA</a:t>
            </a:r>
            <a:endParaRPr lang="tr-TR" altLang="tr-TR" sz="3600" dirty="0" smtClean="0"/>
          </a:p>
          <a:p>
            <a:pPr eaLnBrk="1" hangingPunct="1"/>
            <a:r>
              <a:rPr lang="tr-TR" altLang="tr-TR" sz="3600" dirty="0" err="1" smtClean="0"/>
              <a:t>snRNA</a:t>
            </a:r>
            <a:r>
              <a:rPr lang="tr-TR" altLang="tr-TR" sz="3600" dirty="0" smtClean="0"/>
              <a:t>, </a:t>
            </a:r>
            <a:r>
              <a:rPr lang="tr-TR" altLang="tr-TR" sz="3600" dirty="0" err="1" smtClean="0"/>
              <a:t>telomeraz</a:t>
            </a:r>
            <a:r>
              <a:rPr lang="tr-TR" altLang="tr-TR" sz="3600" dirty="0" smtClean="0"/>
              <a:t> RNA, </a:t>
            </a:r>
            <a:r>
              <a:rPr lang="tr-TR" altLang="tr-TR" sz="3600" dirty="0" err="1" smtClean="0"/>
              <a:t>antisens</a:t>
            </a:r>
            <a:r>
              <a:rPr lang="tr-TR" altLang="tr-TR" sz="3600" dirty="0" smtClean="0"/>
              <a:t> RNA </a:t>
            </a:r>
          </a:p>
        </p:txBody>
      </p:sp>
    </p:spTree>
    <p:extLst>
      <p:ext uri="{BB962C8B-B14F-4D97-AF65-F5344CB8AC3E}">
        <p14:creationId xmlns:p14="http://schemas.microsoft.com/office/powerpoint/2010/main" val="38904879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29147" y="908333"/>
            <a:ext cx="10515600" cy="1325563"/>
          </a:xfrm>
        </p:spPr>
        <p:txBody>
          <a:bodyPr/>
          <a:lstStyle/>
          <a:p>
            <a:pPr algn="ctr"/>
            <a:r>
              <a:rPr lang="tr-TR" altLang="tr-TR" b="1" dirty="0"/>
              <a:t>DNA’nın yapısını kavramak için </a:t>
            </a:r>
            <a:r>
              <a:rPr lang="tr-TR" altLang="tr-TR" b="1" dirty="0" smtClean="0"/>
              <a:t>nükleik </a:t>
            </a:r>
            <a:r>
              <a:rPr lang="tr-TR" altLang="tr-TR" b="1" dirty="0"/>
              <a:t>asit kimyasını bilmek gerekir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765773" y="2975415"/>
            <a:ext cx="10515600" cy="845147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tr-TR" sz="4800" dirty="0" smtClean="0"/>
              <a:t>Organizma &gt; Hücre &gt; Kromozom &gt; DNA</a:t>
            </a:r>
            <a:endParaRPr lang="tr-TR" sz="4800" dirty="0"/>
          </a:p>
        </p:txBody>
      </p:sp>
    </p:spTree>
    <p:extLst>
      <p:ext uri="{BB962C8B-B14F-4D97-AF65-F5344CB8AC3E}">
        <p14:creationId xmlns:p14="http://schemas.microsoft.com/office/powerpoint/2010/main" val="425417188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01986" y="1128508"/>
            <a:ext cx="10515600" cy="4351338"/>
          </a:xfrm>
        </p:spPr>
        <p:txBody>
          <a:bodyPr/>
          <a:lstStyle/>
          <a:p>
            <a:r>
              <a:rPr lang="tr-TR" altLang="tr-TR" sz="3600" dirty="0" err="1"/>
              <a:t>Monomerleri</a:t>
            </a:r>
            <a:r>
              <a:rPr lang="tr-TR" altLang="tr-TR" sz="3600" dirty="0"/>
              <a:t> nükleotidlerdir.</a:t>
            </a:r>
          </a:p>
          <a:p>
            <a:r>
              <a:rPr lang="tr-TR" altLang="tr-TR" sz="3600" dirty="0"/>
              <a:t>Fosfat grubu</a:t>
            </a:r>
          </a:p>
          <a:p>
            <a:r>
              <a:rPr lang="tr-TR" altLang="tr-TR" sz="3600" dirty="0"/>
              <a:t>Şekerler</a:t>
            </a:r>
          </a:p>
          <a:p>
            <a:r>
              <a:rPr lang="tr-TR" altLang="tr-TR" sz="3600" dirty="0"/>
              <a:t>Bazlar</a:t>
            </a:r>
          </a:p>
          <a:p>
            <a:pPr lvl="1"/>
            <a:r>
              <a:rPr lang="tr-TR" altLang="tr-TR" sz="3600" dirty="0" err="1"/>
              <a:t>Purin</a:t>
            </a:r>
            <a:endParaRPr lang="tr-TR" altLang="tr-TR" sz="3600" dirty="0"/>
          </a:p>
          <a:p>
            <a:pPr lvl="1"/>
            <a:r>
              <a:rPr lang="tr-TR" altLang="tr-TR" sz="3600" dirty="0" err="1"/>
              <a:t>Pirimidin</a:t>
            </a:r>
            <a:endParaRPr lang="tr-TR" altLang="tr-TR" sz="3600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80169926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2460" y="365125"/>
            <a:ext cx="11093136" cy="62769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473926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2696" y="365125"/>
            <a:ext cx="11183435" cy="6267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118656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405580" y="2344307"/>
            <a:ext cx="4353232" cy="1708119"/>
          </a:xfrm>
        </p:spPr>
        <p:txBody>
          <a:bodyPr>
            <a:normAutofit fontScale="90000"/>
          </a:bodyPr>
          <a:lstStyle/>
          <a:p>
            <a:r>
              <a:rPr lang="tr-TR" altLang="tr-TR" dirty="0">
                <a:latin typeface="+mn-lt"/>
              </a:rPr>
              <a:t>Nükleotidden fosfat çıkartılırsa kalan baz-şeker ünitesine NÜKLEOSİD </a:t>
            </a:r>
            <a:r>
              <a:rPr lang="tr-TR" altLang="tr-TR" dirty="0" smtClean="0">
                <a:latin typeface="+mn-lt"/>
              </a:rPr>
              <a:t>denir</a:t>
            </a:r>
            <a:r>
              <a:rPr lang="tr-TR" altLang="tr-TR" dirty="0" smtClean="0"/>
              <a:t>.</a:t>
            </a:r>
            <a:endParaRPr lang="tr-TR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98497" y="1402838"/>
            <a:ext cx="5960336" cy="44536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038345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2"/>
          <p:cNvSpPr>
            <a:spLocks noGrp="1" noChangeArrowheads="1"/>
          </p:cNvSpPr>
          <p:nvPr>
            <p:ph type="title"/>
          </p:nvPr>
        </p:nvSpPr>
        <p:spPr>
          <a:xfrm>
            <a:off x="838200" y="365126"/>
            <a:ext cx="10515600" cy="902360"/>
          </a:xfrm>
        </p:spPr>
        <p:txBody>
          <a:bodyPr/>
          <a:lstStyle/>
          <a:p>
            <a:pPr algn="ctr" eaLnBrk="1" hangingPunct="1"/>
            <a:r>
              <a:rPr lang="tr-TR" altLang="tr-TR" b="1" dirty="0" smtClean="0">
                <a:latin typeface="+mn-lt"/>
              </a:rPr>
              <a:t>DNA ve RNA Polimerleri</a:t>
            </a:r>
          </a:p>
        </p:txBody>
      </p:sp>
      <p:sp>
        <p:nvSpPr>
          <p:cNvPr id="5222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4154" y="1367073"/>
            <a:ext cx="10819646" cy="4809890"/>
          </a:xfrm>
        </p:spPr>
        <p:txBody>
          <a:bodyPr>
            <a:noAutofit/>
          </a:bodyPr>
          <a:lstStyle/>
          <a:p>
            <a:pPr eaLnBrk="1" hangingPunct="1">
              <a:lnSpc>
                <a:spcPct val="90000"/>
              </a:lnSpc>
            </a:pPr>
            <a:r>
              <a:rPr lang="tr-TR" altLang="tr-TR" sz="3600" dirty="0"/>
              <a:t>Her bir nükleotidin fosfat gruplarının birbirine bağlı olduğu lineer bir polimerdir. </a:t>
            </a:r>
          </a:p>
          <a:p>
            <a:pPr eaLnBrk="1" hangingPunct="1">
              <a:lnSpc>
                <a:spcPct val="90000"/>
              </a:lnSpc>
            </a:pPr>
            <a:r>
              <a:rPr lang="tr-TR" altLang="tr-TR" sz="3600" dirty="0"/>
              <a:t>Halihazırda bir </a:t>
            </a:r>
            <a:r>
              <a:rPr lang="tr-TR" altLang="tr-TR" sz="3600" dirty="0" err="1"/>
              <a:t>fosfoester</a:t>
            </a:r>
            <a:r>
              <a:rPr lang="tr-TR" altLang="tr-TR" sz="3600" dirty="0"/>
              <a:t> bağı ile 5’ C </a:t>
            </a:r>
            <a:r>
              <a:rPr lang="tr-TR" altLang="tr-TR" sz="3600" dirty="0" err="1"/>
              <a:t>na</a:t>
            </a:r>
            <a:r>
              <a:rPr lang="tr-TR" altLang="tr-TR" sz="3600" dirty="0"/>
              <a:t> bağlı fosfat grubu ikinci bir </a:t>
            </a:r>
            <a:r>
              <a:rPr lang="tr-TR" altLang="tr-TR" sz="3600" dirty="0" err="1"/>
              <a:t>fosfoester</a:t>
            </a:r>
            <a:r>
              <a:rPr lang="tr-TR" altLang="tr-TR" sz="3600" dirty="0"/>
              <a:t> bağı ile sıradaki nükleotidin 3’ C </a:t>
            </a:r>
            <a:r>
              <a:rPr lang="tr-TR" altLang="tr-TR" sz="3600" dirty="0" err="1"/>
              <a:t>nuna</a:t>
            </a:r>
            <a:r>
              <a:rPr lang="tr-TR" altLang="tr-TR" sz="3600" dirty="0"/>
              <a:t> bağlanır.</a:t>
            </a:r>
          </a:p>
          <a:p>
            <a:pPr eaLnBrk="1" hangingPunct="1">
              <a:lnSpc>
                <a:spcPct val="90000"/>
              </a:lnSpc>
            </a:pPr>
            <a:r>
              <a:rPr lang="tr-TR" altLang="tr-TR" sz="3600" dirty="0"/>
              <a:t>Şekerden H (3’) ve fosfat grubundan OH (5’) gelmesi ile oluşan bir </a:t>
            </a:r>
            <a:r>
              <a:rPr lang="tr-TR" altLang="tr-TR" sz="3600" dirty="0" err="1"/>
              <a:t>kondansasyon</a:t>
            </a:r>
            <a:r>
              <a:rPr lang="tr-TR" altLang="tr-TR" sz="3600" dirty="0"/>
              <a:t> reaksiyonudur. </a:t>
            </a:r>
          </a:p>
          <a:p>
            <a:pPr eaLnBrk="1" hangingPunct="1">
              <a:lnSpc>
                <a:spcPct val="90000"/>
              </a:lnSpc>
            </a:pPr>
            <a:r>
              <a:rPr lang="tr-TR" altLang="tr-TR" sz="3600" dirty="0"/>
              <a:t>Oluşan bağa 3’-5’ </a:t>
            </a:r>
            <a:r>
              <a:rPr lang="tr-TR" altLang="tr-TR" sz="3600" dirty="0" err="1"/>
              <a:t>fosfodiester</a:t>
            </a:r>
            <a:r>
              <a:rPr lang="tr-TR" altLang="tr-TR" sz="3600" dirty="0"/>
              <a:t> bağı </a:t>
            </a:r>
            <a:r>
              <a:rPr lang="tr-TR" altLang="tr-TR" sz="3600" dirty="0" smtClean="0"/>
              <a:t>denir.</a:t>
            </a:r>
            <a:endParaRPr lang="tr-TR" altLang="tr-TR" sz="3600" dirty="0"/>
          </a:p>
        </p:txBody>
      </p:sp>
    </p:spTree>
    <p:extLst>
      <p:ext uri="{BB962C8B-B14F-4D97-AF65-F5344CB8AC3E}">
        <p14:creationId xmlns:p14="http://schemas.microsoft.com/office/powerpoint/2010/main" val="32783706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2"/>
          <p:cNvSpPr>
            <a:spLocks noGrp="1" noChangeArrowheads="1"/>
          </p:cNvSpPr>
          <p:nvPr>
            <p:ph type="body" idx="4294967295"/>
          </p:nvPr>
        </p:nvSpPr>
        <p:spPr>
          <a:xfrm>
            <a:off x="470780" y="1487472"/>
            <a:ext cx="11289671" cy="4968875"/>
          </a:xfrm>
        </p:spPr>
        <p:txBody>
          <a:bodyPr>
            <a:noAutofit/>
          </a:bodyPr>
          <a:lstStyle/>
          <a:p>
            <a:pPr eaLnBrk="1" hangingPunct="1"/>
            <a:r>
              <a:rPr lang="tr-TR" altLang="tr-TR" sz="3600" dirty="0"/>
              <a:t>Bu şekilde oluşan </a:t>
            </a:r>
            <a:r>
              <a:rPr lang="tr-TR" altLang="tr-TR" sz="3600" dirty="0" err="1"/>
              <a:t>polinükleotidin</a:t>
            </a:r>
            <a:r>
              <a:rPr lang="tr-TR" altLang="tr-TR" sz="3600" dirty="0"/>
              <a:t> (polimer) bir yönü vardır</a:t>
            </a:r>
            <a:r>
              <a:rPr lang="tr-TR" altLang="tr-TR" sz="3600" dirty="0" smtClean="0"/>
              <a:t>.</a:t>
            </a:r>
          </a:p>
          <a:p>
            <a:pPr marL="0" indent="0" eaLnBrk="1" hangingPunct="1">
              <a:buNone/>
            </a:pPr>
            <a:endParaRPr lang="tr-TR" altLang="tr-TR" sz="3600" dirty="0"/>
          </a:p>
          <a:p>
            <a:pPr eaLnBrk="1" hangingPunct="1"/>
            <a:r>
              <a:rPr lang="tr-TR" altLang="tr-TR" sz="3600" dirty="0"/>
              <a:t>5’-OH grubu bir uçta, 3’-OH grubu diğer uçta bulunur</a:t>
            </a:r>
            <a:r>
              <a:rPr lang="tr-TR" altLang="tr-TR" sz="3600" dirty="0" smtClean="0"/>
              <a:t>.</a:t>
            </a:r>
          </a:p>
          <a:p>
            <a:pPr marL="0" indent="0" eaLnBrk="1" hangingPunct="1">
              <a:buNone/>
            </a:pPr>
            <a:endParaRPr lang="tr-TR" altLang="tr-TR" sz="3600" dirty="0"/>
          </a:p>
          <a:p>
            <a:pPr eaLnBrk="1" hangingPunct="1"/>
            <a:r>
              <a:rPr lang="tr-TR" altLang="tr-TR" sz="3600" dirty="0"/>
              <a:t>Nükleotid dizileri her zaman</a:t>
            </a:r>
          </a:p>
          <a:p>
            <a:pPr eaLnBrk="1" hangingPunct="1">
              <a:buFontTx/>
              <a:buNone/>
            </a:pPr>
            <a:r>
              <a:rPr lang="tr-TR" altLang="tr-TR" sz="3600" dirty="0"/>
              <a:t> </a:t>
            </a:r>
            <a:r>
              <a:rPr lang="tr-TR" altLang="tr-TR" sz="3600" b="1" dirty="0"/>
              <a:t>5’-3’</a:t>
            </a:r>
            <a:r>
              <a:rPr lang="tr-TR" altLang="tr-TR" sz="3600" dirty="0"/>
              <a:t> olarak yazılır.  </a:t>
            </a:r>
          </a:p>
        </p:txBody>
      </p:sp>
    </p:spTree>
    <p:extLst>
      <p:ext uri="{BB962C8B-B14F-4D97-AF65-F5344CB8AC3E}">
        <p14:creationId xmlns:p14="http://schemas.microsoft.com/office/powerpoint/2010/main" val="13429620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3250" grpId="0" build="p"/>
    </p:bldLst>
  </p:timing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26</TotalTime>
  <Words>788</Words>
  <Application>Microsoft Office PowerPoint</Application>
  <PresentationFormat>Geniş ekran</PresentationFormat>
  <Paragraphs>101</Paragraphs>
  <Slides>23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23</vt:i4>
      </vt:variant>
    </vt:vector>
  </HeadingPairs>
  <TitlesOfParts>
    <vt:vector size="27" baseType="lpstr">
      <vt:lpstr>Arial</vt:lpstr>
      <vt:lpstr>Calibri</vt:lpstr>
      <vt:lpstr>Calibri Light</vt:lpstr>
      <vt:lpstr>Office Teması</vt:lpstr>
      <vt:lpstr>B452 Ökaryot Genetiği</vt:lpstr>
      <vt:lpstr>3. HAFTA KONU(LAR)</vt:lpstr>
      <vt:lpstr>DNA’nın yapısını kavramak için nükleik asit kimyasını bilmek gerekir</vt:lpstr>
      <vt:lpstr>PowerPoint Sunusu</vt:lpstr>
      <vt:lpstr>PowerPoint Sunusu</vt:lpstr>
      <vt:lpstr>PowerPoint Sunusu</vt:lpstr>
      <vt:lpstr>Nükleotidden fosfat çıkartılırsa kalan baz-şeker ünitesine NÜKLEOSİD denir.</vt:lpstr>
      <vt:lpstr>DNA ve RNA Polimerleri</vt:lpstr>
      <vt:lpstr>PowerPoint Sunusu</vt:lpstr>
      <vt:lpstr>PowerPoint Sunusu</vt:lpstr>
      <vt:lpstr>Sonuçta; DNA sentezi öncüleri </vt:lpstr>
      <vt:lpstr>PowerPoint Sunusu</vt:lpstr>
      <vt:lpstr>Watson-Crick modeli</vt:lpstr>
      <vt:lpstr>PowerPoint Sunusu</vt:lpstr>
      <vt:lpstr>PowerPoint Sunusu</vt:lpstr>
      <vt:lpstr>PowerPoint Sunusu</vt:lpstr>
      <vt:lpstr>PowerPoint Sunusu</vt:lpstr>
      <vt:lpstr>PowerPoint Sunusu</vt:lpstr>
      <vt:lpstr>DNA’nın farklı formları bulunur</vt:lpstr>
      <vt:lpstr>PowerPoint Sunusu</vt:lpstr>
      <vt:lpstr>PowerPoint Sunusu</vt:lpstr>
      <vt:lpstr>RNA’nın yapısı kimyasal olarak DNA’ya benzer ama RNA tek zincirlidir.</vt:lpstr>
      <vt:lpstr>PowerPoint Sunusu</vt:lpstr>
    </vt:vector>
  </TitlesOfParts>
  <Company>SilentAll Team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B452 Ökaryot Genetiği</dc:title>
  <dc:creator>MeHMeTeReN</dc:creator>
  <cp:lastModifiedBy>MeHMeTeReN</cp:lastModifiedBy>
  <cp:revision>9</cp:revision>
  <dcterms:created xsi:type="dcterms:W3CDTF">2017-12-10T19:26:49Z</dcterms:created>
  <dcterms:modified xsi:type="dcterms:W3CDTF">2017-12-10T22:06:58Z</dcterms:modified>
</cp:coreProperties>
</file>