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82" r:id="rId4"/>
    <p:sldId id="292" r:id="rId5"/>
    <p:sldId id="285" r:id="rId6"/>
    <p:sldId id="293" r:id="rId7"/>
    <p:sldId id="257" r:id="rId8"/>
    <p:sldId id="294" r:id="rId9"/>
    <p:sldId id="283" r:id="rId10"/>
    <p:sldId id="286" r:id="rId11"/>
    <p:sldId id="290" r:id="rId12"/>
    <p:sldId id="291" r:id="rId13"/>
    <p:sldId id="288" r:id="rId14"/>
    <p:sldId id="287" r:id="rId15"/>
    <p:sldId id="258" r:id="rId16"/>
    <p:sldId id="259" r:id="rId17"/>
    <p:sldId id="295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2F494D1-1E30-4DD2-964C-07118B15D695}" type="datetimeFigureOut">
              <a:rPr lang="tr-TR" smtClean="0"/>
              <a:t>29.12.2017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E4C94DD-09FF-407E-B27C-44E47EB0C4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7355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94D1-1E30-4DD2-964C-07118B15D695}" type="datetimeFigureOut">
              <a:rPr lang="tr-TR" smtClean="0"/>
              <a:t>29.12.2017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94DD-09FF-407E-B27C-44E47EB0C4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881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94D1-1E30-4DD2-964C-07118B15D695}" type="datetimeFigureOut">
              <a:rPr lang="tr-TR" smtClean="0"/>
              <a:t>29.12.2017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94DD-09FF-407E-B27C-44E47EB0C4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083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94D1-1E30-4DD2-964C-07118B15D695}" type="datetimeFigureOut">
              <a:rPr lang="tr-TR" smtClean="0"/>
              <a:t>29.12.2017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94DD-09FF-407E-B27C-44E47EB0C4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1573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94D1-1E30-4DD2-964C-07118B15D695}" type="datetimeFigureOut">
              <a:rPr lang="tr-TR" smtClean="0"/>
              <a:t>29.12.2017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94DD-09FF-407E-B27C-44E47EB0C4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3295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94D1-1E30-4DD2-964C-07118B15D695}" type="datetimeFigureOut">
              <a:rPr lang="tr-TR" smtClean="0"/>
              <a:t>29.12.2017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94DD-09FF-407E-B27C-44E47EB0C4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557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94D1-1E30-4DD2-964C-07118B15D695}" type="datetimeFigureOut">
              <a:rPr lang="tr-TR" smtClean="0"/>
              <a:t>29.12.2017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94DD-09FF-407E-B27C-44E47EB0C4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7006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2F494D1-1E30-4DD2-964C-07118B15D695}" type="datetimeFigureOut">
              <a:rPr lang="tr-TR" smtClean="0"/>
              <a:t>29.12.2017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94DD-09FF-407E-B27C-44E47EB0C4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6095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2F494D1-1E30-4DD2-964C-07118B15D695}" type="datetimeFigureOut">
              <a:rPr lang="tr-TR" smtClean="0"/>
              <a:t>29.12.2017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94DD-09FF-407E-B27C-44E47EB0C4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92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94D1-1E30-4DD2-964C-07118B15D695}" type="datetimeFigureOut">
              <a:rPr lang="tr-TR" smtClean="0"/>
              <a:t>29.12.2017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94DD-09FF-407E-B27C-44E47EB0C4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494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94D1-1E30-4DD2-964C-07118B15D695}" type="datetimeFigureOut">
              <a:rPr lang="tr-TR" smtClean="0"/>
              <a:t>29.12.2017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94DD-09FF-407E-B27C-44E47EB0C4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073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94D1-1E30-4DD2-964C-07118B15D695}" type="datetimeFigureOut">
              <a:rPr lang="tr-TR" smtClean="0"/>
              <a:t>29.12.2017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94DD-09FF-407E-B27C-44E47EB0C4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3200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94D1-1E30-4DD2-964C-07118B15D695}" type="datetimeFigureOut">
              <a:rPr lang="tr-TR" smtClean="0"/>
              <a:t>29.12.2017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94DD-09FF-407E-B27C-44E47EB0C4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8734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94D1-1E30-4DD2-964C-07118B15D695}" type="datetimeFigureOut">
              <a:rPr lang="tr-TR" smtClean="0"/>
              <a:t>29.12.2017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94DD-09FF-407E-B27C-44E47EB0C4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644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94D1-1E30-4DD2-964C-07118B15D695}" type="datetimeFigureOut">
              <a:rPr lang="tr-TR" smtClean="0"/>
              <a:t>29.12.2017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94DD-09FF-407E-B27C-44E47EB0C4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80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94D1-1E30-4DD2-964C-07118B15D695}" type="datetimeFigureOut">
              <a:rPr lang="tr-TR" smtClean="0"/>
              <a:t>29.12.2017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94DD-09FF-407E-B27C-44E47EB0C4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29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94D1-1E30-4DD2-964C-07118B15D695}" type="datetimeFigureOut">
              <a:rPr lang="tr-TR" smtClean="0"/>
              <a:t>29.12.2017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94DD-09FF-407E-B27C-44E47EB0C4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865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2F494D1-1E30-4DD2-964C-07118B15D695}" type="datetimeFigureOut">
              <a:rPr lang="tr-TR" smtClean="0"/>
              <a:t>29.12.2017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E4C94DD-09FF-407E-B27C-44E47EB0C4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035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988701" y="1382760"/>
            <a:ext cx="8825658" cy="2677648"/>
          </a:xfrm>
        </p:spPr>
        <p:txBody>
          <a:bodyPr/>
          <a:lstStyle/>
          <a:p>
            <a:r>
              <a:rPr lang="tr-TR" dirty="0"/>
              <a:t>BİLGİNİN ORGANİZASYONUNA GİRİŞ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03001" y="4579953"/>
            <a:ext cx="8825658" cy="861420"/>
          </a:xfrm>
        </p:spPr>
        <p:txBody>
          <a:bodyPr>
            <a:noAutofit/>
          </a:bodyPr>
          <a:lstStyle/>
          <a:p>
            <a:r>
              <a:rPr lang="tr-TR" altLang="tr-TR" sz="4000" dirty="0" smtClean="0"/>
              <a:t>MARC - </a:t>
            </a:r>
            <a:r>
              <a:rPr lang="tr-TR" sz="4000" cap="none" dirty="0" err="1" smtClean="0"/>
              <a:t>MAchine</a:t>
            </a:r>
            <a:r>
              <a:rPr lang="tr-TR" sz="4000" cap="none" dirty="0" smtClean="0"/>
              <a:t> </a:t>
            </a:r>
            <a:r>
              <a:rPr lang="tr-TR" sz="4000" cap="none" dirty="0" err="1" smtClean="0"/>
              <a:t>Readable</a:t>
            </a:r>
            <a:r>
              <a:rPr lang="tr-TR" sz="4000" cap="none" dirty="0" smtClean="0"/>
              <a:t> </a:t>
            </a:r>
            <a:r>
              <a:rPr lang="tr-TR" sz="4000" cap="none" dirty="0" err="1" smtClean="0"/>
              <a:t>Cataloging</a:t>
            </a:r>
            <a:endParaRPr lang="tr-TR" altLang="tr-TR" sz="4000" cap="none" dirty="0"/>
          </a:p>
        </p:txBody>
      </p:sp>
    </p:spTree>
    <p:extLst>
      <p:ext uri="{BB962C8B-B14F-4D97-AF65-F5344CB8AC3E}">
        <p14:creationId xmlns:p14="http://schemas.microsoft.com/office/powerpoint/2010/main" val="1786234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5816" y="2603500"/>
            <a:ext cx="10902462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3100" b="1" dirty="0" smtClean="0"/>
          </a:p>
          <a:p>
            <a:pPr marL="0" indent="0">
              <a:buNone/>
            </a:pPr>
            <a:endParaRPr lang="tr-TR" sz="31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r-TR" sz="3100" b="1" dirty="0" smtClean="0">
                <a:solidFill>
                  <a:schemeClr val="accent5">
                    <a:lumMod val="75000"/>
                  </a:schemeClr>
                </a:solidFill>
              </a:rPr>
              <a:t>100</a:t>
            </a:r>
            <a:r>
              <a:rPr lang="tr-TR" sz="3100" b="1" dirty="0" smtClean="0"/>
              <a:t>       </a:t>
            </a:r>
            <a:r>
              <a:rPr lang="tr-TR" sz="3100" b="1" dirty="0" smtClean="0">
                <a:solidFill>
                  <a:srgbClr val="FF0000"/>
                </a:solidFill>
              </a:rPr>
              <a:t>1</a:t>
            </a:r>
            <a:r>
              <a:rPr lang="tr-TR" sz="3100" b="1" dirty="0" smtClean="0">
                <a:solidFill>
                  <a:srgbClr val="FF0000"/>
                </a:solidFill>
              </a:rPr>
              <a:t>_   </a:t>
            </a:r>
            <a:r>
              <a:rPr lang="tr-TR" sz="3100" b="1" dirty="0" smtClean="0">
                <a:solidFill>
                  <a:srgbClr val="FF0000"/>
                </a:solidFill>
              </a:rPr>
              <a:t>    </a:t>
            </a:r>
            <a:r>
              <a:rPr lang="tr-TR" sz="3100" b="1" dirty="0" smtClean="0">
                <a:solidFill>
                  <a:srgbClr val="00B050"/>
                </a:solidFill>
              </a:rPr>
              <a:t>$</a:t>
            </a:r>
            <a:r>
              <a:rPr lang="tr-TR" sz="3100" b="1" dirty="0" smtClean="0">
                <a:solidFill>
                  <a:srgbClr val="92D050"/>
                </a:solidFill>
              </a:rPr>
              <a:t>a</a:t>
            </a:r>
            <a:r>
              <a:rPr lang="tr-TR" sz="3100" b="1" dirty="0" smtClean="0"/>
              <a:t>     </a:t>
            </a:r>
            <a:r>
              <a:rPr lang="tr-TR" sz="3100" dirty="0" err="1" smtClean="0"/>
              <a:t>Sandburg</a:t>
            </a:r>
            <a:r>
              <a:rPr lang="tr-TR" sz="3100" dirty="0" smtClean="0"/>
              <a:t>, Carl</a:t>
            </a:r>
            <a:r>
              <a:rPr lang="tr-TR" sz="3100" b="1" dirty="0" smtClean="0"/>
              <a:t>,   </a:t>
            </a:r>
            <a:r>
              <a:rPr lang="tr-TR" sz="3100" b="1" dirty="0" smtClean="0"/>
              <a:t>  </a:t>
            </a:r>
            <a:r>
              <a:rPr lang="tr-TR" sz="3100" b="1" dirty="0" smtClean="0">
                <a:solidFill>
                  <a:srgbClr val="00B050"/>
                </a:solidFill>
              </a:rPr>
              <a:t>$</a:t>
            </a:r>
            <a:r>
              <a:rPr lang="tr-TR" sz="3100" b="1" dirty="0" smtClean="0">
                <a:solidFill>
                  <a:srgbClr val="92D050"/>
                </a:solidFill>
              </a:rPr>
              <a:t>d</a:t>
            </a:r>
            <a:r>
              <a:rPr lang="tr-TR" sz="3100" b="1" dirty="0" smtClean="0"/>
              <a:t>  </a:t>
            </a:r>
            <a:r>
              <a:rPr lang="tr-TR" sz="3100" b="1" dirty="0" smtClean="0"/>
              <a:t>    </a:t>
            </a:r>
            <a:r>
              <a:rPr lang="tr-TR" sz="3100" dirty="0" smtClean="0"/>
              <a:t>1878-1967</a:t>
            </a:r>
            <a:r>
              <a:rPr lang="tr-TR" sz="3100" b="1" dirty="0" smtClean="0"/>
              <a:t>.</a:t>
            </a:r>
          </a:p>
          <a:p>
            <a:pPr marL="0" indent="0">
              <a:buNone/>
            </a:pPr>
            <a:endParaRPr lang="tr-TR" sz="2000" dirty="0" smtClean="0"/>
          </a:p>
          <a:p>
            <a:pPr marL="0" indent="0">
              <a:buNone/>
            </a:pPr>
            <a:endParaRPr lang="tr-TR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sz="3100" b="1" dirty="0"/>
          </a:p>
          <a:p>
            <a:pPr marL="0" indent="0">
              <a:buNone/>
            </a:pPr>
            <a:endParaRPr lang="tr-TR" sz="3100" b="1" dirty="0" smtClean="0"/>
          </a:p>
        </p:txBody>
      </p:sp>
      <p:sp>
        <p:nvSpPr>
          <p:cNvPr id="6" name="Sağ Ayraç 5"/>
          <p:cNvSpPr/>
          <p:nvPr/>
        </p:nvSpPr>
        <p:spPr>
          <a:xfrm rot="5400000">
            <a:off x="791564" y="4056965"/>
            <a:ext cx="363416" cy="750277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Sağ Ayraç 6"/>
          <p:cNvSpPr/>
          <p:nvPr/>
        </p:nvSpPr>
        <p:spPr>
          <a:xfrm rot="5400000">
            <a:off x="3152248" y="4336033"/>
            <a:ext cx="363416" cy="375139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Sağ Ayraç 7"/>
          <p:cNvSpPr/>
          <p:nvPr/>
        </p:nvSpPr>
        <p:spPr>
          <a:xfrm rot="5400000">
            <a:off x="5511593" y="3042380"/>
            <a:ext cx="363416" cy="2962444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Sağ Ayraç 8"/>
          <p:cNvSpPr/>
          <p:nvPr/>
        </p:nvSpPr>
        <p:spPr>
          <a:xfrm rot="5400000">
            <a:off x="7842868" y="4154336"/>
            <a:ext cx="363416" cy="750277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Sağ Ayraç 9"/>
          <p:cNvSpPr/>
          <p:nvPr/>
        </p:nvSpPr>
        <p:spPr>
          <a:xfrm rot="5400000">
            <a:off x="9753197" y="3496729"/>
            <a:ext cx="363416" cy="2050735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Sağ Ayraç 10"/>
          <p:cNvSpPr/>
          <p:nvPr/>
        </p:nvSpPr>
        <p:spPr>
          <a:xfrm rot="5400000">
            <a:off x="1990093" y="4056965"/>
            <a:ext cx="363416" cy="750277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679432" y="4872503"/>
            <a:ext cx="1178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rgbClr val="FF0000"/>
                </a:solidFill>
              </a:rPr>
              <a:t>-İndikatör -Belirteç</a:t>
            </a:r>
          </a:p>
          <a:p>
            <a:r>
              <a:rPr lang="tr-TR" sz="1600" dirty="0" smtClean="0">
                <a:solidFill>
                  <a:srgbClr val="FF0000"/>
                </a:solidFill>
              </a:rPr>
              <a:t>-Gösterge </a:t>
            </a:r>
            <a:endParaRPr lang="tr-TR" sz="1600" dirty="0">
              <a:solidFill>
                <a:srgbClr val="FF0000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374091" y="4814667"/>
            <a:ext cx="119836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chemeClr val="accent5">
                    <a:lumMod val="75000"/>
                  </a:schemeClr>
                </a:solidFill>
              </a:rPr>
              <a:t>-Alan </a:t>
            </a:r>
            <a:r>
              <a:rPr lang="tr-TR" sz="1600" dirty="0">
                <a:solidFill>
                  <a:schemeClr val="accent5">
                    <a:lumMod val="75000"/>
                  </a:schemeClr>
                </a:solidFill>
              </a:rPr>
              <a:t>Bilgi  </a:t>
            </a:r>
          </a:p>
          <a:p>
            <a:r>
              <a:rPr lang="tr-TR" sz="1600" dirty="0">
                <a:solidFill>
                  <a:schemeClr val="accent5">
                    <a:lumMod val="75000"/>
                  </a:schemeClr>
                </a:solidFill>
              </a:rPr>
              <a:t>Kodu</a:t>
            </a:r>
          </a:p>
          <a:p>
            <a:r>
              <a:rPr lang="tr-TR" sz="1600" dirty="0">
                <a:solidFill>
                  <a:schemeClr val="accent5">
                    <a:lumMod val="75000"/>
                  </a:schemeClr>
                </a:solidFill>
              </a:rPr>
              <a:t>-Etiket</a:t>
            </a:r>
          </a:p>
          <a:p>
            <a:r>
              <a:rPr lang="tr-TR" sz="1600" dirty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tr-TR" sz="1600" dirty="0" err="1">
                <a:solidFill>
                  <a:schemeClr val="accent5">
                    <a:lumMod val="75000"/>
                  </a:schemeClr>
                </a:solidFill>
              </a:rPr>
              <a:t>Tag</a:t>
            </a:r>
            <a:endParaRPr lang="tr-TR" sz="1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tr-TR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2974890" y="4921588"/>
            <a:ext cx="1409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 smtClean="0">
                <a:solidFill>
                  <a:srgbClr val="00B050"/>
                </a:solidFill>
              </a:rPr>
              <a:t>Delimeter</a:t>
            </a:r>
            <a:endParaRPr lang="tr-TR" sz="1600" dirty="0">
              <a:solidFill>
                <a:srgbClr val="00B050"/>
              </a:solidFill>
            </a:endParaRPr>
          </a:p>
          <a:p>
            <a:r>
              <a:rPr lang="tr-TR" sz="1600" dirty="0" smtClean="0">
                <a:solidFill>
                  <a:srgbClr val="00B050"/>
                </a:solidFill>
              </a:rPr>
              <a:t>Sınırlayıcı </a:t>
            </a:r>
            <a:endParaRPr lang="tr-TR" sz="1600" dirty="0">
              <a:solidFill>
                <a:srgbClr val="00B050"/>
              </a:solidFill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7174523" y="4882157"/>
            <a:ext cx="18405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Alt alan kodu - </a:t>
            </a:r>
            <a:r>
              <a:rPr lang="tr-TR" sz="1600" dirty="0" smtClean="0">
                <a:solidFill>
                  <a:srgbClr val="00B050"/>
                </a:solidFill>
              </a:rPr>
              <a:t>alanın tarihle sınırlanacağını belirtiyor</a:t>
            </a:r>
            <a:endParaRPr lang="tr-TR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Sağ Ayraç 17"/>
          <p:cNvSpPr/>
          <p:nvPr/>
        </p:nvSpPr>
        <p:spPr>
          <a:xfrm rot="16200000">
            <a:off x="3339818" y="3378425"/>
            <a:ext cx="363416" cy="750277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2974890" y="2871451"/>
            <a:ext cx="1064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Alt alan kodu</a:t>
            </a:r>
            <a:endParaRPr lang="tr-T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5300543" y="4981134"/>
            <a:ext cx="134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Yazar</a:t>
            </a:r>
            <a:endParaRPr lang="tr-TR" dirty="0"/>
          </a:p>
        </p:txBody>
      </p:sp>
      <p:sp>
        <p:nvSpPr>
          <p:cNvPr id="21" name="Metin kutusu 20"/>
          <p:cNvSpPr txBox="1"/>
          <p:nvPr/>
        </p:nvSpPr>
        <p:spPr>
          <a:xfrm>
            <a:off x="9161181" y="4752310"/>
            <a:ext cx="1799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/>
              <a:t>Yazarın doğum – ölüm tarihi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92076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Terimler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Alan</a:t>
            </a:r>
            <a:r>
              <a:rPr lang="tr-TR" dirty="0" smtClean="0"/>
              <a:t> : Her bibliyografik kayıt mantıksal olarak alanlara ayrılmıştır. Örneğin; Yazar alanı, Eseradı alanı, Yayın bilgisi alanı, vs.</a:t>
            </a:r>
          </a:p>
          <a:p>
            <a:endParaRPr lang="tr-TR" dirty="0" smtClean="0"/>
          </a:p>
          <a:p>
            <a:r>
              <a:rPr lang="tr-TR" dirty="0" smtClean="0"/>
              <a:t>Bu alanlar bir ya da daha fazla </a:t>
            </a:r>
            <a:r>
              <a:rPr lang="tr-TR" dirty="0" smtClean="0">
                <a:solidFill>
                  <a:srgbClr val="FF0000"/>
                </a:solidFill>
              </a:rPr>
              <a:t>alt alan</a:t>
            </a:r>
            <a:r>
              <a:rPr lang="tr-TR" dirty="0" smtClean="0"/>
              <a:t>lara </a:t>
            </a:r>
            <a:r>
              <a:rPr lang="tr-TR" smtClean="0"/>
              <a:t>ayrılmıştır.</a:t>
            </a:r>
          </a:p>
          <a:p>
            <a:endParaRPr lang="tr-TR" dirty="0" smtClean="0"/>
          </a:p>
          <a:p>
            <a:r>
              <a:rPr lang="tr-TR" dirty="0" smtClean="0"/>
              <a:t>Her bir alan, 3 rakamdan oluşan </a:t>
            </a:r>
            <a:r>
              <a:rPr lang="tr-TR" dirty="0" smtClean="0">
                <a:solidFill>
                  <a:srgbClr val="FF0000"/>
                </a:solidFill>
              </a:rPr>
              <a:t>Alan </a:t>
            </a:r>
            <a:r>
              <a:rPr lang="tr-TR" dirty="0">
                <a:solidFill>
                  <a:srgbClr val="FF0000"/>
                </a:solidFill>
              </a:rPr>
              <a:t>bilgi </a:t>
            </a:r>
            <a:r>
              <a:rPr lang="tr-TR" dirty="0" smtClean="0">
                <a:solidFill>
                  <a:srgbClr val="FF0000"/>
                </a:solidFill>
              </a:rPr>
              <a:t>kodu </a:t>
            </a:r>
            <a:r>
              <a:rPr lang="tr-TR" dirty="0" smtClean="0"/>
              <a:t>ile ilişkilidir (100 ; 245 ; vs.). Alanları tanımlar.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51283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tr-TR" altLang="tr-TR" sz="2400" b="1" dirty="0" smtClean="0"/>
              <a:t>Temel Giriş (Yazar Soyadı, Adı)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 sz="2400" b="1" dirty="0" smtClean="0"/>
              <a:t>    Başlık</a:t>
            </a:r>
            <a:r>
              <a:rPr lang="en-US" altLang="tr-TR" sz="2400" b="1" dirty="0" smtClean="0"/>
              <a:t> </a:t>
            </a:r>
            <a:r>
              <a:rPr lang="en-US" altLang="tr-TR" sz="2400" b="1" dirty="0">
                <a:solidFill>
                  <a:srgbClr val="FF0000"/>
                </a:solidFill>
              </a:rPr>
              <a:t>=</a:t>
            </a:r>
            <a:r>
              <a:rPr lang="en-US" altLang="tr-TR" sz="2400" b="1" dirty="0"/>
              <a:t> </a:t>
            </a:r>
            <a:r>
              <a:rPr lang="en-US" altLang="tr-TR" sz="2400" b="1" dirty="0" err="1"/>
              <a:t>Paralel</a:t>
            </a:r>
            <a:r>
              <a:rPr lang="en-US" altLang="tr-TR" sz="2400" b="1" dirty="0"/>
              <a:t> </a:t>
            </a:r>
            <a:r>
              <a:rPr lang="tr-TR" altLang="tr-TR" sz="2400" b="1" dirty="0"/>
              <a:t>başlık</a:t>
            </a:r>
            <a:r>
              <a:rPr lang="en-US" altLang="tr-TR" sz="2400" b="1" dirty="0"/>
              <a:t> </a:t>
            </a:r>
            <a:r>
              <a:rPr lang="en-US" altLang="tr-TR" sz="2400" b="1" dirty="0">
                <a:solidFill>
                  <a:srgbClr val="FF0000"/>
                </a:solidFill>
              </a:rPr>
              <a:t>:</a:t>
            </a:r>
            <a:r>
              <a:rPr lang="en-US" altLang="tr-TR" sz="2400" b="1" dirty="0"/>
              <a:t> </a:t>
            </a:r>
            <a:r>
              <a:rPr lang="tr-TR" altLang="tr-TR" sz="2400" b="1" dirty="0"/>
              <a:t>diğer başlık bilgileri</a:t>
            </a:r>
            <a:r>
              <a:rPr lang="en-US" altLang="tr-TR" sz="2400" b="1" dirty="0"/>
              <a:t> </a:t>
            </a:r>
            <a:r>
              <a:rPr lang="en-US" altLang="tr-TR" sz="2400" b="1" dirty="0">
                <a:solidFill>
                  <a:srgbClr val="FF0000"/>
                </a:solidFill>
              </a:rPr>
              <a:t>/</a:t>
            </a:r>
            <a:r>
              <a:rPr lang="en-US" altLang="tr-TR" sz="2400" b="1" dirty="0"/>
              <a:t> </a:t>
            </a:r>
            <a:r>
              <a:rPr lang="tr-TR" altLang="tr-TR" sz="2400" b="1" dirty="0" smtClean="0"/>
              <a:t>sorumluluk bildirimi </a:t>
            </a:r>
            <a:r>
              <a:rPr lang="en-US" altLang="tr-TR" sz="2400" b="1" dirty="0">
                <a:solidFill>
                  <a:srgbClr val="FF0000"/>
                </a:solidFill>
              </a:rPr>
              <a:t>;</a:t>
            </a:r>
            <a:r>
              <a:rPr lang="en-US" altLang="tr-TR" sz="2400" b="1" dirty="0"/>
              <a:t> </a:t>
            </a:r>
            <a:r>
              <a:rPr lang="tr-TR" altLang="tr-TR" sz="2400" b="1" dirty="0"/>
              <a:t>diğer sorumluluk bildirimleri</a:t>
            </a:r>
            <a:r>
              <a:rPr lang="en-US" altLang="tr-TR" sz="2400" b="1" dirty="0"/>
              <a:t>.— </a:t>
            </a:r>
            <a:r>
              <a:rPr lang="tr-TR" altLang="tr-TR" sz="2400" b="1" dirty="0" smtClean="0"/>
              <a:t>Basım (edisyon) bildirimi</a:t>
            </a:r>
            <a:r>
              <a:rPr lang="en-US" altLang="tr-TR" sz="2400" b="1" dirty="0"/>
              <a:t>. — </a:t>
            </a:r>
            <a:r>
              <a:rPr lang="tr-TR" altLang="tr-TR" sz="2400" b="1" dirty="0"/>
              <a:t>yayın yeri </a:t>
            </a:r>
            <a:r>
              <a:rPr lang="en-US" altLang="tr-TR" sz="2400" b="1" dirty="0">
                <a:solidFill>
                  <a:srgbClr val="FF0000"/>
                </a:solidFill>
              </a:rPr>
              <a:t>:</a:t>
            </a:r>
            <a:r>
              <a:rPr lang="en-US" altLang="tr-TR" sz="2400" b="1" dirty="0"/>
              <a:t> </a:t>
            </a:r>
            <a:r>
              <a:rPr lang="tr-TR" altLang="tr-TR" sz="2400" b="1" dirty="0"/>
              <a:t>yayınevi</a:t>
            </a:r>
            <a:r>
              <a:rPr lang="tr-TR" altLang="tr-TR" sz="2400" b="1" dirty="0">
                <a:solidFill>
                  <a:srgbClr val="FF0000"/>
                </a:solidFill>
              </a:rPr>
              <a:t>,</a:t>
            </a:r>
            <a:r>
              <a:rPr lang="tr-TR" altLang="tr-TR" sz="2400" b="1" dirty="0"/>
              <a:t> yayın tarihi</a:t>
            </a:r>
            <a:r>
              <a:rPr lang="tr-TR" altLang="tr-TR" sz="2400" b="1" dirty="0">
                <a:solidFill>
                  <a:srgbClr val="FF00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tr-TR" altLang="tr-TR" sz="2400" b="1" dirty="0"/>
              <a:t>	</a:t>
            </a:r>
            <a:r>
              <a:rPr lang="tr-TR" altLang="tr-TR" sz="2400" b="1" dirty="0" smtClean="0"/>
              <a:t>Sayfa </a:t>
            </a:r>
            <a:r>
              <a:rPr lang="en-US" altLang="tr-TR" sz="2400" b="1" dirty="0" smtClean="0"/>
              <a:t> </a:t>
            </a:r>
            <a:r>
              <a:rPr lang="en-US" altLang="tr-TR" sz="2400" b="1" dirty="0">
                <a:solidFill>
                  <a:srgbClr val="FF0000"/>
                </a:solidFill>
              </a:rPr>
              <a:t>:</a:t>
            </a:r>
            <a:r>
              <a:rPr lang="en-US" altLang="tr-TR" sz="2400" b="1" dirty="0"/>
              <a:t> </a:t>
            </a:r>
            <a:r>
              <a:rPr lang="tr-TR" altLang="tr-TR" sz="2400" b="1" dirty="0"/>
              <a:t>diğer fiziksel özellikler (çizim, resim, fotoğraf </a:t>
            </a:r>
            <a:r>
              <a:rPr lang="tr-TR" altLang="tr-TR" sz="2400" b="1" dirty="0" smtClean="0"/>
              <a:t>vb.) </a:t>
            </a:r>
            <a:r>
              <a:rPr lang="en-US" altLang="tr-TR" sz="2400" b="1" dirty="0">
                <a:solidFill>
                  <a:srgbClr val="FF0000"/>
                </a:solidFill>
              </a:rPr>
              <a:t>;</a:t>
            </a:r>
            <a:r>
              <a:rPr lang="en-US" altLang="tr-TR" sz="2400" b="1" dirty="0"/>
              <a:t> </a:t>
            </a:r>
            <a:r>
              <a:rPr lang="tr-TR" altLang="tr-TR" sz="2400" b="1" dirty="0"/>
              <a:t>boyut</a:t>
            </a:r>
            <a:r>
              <a:rPr lang="en-US" altLang="tr-TR" sz="2400" b="1" dirty="0"/>
              <a:t> </a:t>
            </a:r>
            <a:r>
              <a:rPr lang="en-US" altLang="tr-TR" sz="2400" b="1" dirty="0">
                <a:solidFill>
                  <a:srgbClr val="FF0000"/>
                </a:solidFill>
              </a:rPr>
              <a:t>+</a:t>
            </a:r>
            <a:r>
              <a:rPr lang="en-US" altLang="tr-TR" sz="2400" b="1" dirty="0"/>
              <a:t> </a:t>
            </a:r>
            <a:r>
              <a:rPr lang="tr-TR" altLang="tr-TR" sz="2400" b="1" dirty="0"/>
              <a:t>ek materyal</a:t>
            </a:r>
            <a:r>
              <a:rPr lang="en-US" altLang="tr-TR" sz="2400" b="1" dirty="0"/>
              <a:t>. — (</a:t>
            </a:r>
            <a:r>
              <a:rPr lang="tr-TR" altLang="tr-TR" sz="2400" b="1" dirty="0"/>
              <a:t>Dizi başlığı</a:t>
            </a:r>
            <a:r>
              <a:rPr lang="en-US" altLang="tr-TR" sz="2400" b="1" dirty="0"/>
              <a:t> </a:t>
            </a:r>
            <a:r>
              <a:rPr lang="en-US" altLang="tr-TR" sz="2400" b="1" dirty="0">
                <a:solidFill>
                  <a:srgbClr val="FF0000"/>
                </a:solidFill>
              </a:rPr>
              <a:t>; </a:t>
            </a:r>
            <a:r>
              <a:rPr lang="tr-TR" altLang="tr-TR" sz="2400" b="1" dirty="0"/>
              <a:t>dizi </a:t>
            </a:r>
            <a:r>
              <a:rPr lang="tr-TR" altLang="tr-TR" sz="2400" b="1" dirty="0" err="1" smtClean="0"/>
              <a:t>no</a:t>
            </a:r>
            <a:r>
              <a:rPr lang="tr-TR" altLang="tr-TR" sz="2400" b="1" dirty="0" smtClean="0"/>
              <a:t>.</a:t>
            </a:r>
            <a:r>
              <a:rPr lang="en-US" altLang="tr-TR" sz="2400" b="1" dirty="0" smtClean="0"/>
              <a:t>)</a:t>
            </a:r>
            <a:endParaRPr lang="en-US" altLang="tr-TR" sz="2400" b="1" dirty="0"/>
          </a:p>
          <a:p>
            <a:pPr lvl="1">
              <a:buFont typeface="Wingdings 2" panose="05020102010507070707" pitchFamily="18" charset="2"/>
              <a:buNone/>
            </a:pPr>
            <a:r>
              <a:rPr lang="tr-TR" altLang="tr-TR" sz="2400" b="1" dirty="0"/>
              <a:t>	</a:t>
            </a:r>
            <a:r>
              <a:rPr lang="en-US" altLang="tr-TR" sz="2400" b="1" dirty="0"/>
              <a:t>Not</a:t>
            </a:r>
            <a:r>
              <a:rPr lang="tr-TR" altLang="tr-TR" sz="2400" b="1" dirty="0" err="1"/>
              <a:t>lar</a:t>
            </a:r>
            <a:r>
              <a:rPr lang="en-US" altLang="tr-TR" sz="2400" b="1" dirty="0"/>
              <a:t>. </a:t>
            </a:r>
            <a:endParaRPr lang="tr-TR" altLang="tr-TR" sz="2400" b="1" dirty="0"/>
          </a:p>
          <a:p>
            <a:pPr lvl="1">
              <a:buFont typeface="Wingdings 2" panose="05020102010507070707" pitchFamily="18" charset="2"/>
              <a:buNone/>
            </a:pPr>
            <a:r>
              <a:rPr lang="tr-TR" altLang="tr-TR" sz="2400" b="1" dirty="0"/>
              <a:t>	</a:t>
            </a:r>
            <a:r>
              <a:rPr lang="en-US" altLang="tr-TR" sz="2400" b="1" dirty="0"/>
              <a:t>Standard </a:t>
            </a:r>
            <a:r>
              <a:rPr lang="en-US" altLang="tr-TR" sz="2400" b="1" dirty="0" err="1"/>
              <a:t>num</a:t>
            </a:r>
            <a:r>
              <a:rPr lang="tr-TR" altLang="tr-TR" sz="2400" b="1" dirty="0"/>
              <a:t>ara </a:t>
            </a:r>
            <a:r>
              <a:rPr lang="tr-TR" altLang="tr-TR" sz="2400" b="1" dirty="0" smtClean="0"/>
              <a:t>(ISBN). Fiyat</a:t>
            </a:r>
          </a:p>
          <a:p>
            <a:pPr lvl="1">
              <a:buFont typeface="Wingdings 2" panose="05020102010507070707" pitchFamily="18" charset="2"/>
              <a:buNone/>
            </a:pPr>
            <a:r>
              <a:rPr lang="tr-TR" altLang="tr-TR" sz="2400" b="1" dirty="0" smtClean="0"/>
              <a:t>Konu başlıkları. Ek girişler.</a:t>
            </a:r>
            <a:endParaRPr lang="en-US" altLang="tr-TR" sz="2400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6853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MARC Örneği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2181658"/>
            <a:ext cx="6738071" cy="440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MARC Örneği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968" y="2191554"/>
            <a:ext cx="6792624" cy="455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6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MARC ALANLARI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tr-TR" dirty="0" smtClean="0"/>
              <a:t>020- ISBN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dirty="0" smtClean="0"/>
              <a:t>022- ISSN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dirty="0" smtClean="0"/>
              <a:t>050- LC Numarası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dirty="0" smtClean="0"/>
              <a:t>082- DDC Numarası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dirty="0" smtClean="0"/>
              <a:t>100- Yazar Adı (Temel Girişi)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dirty="0" smtClean="0"/>
              <a:t>110- Tüzel Kişi (Temel Girişi)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dirty="0" smtClean="0"/>
              <a:t>111- Toplantı Adı (Temel Girişi)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dirty="0" smtClean="0"/>
              <a:t>245- Eser Adı (</a:t>
            </a:r>
            <a:r>
              <a:rPr lang="tr-TR" altLang="tr-TR" dirty="0" err="1" smtClean="0"/>
              <a:t>Title</a:t>
            </a:r>
            <a:r>
              <a:rPr lang="tr-TR" altLang="tr-TR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dirty="0" smtClean="0"/>
              <a:t>250- Basım Bilgisi (Edition)</a:t>
            </a:r>
          </a:p>
          <a:p>
            <a:pPr eaLnBrk="1" hangingPunct="1">
              <a:lnSpc>
                <a:spcPct val="90000"/>
              </a:lnSpc>
            </a:pPr>
            <a:endParaRPr lang="tr-TR" altLang="tr-TR" dirty="0" smtClean="0"/>
          </a:p>
          <a:p>
            <a:pPr eaLnBrk="1" hangingPunct="1">
              <a:lnSpc>
                <a:spcPct val="90000"/>
              </a:lnSpc>
            </a:pPr>
            <a:endParaRPr lang="tr-TR" altLang="tr-TR" dirty="0" smtClean="0"/>
          </a:p>
          <a:p>
            <a:pPr eaLnBrk="1" hangingPunct="1">
              <a:lnSpc>
                <a:spcPct val="90000"/>
              </a:lnSpc>
            </a:pPr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270580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MARC ALANLARI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tr-TR" dirty="0" smtClean="0"/>
              <a:t>260- Yayın Alanı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dirty="0" smtClean="0"/>
              <a:t>300- Fiziksel Tanımlama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dirty="0" smtClean="0"/>
              <a:t>440- Dizi Bilgisi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dirty="0" smtClean="0"/>
              <a:t>500- Genel Notlar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dirty="0" smtClean="0"/>
              <a:t>504- Kaynakça Notları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dirty="0" smtClean="0"/>
              <a:t>650- Konu Alanı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dirty="0" smtClean="0"/>
              <a:t>700- Yazar Adı (Ek Girişi)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dirty="0" smtClean="0"/>
              <a:t>710- Tüzel Kişi (Ek Girişi)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dirty="0" smtClean="0"/>
              <a:t>856- Elektronik Adres (URL)</a:t>
            </a:r>
          </a:p>
          <a:p>
            <a:pPr eaLnBrk="1" hangingPunct="1">
              <a:lnSpc>
                <a:spcPct val="90000"/>
              </a:lnSpc>
            </a:pPr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3200198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609" y="433652"/>
            <a:ext cx="5454481" cy="6424348"/>
          </a:xfrm>
        </p:spPr>
      </p:pic>
    </p:spTree>
    <p:extLst>
      <p:ext uri="{BB962C8B-B14F-4D97-AF65-F5344CB8AC3E}">
        <p14:creationId xmlns:p14="http://schemas.microsoft.com/office/powerpoint/2010/main" val="322971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Jesse</a:t>
            </a:r>
            <a:r>
              <a:rPr lang="tr-TR" dirty="0" smtClean="0"/>
              <a:t> </a:t>
            </a:r>
            <a:r>
              <a:rPr lang="tr-TR" dirty="0" err="1" smtClean="0"/>
              <a:t>Shera’nın</a:t>
            </a:r>
            <a:r>
              <a:rPr lang="tr-TR" dirty="0" smtClean="0"/>
              <a:t> İki Kataloglama İlkesi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Hiçbir </a:t>
            </a:r>
            <a:r>
              <a:rPr lang="tr-TR" dirty="0" err="1" smtClean="0"/>
              <a:t>kataloglamacı</a:t>
            </a:r>
            <a:r>
              <a:rPr lang="tr-TR" dirty="0" smtClean="0"/>
              <a:t> herhangi diğer bir </a:t>
            </a:r>
            <a:r>
              <a:rPr lang="tr-TR" dirty="0" err="1" smtClean="0"/>
              <a:t>kataloglamacının</a:t>
            </a:r>
            <a:r>
              <a:rPr lang="tr-TR" dirty="0" smtClean="0"/>
              <a:t> çalışmalarını kabul etmeyecektir.</a:t>
            </a:r>
          </a:p>
          <a:p>
            <a:endParaRPr lang="tr-TR" dirty="0"/>
          </a:p>
          <a:p>
            <a:r>
              <a:rPr lang="tr-TR" dirty="0" smtClean="0"/>
              <a:t>Hiçbir </a:t>
            </a:r>
            <a:r>
              <a:rPr lang="tr-TR" dirty="0" err="1" smtClean="0"/>
              <a:t>kataloglamacı</a:t>
            </a:r>
            <a:r>
              <a:rPr lang="tr-TR" dirty="0" smtClean="0"/>
              <a:t>, kataloglamadan 6 ay sonra kendi çalışmalarını kabul etmeyecektir.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5762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MARC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MARC - </a:t>
            </a:r>
            <a:r>
              <a:rPr lang="tr-TR" b="1" dirty="0" err="1"/>
              <a:t>MAchine</a:t>
            </a:r>
            <a:r>
              <a:rPr lang="tr-TR" b="1" dirty="0"/>
              <a:t> </a:t>
            </a:r>
            <a:r>
              <a:rPr lang="tr-TR" b="1" dirty="0" err="1"/>
              <a:t>Readable</a:t>
            </a:r>
            <a:r>
              <a:rPr lang="tr-TR" b="1" dirty="0"/>
              <a:t> </a:t>
            </a:r>
            <a:r>
              <a:rPr lang="tr-TR" b="1" dirty="0" err="1"/>
              <a:t>Cataloging</a:t>
            </a:r>
            <a:r>
              <a:rPr lang="tr-TR" b="1" dirty="0"/>
              <a:t> </a:t>
            </a:r>
            <a:r>
              <a:rPr lang="tr-TR" b="1" dirty="0" err="1"/>
              <a:t>record</a:t>
            </a:r>
            <a:endParaRPr lang="tr-TR" dirty="0"/>
          </a:p>
          <a:p>
            <a:pPr lvl="1"/>
            <a:r>
              <a:rPr lang="tr-TR" dirty="0"/>
              <a:t>Makinece Okunabilir Kataloglama </a:t>
            </a:r>
            <a:r>
              <a:rPr lang="tr-TR" dirty="0" smtClean="0"/>
              <a:t>kaydı</a:t>
            </a:r>
          </a:p>
          <a:p>
            <a:pPr lvl="1"/>
            <a:endParaRPr lang="tr-TR" dirty="0"/>
          </a:p>
          <a:p>
            <a:r>
              <a:rPr lang="tr-TR" b="1" dirty="0" smtClean="0"/>
              <a:t>TANIM</a:t>
            </a:r>
            <a:r>
              <a:rPr lang="tr-TR" dirty="0" smtClean="0"/>
              <a:t>:  Elektronik </a:t>
            </a:r>
            <a:r>
              <a:rPr lang="tr-TR" dirty="0"/>
              <a:t>ortamda bibliyografik verinin </a:t>
            </a:r>
            <a:r>
              <a:rPr lang="tr-TR" dirty="0" smtClean="0"/>
              <a:t>depolanması </a:t>
            </a:r>
            <a:r>
              <a:rPr lang="tr-TR" dirty="0"/>
              <a:t>ve </a:t>
            </a:r>
            <a:r>
              <a:rPr lang="tr-TR" dirty="0" smtClean="0"/>
              <a:t>iletişimi </a:t>
            </a:r>
            <a:r>
              <a:rPr lang="tr-TR" dirty="0"/>
              <a:t>için </a:t>
            </a:r>
            <a:r>
              <a:rPr lang="tr-TR" dirty="0" smtClean="0"/>
              <a:t>geliştirilmiş bir iletişim standardıdır</a:t>
            </a:r>
            <a:r>
              <a:rPr lang="tr-TR" dirty="0"/>
              <a:t>. Bilgi hizmetlerinde bibliyografik verinin bir sistemden </a:t>
            </a:r>
            <a:r>
              <a:rPr lang="tr-TR" dirty="0" smtClean="0"/>
              <a:t>diğerine aktarımı </a:t>
            </a:r>
            <a:r>
              <a:rPr lang="tr-TR" dirty="0"/>
              <a:t>için </a:t>
            </a:r>
            <a:r>
              <a:rPr lang="tr-TR" dirty="0" smtClean="0"/>
              <a:t>de kullanılmaktadır.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b="1" dirty="0" smtClean="0">
                <a:solidFill>
                  <a:srgbClr val="FF0000"/>
                </a:solidFill>
              </a:rPr>
              <a:t>NOT: </a:t>
            </a:r>
            <a:r>
              <a:rPr lang="tr-TR" dirty="0" smtClean="0"/>
              <a:t>Elektronik </a:t>
            </a:r>
            <a:r>
              <a:rPr lang="tr-TR" dirty="0"/>
              <a:t>ortamda oluşturulmuş bibliyografik veriyi bir sistemden diğerine iletmek üzere geliştirilmiş bir </a:t>
            </a:r>
            <a:r>
              <a:rPr lang="tr-TR" dirty="0" smtClean="0"/>
              <a:t> iletişim standarttır. Kataloglama standardı değildir.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00140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MARC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chemeClr val="accent6">
                    <a:lumMod val="50000"/>
                  </a:schemeClr>
                </a:solidFill>
              </a:rPr>
              <a:t>MARC kaydı nedir? </a:t>
            </a:r>
          </a:p>
          <a:p>
            <a:pPr marL="0" indent="0">
              <a:buNone/>
            </a:pPr>
            <a:endParaRPr lang="tr-TR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Makinece Okunabilir Kataloglama Kaydı</a:t>
            </a:r>
          </a:p>
          <a:p>
            <a:endParaRPr lang="tr-TR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r-TR" dirty="0" smtClean="0"/>
              <a:t>Bilgisayarların </a:t>
            </a:r>
            <a:r>
              <a:rPr lang="tr-TR" dirty="0"/>
              <a:t>bir katalog kaydındaki verileri okuyabilmesi ve </a:t>
            </a:r>
            <a:r>
              <a:rPr lang="tr-TR" dirty="0" smtClean="0"/>
              <a:t>yorumlayabilmesini sağlayan iletişim formatıdır.</a:t>
            </a:r>
          </a:p>
          <a:p>
            <a:pPr marL="0" indent="0">
              <a:buNone/>
            </a:pPr>
            <a:r>
              <a:rPr lang="tr-TR" dirty="0" smtClean="0"/>
              <a:t> </a:t>
            </a:r>
          </a:p>
          <a:p>
            <a:pPr lvl="1"/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Katalog </a:t>
            </a:r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kaydı</a:t>
            </a:r>
            <a:r>
              <a:rPr lang="tr-TR" dirty="0"/>
              <a:t>: </a:t>
            </a:r>
            <a:r>
              <a:rPr lang="tr-TR" dirty="0" smtClean="0"/>
              <a:t>Bibliyografik kimlikte yer alan bilgiler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8254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MARC nedir?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MARC, 1965’te ABD Kongre Kütüphanesi (Library of </a:t>
            </a:r>
            <a:r>
              <a:rPr lang="tr-TR" dirty="0" err="1"/>
              <a:t>Congress</a:t>
            </a:r>
            <a:r>
              <a:rPr lang="tr-TR" dirty="0"/>
              <a:t>) tarafından bilgisayar ortamında katalog kayıtlarının oluşturulması amaçlanarak </a:t>
            </a:r>
            <a:r>
              <a:rPr lang="tr-TR" dirty="0" smtClean="0"/>
              <a:t>hazırlanmıştır.</a:t>
            </a:r>
          </a:p>
          <a:p>
            <a:endParaRPr lang="tr-TR" dirty="0" smtClean="0"/>
          </a:p>
          <a:p>
            <a:r>
              <a:rPr lang="tr-TR" dirty="0" smtClean="0"/>
              <a:t>Kütüphane </a:t>
            </a:r>
            <a:r>
              <a:rPr lang="tr-TR" dirty="0"/>
              <a:t>kataloglarının karttan bilgisayara doğru dönüşmesi için bir temel olmuştur.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Kataloglama bilgilerinin bilgisayarlarca anlaşılabilir konuma getirilmesidir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/>
              <a:t>Katalog kaydı paylaşım, toplu kataloglar ve kütüphanelerde entegre sistem için yeni bir alan olmuştur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3821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Bir bilgisayarın bir katalog kaydındaki verileri okuyabilmesi ve yorumlayabilmesidir.</a:t>
            </a:r>
          </a:p>
          <a:p>
            <a:pPr marL="0" indent="0">
              <a:buNone/>
            </a:pPr>
            <a:endParaRPr lang="tr-TR" dirty="0"/>
          </a:p>
          <a:p>
            <a:r>
              <a:rPr lang="sv-SE" dirty="0"/>
              <a:t>Bu nedenle kataloglamada kullan</a:t>
            </a:r>
            <a:r>
              <a:rPr lang="tr-TR" dirty="0" err="1"/>
              <a:t>ıl</a:t>
            </a:r>
            <a:r>
              <a:rPr lang="sv-SE" dirty="0"/>
              <a:t>an bütün</a:t>
            </a:r>
            <a:r>
              <a:rPr lang="tr-TR" dirty="0"/>
              <a:t> </a:t>
            </a:r>
            <a:r>
              <a:rPr lang="es-ES" dirty="0"/>
              <a:t>unsurlar (Yazar ad</a:t>
            </a:r>
            <a:r>
              <a:rPr lang="tr-TR" dirty="0"/>
              <a:t>ı</a:t>
            </a:r>
            <a:r>
              <a:rPr lang="es-ES" dirty="0"/>
              <a:t>, Eserad</a:t>
            </a:r>
            <a:r>
              <a:rPr lang="tr-TR" dirty="0"/>
              <a:t>ı</a:t>
            </a:r>
            <a:r>
              <a:rPr lang="es-ES" dirty="0"/>
              <a:t>, </a:t>
            </a:r>
            <a:r>
              <a:rPr lang="tr-TR" dirty="0"/>
              <a:t>Basım kaydı, Yayınlayan… gibi alanlar) bilgisayarların anlayacağı dile yani </a:t>
            </a:r>
            <a:r>
              <a:rPr lang="tr-TR" b="1" dirty="0"/>
              <a:t>kodlara </a:t>
            </a:r>
            <a:r>
              <a:rPr lang="tr-TR" dirty="0"/>
              <a:t>çevrilir.</a:t>
            </a:r>
          </a:p>
          <a:p>
            <a:endParaRPr lang="tr-TR" dirty="0"/>
          </a:p>
          <a:p>
            <a:r>
              <a:rPr lang="tr-TR" dirty="0"/>
              <a:t>Yeni kullanıcıların katılımı ile, veri değişimi için bugün dünya çapında hala kullanılmaktadır.</a:t>
            </a:r>
          </a:p>
          <a:p>
            <a:endParaRPr lang="tr-TR" dirty="0"/>
          </a:p>
          <a:p>
            <a:r>
              <a:rPr lang="tr-TR" dirty="0"/>
              <a:t>Yeni kataloglama modelleri içinde formatın temel yapısı kullanılmaktadır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7994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Bir </a:t>
            </a:r>
            <a:r>
              <a:rPr lang="tr-TR" dirty="0"/>
              <a:t>bilgisayar </a:t>
            </a:r>
            <a:r>
              <a:rPr lang="tr-TR" dirty="0" smtClean="0"/>
              <a:t>neden bir </a:t>
            </a:r>
            <a:r>
              <a:rPr lang="tr-TR" dirty="0"/>
              <a:t>katalog kartını okuyamıyor</a:t>
            </a:r>
            <a:r>
              <a:rPr lang="tr-TR" dirty="0" smtClean="0"/>
              <a:t>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4" y="2331076"/>
            <a:ext cx="8825659" cy="3688724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1026" name="Picture 2" descr="C:\Users\User\Desktop\img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39" y="2176251"/>
            <a:ext cx="7302322" cy="474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784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703546" cy="706964"/>
          </a:xfrm>
        </p:spPr>
        <p:txBody>
          <a:bodyPr/>
          <a:lstStyle/>
          <a:p>
            <a:r>
              <a:rPr lang="tr-TR" dirty="0"/>
              <a:t>Bir bilgisayar katalog kartını neden okuyamaz?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Bir kütüphanenin bilgi kaynaklarına </a:t>
            </a:r>
            <a:r>
              <a:rPr lang="tr-TR" dirty="0"/>
              <a:t>ait </a:t>
            </a:r>
            <a:r>
              <a:rPr lang="tr-TR" dirty="0" smtClean="0"/>
              <a:t>belirli bilgileri önceden </a:t>
            </a:r>
            <a:r>
              <a:rPr lang="tr-TR" dirty="0"/>
              <a:t>katalog kartına </a:t>
            </a:r>
            <a:r>
              <a:rPr lang="tr-TR" dirty="0" smtClean="0"/>
              <a:t>yazılmaktaydı.</a:t>
            </a:r>
          </a:p>
          <a:p>
            <a:r>
              <a:rPr lang="tr-TR" dirty="0" smtClean="0"/>
              <a:t>Bu bilgileri </a:t>
            </a:r>
            <a:r>
              <a:rPr lang="tr-TR" dirty="0"/>
              <a:t>klavye kullanarak bilgisayara </a:t>
            </a:r>
            <a:r>
              <a:rPr lang="tr-TR" dirty="0" smtClean="0"/>
              <a:t>aktarmakla </a:t>
            </a:r>
            <a:r>
              <a:rPr lang="tr-TR" dirty="0"/>
              <a:t>otomatik bir katalog üretilemez</a:t>
            </a:r>
            <a:r>
              <a:rPr lang="tr-TR" dirty="0" smtClean="0"/>
              <a:t>.</a:t>
            </a:r>
          </a:p>
          <a:p>
            <a:r>
              <a:rPr lang="tr-TR" dirty="0" smtClean="0"/>
              <a:t>Bilgisayar</a:t>
            </a:r>
            <a:r>
              <a:rPr lang="tr-TR" dirty="0"/>
              <a:t>, kart üzerindeki bilgileri yorumlayacak bir araca gereksinim </a:t>
            </a:r>
            <a:r>
              <a:rPr lang="tr-TR" dirty="0" smtClean="0"/>
              <a:t>duymaktadır. Bu araç da </a:t>
            </a:r>
            <a:r>
              <a:rPr lang="tr-TR" dirty="0" err="1" smtClean="0"/>
              <a:t>MARC’tır</a:t>
            </a:r>
            <a:r>
              <a:rPr lang="tr-T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341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MARC terimleri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Bir katalog kartındaki bilgiler elektronik ortamda katalog üretmek için bilgisayara basit bir şekilde yazılamaz. Bilgisayar, katalog kayıtlarında bulunan bilgilerin yorumlanmasına ihtiyaç duyulmaktadır</a:t>
            </a:r>
            <a:r>
              <a:rPr lang="tr-TR" dirty="0" smtClean="0"/>
              <a:t>.</a:t>
            </a:r>
            <a:endParaRPr lang="tr-TR" dirty="0"/>
          </a:p>
          <a:p>
            <a:r>
              <a:rPr lang="tr-TR" dirty="0"/>
              <a:t>MARC kaydı, her bir bibliyografik bilgi parçasından önce verilere kılavuzluk eden "tabelalar" </a:t>
            </a:r>
            <a:r>
              <a:rPr lang="tr-TR" dirty="0" smtClean="0"/>
              <a:t>(</a:t>
            </a:r>
            <a:r>
              <a:rPr lang="tr-TR" dirty="0" err="1" smtClean="0"/>
              <a:t>signposts</a:t>
            </a:r>
            <a:r>
              <a:rPr lang="tr-TR" dirty="0" smtClean="0"/>
              <a:t>) içermektedir</a:t>
            </a:r>
            <a:r>
              <a:rPr lang="tr-TR" dirty="0"/>
              <a:t>.</a:t>
            </a:r>
          </a:p>
          <a:p>
            <a:r>
              <a:rPr lang="tr-TR" dirty="0" smtClean="0"/>
              <a:t>Bu tabelaların uygun adları;</a:t>
            </a:r>
          </a:p>
          <a:p>
            <a:pPr lvl="1"/>
            <a:r>
              <a:rPr lang="tr-TR" dirty="0" smtClean="0"/>
              <a:t>Alan (</a:t>
            </a:r>
            <a:r>
              <a:rPr lang="en-US" dirty="0" smtClean="0"/>
              <a:t>field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Alan bilgi kodu (</a:t>
            </a:r>
            <a:r>
              <a:rPr lang="en-US" dirty="0" smtClean="0"/>
              <a:t>tag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Belirteç</a:t>
            </a:r>
            <a:r>
              <a:rPr lang="en-US" dirty="0" smtClean="0"/>
              <a:t> </a:t>
            </a:r>
            <a:r>
              <a:rPr lang="tr-TR" dirty="0" smtClean="0"/>
              <a:t>(</a:t>
            </a:r>
            <a:r>
              <a:rPr lang="en-US" dirty="0" smtClean="0"/>
              <a:t>indicator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Alt alan (</a:t>
            </a:r>
            <a:r>
              <a:rPr lang="en-US" dirty="0" smtClean="0"/>
              <a:t>subfield</a:t>
            </a:r>
            <a:r>
              <a:rPr lang="tr-TR" dirty="0" smtClean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60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310</TotalTime>
  <Words>605</Words>
  <Application>Microsoft Office PowerPoint</Application>
  <PresentationFormat>Özel</PresentationFormat>
  <Paragraphs>102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İyon Toplantı Odası</vt:lpstr>
      <vt:lpstr>BİLGİNİN ORGANİZASYONUNA GİRİŞ</vt:lpstr>
      <vt:lpstr>Jesse Shera’nın İki Kataloglama İlkesi</vt:lpstr>
      <vt:lpstr>MARC nedir?</vt:lpstr>
      <vt:lpstr>MARC</vt:lpstr>
      <vt:lpstr>MARC nedir?</vt:lpstr>
      <vt:lpstr>PowerPoint Sunusu</vt:lpstr>
      <vt:lpstr>Bir bilgisayar neden bir katalog kartını okuyamıyor?</vt:lpstr>
      <vt:lpstr>Bir bilgisayar katalog kartını neden okuyamaz?</vt:lpstr>
      <vt:lpstr>MARC terimleri</vt:lpstr>
      <vt:lpstr>PowerPoint Sunusu</vt:lpstr>
      <vt:lpstr>Terimler</vt:lpstr>
      <vt:lpstr>PowerPoint Sunusu</vt:lpstr>
      <vt:lpstr>MARC Örneği</vt:lpstr>
      <vt:lpstr>MARC Örneği</vt:lpstr>
      <vt:lpstr>MARC ALANLARI</vt:lpstr>
      <vt:lpstr>MARC ALANLARI</vt:lpstr>
      <vt:lpstr>PowerPoint Sunusu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BİLGİNİN ORGANİZASYONUNA GİRİŞ</dc:title>
  <dc:creator>dogan_atilgan</dc:creator>
  <cp:lastModifiedBy>User</cp:lastModifiedBy>
  <cp:revision>27</cp:revision>
  <dcterms:created xsi:type="dcterms:W3CDTF">2016-12-14T13:54:30Z</dcterms:created>
  <dcterms:modified xsi:type="dcterms:W3CDTF">2017-12-29T13:18:03Z</dcterms:modified>
</cp:coreProperties>
</file>