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64" r:id="rId2"/>
    <p:sldId id="258" r:id="rId3"/>
    <p:sldId id="265" r:id="rId4"/>
    <p:sldId id="266" r:id="rId5"/>
    <p:sldId id="267" r:id="rId6"/>
    <p:sldId id="268" r:id="rId7"/>
    <p:sldId id="269" r:id="rId8"/>
    <p:sldId id="270" r:id="rId9"/>
    <p:sldId id="271" r:id="rId10"/>
    <p:sldId id="272"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4.05.2020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4.05.2020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KLASİK SOSYOLOJİ KURAMLARI</a:t>
            </a:r>
            <a:br>
              <a:rPr lang="tr-TR" dirty="0">
                <a:latin typeface="Book Antiqua" pitchFamily="18" charset="0"/>
              </a:rPr>
            </a:br>
            <a:r>
              <a:rPr lang="tr-TR" sz="4000" i="1" dirty="0">
                <a:latin typeface="Book Antiqua" pitchFamily="18" charset="0"/>
              </a:rPr>
              <a:t>Sosyoloji Biliminin Ortaya Çıkışı</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601712"/>
            <a:ext cx="10515600" cy="1325563"/>
          </a:xfrm>
        </p:spPr>
        <p:txBody>
          <a:bodyPr>
            <a:normAutofit/>
          </a:bodyPr>
          <a:lstStyle/>
          <a:p>
            <a:pPr algn="ctr"/>
            <a:r>
              <a:rPr lang="tr-TR" dirty="0">
                <a:latin typeface="Book Antiqua" panose="02040602050305030304" pitchFamily="18" charset="0"/>
              </a:rPr>
              <a:t>Sosyolojinin Gelişmesinde Entelektüel Güçler –</a:t>
            </a:r>
            <a:r>
              <a:rPr lang="tr-TR" i="1" dirty="0">
                <a:latin typeface="Book Antiqua" panose="02040602050305030304" pitchFamily="18" charset="0"/>
              </a:rPr>
              <a:t>Aydınlanma</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142412" y="1927275"/>
            <a:ext cx="9907174" cy="4037427"/>
          </a:xfrm>
        </p:spPr>
        <p:txBody>
          <a:bodyPr>
            <a:normAutofit/>
          </a:bodyPr>
          <a:lstStyle/>
          <a:p>
            <a:pPr lvl="1">
              <a:buFont typeface="Arial" panose="020B0604020202020204" pitchFamily="34" charset="0"/>
              <a:buChar char="•"/>
            </a:pPr>
            <a:r>
              <a:rPr lang="tr-TR" sz="2800" dirty="0">
                <a:latin typeface="Book Antiqua" panose="02040602050305030304" pitchFamily="18" charset="0"/>
              </a:rPr>
              <a:t>Aydınlanmacılar: “İnsanlar akıl ve araştırma yoluyla gerçek dünyayı kavrayabilir ve denetleyebilir.” tezini savunuyorlardı.</a:t>
            </a:r>
          </a:p>
          <a:p>
            <a:pPr lvl="1">
              <a:buFont typeface="Arial" panose="020B0604020202020204" pitchFamily="34" charset="0"/>
              <a:buChar char="•"/>
            </a:pPr>
            <a:r>
              <a:rPr lang="tr-TR" sz="2800" dirty="0">
                <a:latin typeface="Book Antiqua" panose="02040602050305030304" pitchFamily="18" charset="0"/>
              </a:rPr>
              <a:t>İlk Aydınlanmacılar, akla dayalı büyük, genel ve soyut fikir sistemlerinin üretimine geçtiler. Sonraki düşünürler bunu reddetmemekle birlikte, aklın ancak ampirik araştırmalarla denenmesi gerektiğini öne sürüdüler. Ayrıca bilginin topluma yararına da açılması gerektiğini savunuyorlardı.</a:t>
            </a:r>
          </a:p>
        </p:txBody>
      </p:sp>
    </p:spTree>
    <p:extLst>
      <p:ext uri="{BB962C8B-B14F-4D97-AF65-F5344CB8AC3E}">
        <p14:creationId xmlns:p14="http://schemas.microsoft.com/office/powerpoint/2010/main" val="2903370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314922"/>
            <a:ext cx="10515600" cy="1325563"/>
          </a:xfrm>
        </p:spPr>
        <p:txBody>
          <a:bodyPr>
            <a:normAutofit/>
          </a:bodyPr>
          <a:lstStyle/>
          <a:p>
            <a:pPr algn="ctr"/>
            <a:r>
              <a:rPr lang="tr-TR" dirty="0">
                <a:latin typeface="Book Antiqua" pitchFamily="18" charset="0"/>
              </a:rPr>
              <a:t>Sosyoloji Biliminin Ortaya Çıkışı </a:t>
            </a:r>
            <a:r>
              <a:rPr lang="tr-TR" b="1" i="1" dirty="0">
                <a:latin typeface="Book Antiqua" panose="02040602050305030304" pitchFamily="18" charset="0"/>
              </a:rPr>
              <a:t>– Ders </a:t>
            </a:r>
            <a:r>
              <a:rPr lang="tr-TR" i="1" dirty="0">
                <a:latin typeface="Book Antiqua" panose="02040602050305030304" pitchFamily="18" charset="0"/>
              </a:rPr>
              <a:t>İ</a:t>
            </a:r>
            <a:r>
              <a:rPr lang="tr-TR" b="1" i="1" dirty="0">
                <a:latin typeface="Book Antiqua" panose="02040602050305030304" pitchFamily="18" charset="0"/>
              </a:rPr>
              <a:t>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2009335" y="1927275"/>
            <a:ext cx="8173329" cy="3460652"/>
          </a:xfrm>
        </p:spPr>
        <p:txBody>
          <a:bodyPr>
            <a:normAutofit/>
          </a:bodyPr>
          <a:lstStyle/>
          <a:p>
            <a:r>
              <a:rPr lang="tr-TR" dirty="0">
                <a:latin typeface="Book Antiqua" panose="02040602050305030304" pitchFamily="18" charset="0"/>
              </a:rPr>
              <a:t>Sosyolojinin gelişmesinde toplumsal güçler</a:t>
            </a:r>
          </a:p>
          <a:p>
            <a:pPr lvl="1"/>
            <a:r>
              <a:rPr lang="tr-TR" dirty="0">
                <a:latin typeface="Book Antiqua" panose="02040602050305030304" pitchFamily="18" charset="0"/>
              </a:rPr>
              <a:t>Siyasal devrimler</a:t>
            </a:r>
          </a:p>
          <a:p>
            <a:pPr lvl="1"/>
            <a:r>
              <a:rPr lang="tr-TR" dirty="0">
                <a:latin typeface="Book Antiqua" panose="02040602050305030304" pitchFamily="18" charset="0"/>
              </a:rPr>
              <a:t>Sanayi devrimi ve kapitalizmin ortaya çıkışı</a:t>
            </a:r>
          </a:p>
          <a:p>
            <a:pPr lvl="1"/>
            <a:r>
              <a:rPr lang="tr-TR" dirty="0">
                <a:latin typeface="Book Antiqua" panose="02040602050305030304" pitchFamily="18" charset="0"/>
              </a:rPr>
              <a:t>Göç</a:t>
            </a:r>
          </a:p>
          <a:p>
            <a:pPr lvl="1"/>
            <a:r>
              <a:rPr lang="tr-TR" dirty="0">
                <a:latin typeface="Book Antiqua" panose="02040602050305030304" pitchFamily="18" charset="0"/>
              </a:rPr>
              <a:t>Dinselliğin dönüşümü</a:t>
            </a:r>
          </a:p>
          <a:p>
            <a:pPr lvl="1"/>
            <a:r>
              <a:rPr lang="tr-TR" dirty="0">
                <a:latin typeface="Book Antiqua" panose="02040602050305030304" pitchFamily="18" charset="0"/>
              </a:rPr>
              <a:t>Bilimin gelişimi</a:t>
            </a:r>
          </a:p>
          <a:p>
            <a:r>
              <a:rPr lang="tr-TR" dirty="0">
                <a:latin typeface="Book Antiqua" panose="02040602050305030304" pitchFamily="18" charset="0"/>
              </a:rPr>
              <a:t>Sosyolojinin gelişmesinde entelektüel güçler</a:t>
            </a:r>
          </a:p>
          <a:p>
            <a:pPr lvl="1"/>
            <a:r>
              <a:rPr lang="tr-TR" dirty="0">
                <a:latin typeface="Book Antiqua" panose="02040602050305030304" pitchFamily="18" charset="0"/>
              </a:rPr>
              <a:t>Aydınlanma</a:t>
            </a:r>
          </a:p>
        </p:txBody>
      </p:sp>
    </p:spTree>
    <p:extLst>
      <p:ext uri="{BB962C8B-B14F-4D97-AF65-F5344CB8AC3E}">
        <p14:creationId xmlns:p14="http://schemas.microsoft.com/office/powerpoint/2010/main" val="3575598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601712"/>
            <a:ext cx="10515600" cy="1325563"/>
          </a:xfrm>
        </p:spPr>
        <p:txBody>
          <a:bodyPr>
            <a:normAutofit/>
          </a:bodyPr>
          <a:lstStyle/>
          <a:p>
            <a:pPr algn="ctr"/>
            <a:r>
              <a:rPr lang="tr-TR" dirty="0">
                <a:latin typeface="Book Antiqua" panose="02040602050305030304" pitchFamily="18" charset="0"/>
              </a:rPr>
              <a:t>Sosyolojinin Gelişmesinde Toplumsal Güçler – </a:t>
            </a:r>
            <a:r>
              <a:rPr lang="tr-TR" i="1" dirty="0">
                <a:latin typeface="Book Antiqua" panose="02040602050305030304" pitchFamily="18" charset="0"/>
              </a:rPr>
              <a:t>Siyasal Devrimler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31853" y="2250831"/>
            <a:ext cx="8691489"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1789 Fransız Devrimi sonrasında Avrupa’da bir dizi siyasal devrim toplumsal konulara ilgiyi yoğunlaştırdı. </a:t>
            </a:r>
          </a:p>
          <a:p>
            <a:pPr lvl="1">
              <a:buFont typeface="Arial" panose="020B0604020202020204" pitchFamily="34" charset="0"/>
              <a:buChar char="•"/>
            </a:pPr>
            <a:r>
              <a:rPr lang="tr-TR" sz="2800" dirty="0">
                <a:latin typeface="Book Antiqua" panose="02040602050305030304" pitchFamily="18" charset="0"/>
              </a:rPr>
              <a:t>Karmaşa ve düzen kavramları tartışılmaya başlandı ve önde gelen sosyologların ilgi konusu oldu</a:t>
            </a:r>
            <a:r>
              <a:rPr lang="tr-TR" dirty="0">
                <a:latin typeface="Book Antiqua" panose="02040602050305030304" pitchFamily="18" charset="0"/>
              </a:rPr>
              <a:t>.</a:t>
            </a:r>
          </a:p>
        </p:txBody>
      </p:sp>
    </p:spTree>
    <p:extLst>
      <p:ext uri="{BB962C8B-B14F-4D97-AF65-F5344CB8AC3E}">
        <p14:creationId xmlns:p14="http://schemas.microsoft.com/office/powerpoint/2010/main" val="3314074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601712"/>
            <a:ext cx="10515600" cy="1325563"/>
          </a:xfrm>
        </p:spPr>
        <p:txBody>
          <a:bodyPr>
            <a:normAutofit/>
          </a:bodyPr>
          <a:lstStyle/>
          <a:p>
            <a:pPr algn="ctr"/>
            <a:r>
              <a:rPr lang="tr-TR" dirty="0">
                <a:latin typeface="Book Antiqua" panose="02040602050305030304" pitchFamily="18" charset="0"/>
              </a:rPr>
              <a:t>Sosyolojinin Gelişmesinde Toplumsal Güçler – </a:t>
            </a:r>
            <a:r>
              <a:rPr lang="tr-TR" i="1" dirty="0">
                <a:latin typeface="Book Antiqua" panose="02040602050305030304" pitchFamily="18" charset="0"/>
              </a:rPr>
              <a:t>Sanayi Devrimi ve Kapitalizmin Ortaya Çıkışı</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63039" y="2293034"/>
            <a:ext cx="8691489"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Önce İngiltere ve sonrasında Avrupa’ya yayılan endüstriyel değişim kapitalizmin gelişmesiyle yan yana gitti ve nüfusun çoğunluğu kırsalda yaşayan tarım toplumundan bir kent toplumuna geçişi de içeriyordu. </a:t>
            </a:r>
          </a:p>
        </p:txBody>
      </p:sp>
    </p:spTree>
    <p:extLst>
      <p:ext uri="{BB962C8B-B14F-4D97-AF65-F5344CB8AC3E}">
        <p14:creationId xmlns:p14="http://schemas.microsoft.com/office/powerpoint/2010/main" val="1342130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601712"/>
            <a:ext cx="10515600" cy="1325563"/>
          </a:xfrm>
        </p:spPr>
        <p:txBody>
          <a:bodyPr>
            <a:normAutofit/>
          </a:bodyPr>
          <a:lstStyle/>
          <a:p>
            <a:pPr algn="ctr"/>
            <a:r>
              <a:rPr lang="tr-TR" dirty="0">
                <a:latin typeface="Book Antiqua" panose="02040602050305030304" pitchFamily="18" charset="0"/>
              </a:rPr>
              <a:t>Sosyolojinin Gelişmesinde Toplumsal Güçler –</a:t>
            </a:r>
            <a:r>
              <a:rPr lang="tr-TR" i="1" dirty="0">
                <a:latin typeface="Book Antiqua" panose="02040602050305030304" pitchFamily="18" charset="0"/>
              </a:rPr>
              <a:t>Göç</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63039" y="2293034"/>
            <a:ext cx="8691489"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Nüfusun kentlere göçü yeni çalışma ve yeni yaşam koşullarını beraberinde getiriyordu. Kırdaki ve kentlerdeki değişmeler de sosyal bilimcilerin ilgisini çekti.</a:t>
            </a:r>
          </a:p>
        </p:txBody>
      </p:sp>
    </p:spTree>
    <p:extLst>
      <p:ext uri="{BB962C8B-B14F-4D97-AF65-F5344CB8AC3E}">
        <p14:creationId xmlns:p14="http://schemas.microsoft.com/office/powerpoint/2010/main" val="2413912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601712"/>
            <a:ext cx="10515600" cy="1325563"/>
          </a:xfrm>
        </p:spPr>
        <p:txBody>
          <a:bodyPr>
            <a:normAutofit/>
          </a:bodyPr>
          <a:lstStyle/>
          <a:p>
            <a:pPr algn="ctr"/>
            <a:r>
              <a:rPr lang="tr-TR" dirty="0">
                <a:latin typeface="Book Antiqua" panose="02040602050305030304" pitchFamily="18" charset="0"/>
              </a:rPr>
              <a:t>Sosyolojinin Gelişmesinde Toplumsal Güçler –</a:t>
            </a:r>
            <a:r>
              <a:rPr lang="tr-TR" i="1" dirty="0">
                <a:latin typeface="Book Antiqua" panose="02040602050305030304" pitchFamily="18" charset="0"/>
              </a:rPr>
              <a:t>Dinselliğin Dönüşümü</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63039" y="2293034"/>
            <a:ext cx="8691489"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Siyasal, endüstriyel ve kentsel değişimlerle yan yana giden dinsel değişimler de ilk sosyologların ilgisini çekti. </a:t>
            </a:r>
          </a:p>
          <a:p>
            <a:pPr lvl="1">
              <a:buFont typeface="Arial" panose="020B0604020202020204" pitchFamily="34" charset="0"/>
              <a:buChar char="•"/>
            </a:pPr>
            <a:r>
              <a:rPr lang="tr-TR" sz="2800" dirty="0" err="1">
                <a:latin typeface="Book Antiqua" panose="02040602050305030304" pitchFamily="18" charset="0"/>
              </a:rPr>
              <a:t>Comte</a:t>
            </a:r>
            <a:r>
              <a:rPr lang="tr-TR" sz="2800" dirty="0">
                <a:latin typeface="Book Antiqua" panose="02040602050305030304" pitchFamily="18" charset="0"/>
              </a:rPr>
              <a:t> örneğinde olduğu gibi, bazıları da yaklaşımlarını dinsel bir öğretiye dönüştürdüler. </a:t>
            </a:r>
          </a:p>
        </p:txBody>
      </p:sp>
    </p:spTree>
    <p:extLst>
      <p:ext uri="{BB962C8B-B14F-4D97-AF65-F5344CB8AC3E}">
        <p14:creationId xmlns:p14="http://schemas.microsoft.com/office/powerpoint/2010/main" val="2529079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601712"/>
            <a:ext cx="10515600" cy="1325563"/>
          </a:xfrm>
        </p:spPr>
        <p:txBody>
          <a:bodyPr>
            <a:normAutofit/>
          </a:bodyPr>
          <a:lstStyle/>
          <a:p>
            <a:pPr algn="ctr"/>
            <a:r>
              <a:rPr lang="tr-TR" dirty="0">
                <a:latin typeface="Book Antiqua" panose="02040602050305030304" pitchFamily="18" charset="0"/>
              </a:rPr>
              <a:t>Sosyolojinin Gelişmesinde Toplumsal Güçler –</a:t>
            </a:r>
            <a:r>
              <a:rPr lang="tr-TR" i="1" dirty="0">
                <a:latin typeface="Book Antiqua" panose="02040602050305030304" pitchFamily="18" charset="0"/>
              </a:rPr>
              <a:t>Bilimin Gelişimi</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34903" y="2064117"/>
            <a:ext cx="9298746"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Doğa bilimlerindeki gelişmeler, insanın doğayı kavrayışında radikal değişmeler yarattı. </a:t>
            </a:r>
          </a:p>
          <a:p>
            <a:pPr lvl="1">
              <a:buFont typeface="Arial" panose="020B0604020202020204" pitchFamily="34" charset="0"/>
              <a:buChar char="•"/>
            </a:pPr>
            <a:r>
              <a:rPr lang="tr-TR" sz="2800" dirty="0">
                <a:latin typeface="Book Antiqua" panose="02040602050305030304" pitchFamily="18" charset="0"/>
              </a:rPr>
              <a:t>Newton’un ünlü “yerçekimi yasası” evrenle ilgili bilgilere sistematik bir yaklaşım getirdi. Fizik önemli bir disiplin haline geldi.</a:t>
            </a:r>
          </a:p>
        </p:txBody>
      </p:sp>
    </p:spTree>
    <p:extLst>
      <p:ext uri="{BB962C8B-B14F-4D97-AF65-F5344CB8AC3E}">
        <p14:creationId xmlns:p14="http://schemas.microsoft.com/office/powerpoint/2010/main" val="3561332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601712"/>
            <a:ext cx="10515600" cy="1325563"/>
          </a:xfrm>
        </p:spPr>
        <p:txBody>
          <a:bodyPr>
            <a:normAutofit/>
          </a:bodyPr>
          <a:lstStyle/>
          <a:p>
            <a:pPr algn="ctr"/>
            <a:r>
              <a:rPr lang="tr-TR" dirty="0">
                <a:latin typeface="Book Antiqua" panose="02040602050305030304" pitchFamily="18" charset="0"/>
              </a:rPr>
              <a:t>Sosyolojinin Gelişmesinde Toplumsal Güçler –</a:t>
            </a:r>
            <a:r>
              <a:rPr lang="tr-TR" i="1" dirty="0">
                <a:latin typeface="Book Antiqua" panose="02040602050305030304" pitchFamily="18" charset="0"/>
              </a:rPr>
              <a:t>Bilimin Gelişimi</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34903" y="2064117"/>
            <a:ext cx="9298746"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Newton’un fizik yaklaşımı akıl-duyular ikili ayrımını yıktı, ikisinin birlikte ele alınmasını sağladı. Bu gelişmeler sosyolojinin de canlanmasını sağladı. </a:t>
            </a:r>
          </a:p>
          <a:p>
            <a:pPr lvl="1">
              <a:buFont typeface="Arial" panose="020B0604020202020204" pitchFamily="34" charset="0"/>
              <a:buChar char="•"/>
            </a:pPr>
            <a:r>
              <a:rPr lang="tr-TR" sz="2800" dirty="0">
                <a:latin typeface="Book Antiqua" panose="02040602050305030304" pitchFamily="18" charset="0"/>
              </a:rPr>
              <a:t>İlk sosyologlar doğa bilimleriyle ilgilendiler ve bir kısmı da doğa ve sosyal bilimler arasında benzerlikler kurdu.</a:t>
            </a:r>
          </a:p>
        </p:txBody>
      </p:sp>
    </p:spTree>
    <p:extLst>
      <p:ext uri="{BB962C8B-B14F-4D97-AF65-F5344CB8AC3E}">
        <p14:creationId xmlns:p14="http://schemas.microsoft.com/office/powerpoint/2010/main" val="1176077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199" y="601712"/>
            <a:ext cx="10515600" cy="1325563"/>
          </a:xfrm>
        </p:spPr>
        <p:txBody>
          <a:bodyPr>
            <a:normAutofit/>
          </a:bodyPr>
          <a:lstStyle/>
          <a:p>
            <a:pPr algn="ctr"/>
            <a:r>
              <a:rPr lang="tr-TR" dirty="0">
                <a:latin typeface="Book Antiqua" panose="02040602050305030304" pitchFamily="18" charset="0"/>
              </a:rPr>
              <a:t>Sosyolojinin Gelişmesinde Entelektüel Güçler –</a:t>
            </a:r>
            <a:r>
              <a:rPr lang="tr-TR" i="1" dirty="0">
                <a:latin typeface="Book Antiqua" panose="02040602050305030304" pitchFamily="18" charset="0"/>
              </a:rPr>
              <a:t>Aydınlanma</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34903" y="2064117"/>
            <a:ext cx="9298746"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Sosyolojinin ortaya çıkışında en önemli entelektüel etki </a:t>
            </a:r>
            <a:r>
              <a:rPr lang="tr-TR" sz="2800" dirty="0" err="1">
                <a:latin typeface="Book Antiqua" panose="02040602050305030304" pitchFamily="18" charset="0"/>
              </a:rPr>
              <a:t>Aydınlanma’dır</a:t>
            </a:r>
            <a:r>
              <a:rPr lang="tr-TR" sz="2800" dirty="0">
                <a:latin typeface="Book Antiqua" panose="02040602050305030304" pitchFamily="18" charset="0"/>
              </a:rPr>
              <a:t>. C. Montesquieu, J.J. Rousseau </a:t>
            </a:r>
            <a:r>
              <a:rPr lang="tr-TR" sz="2800" dirty="0" err="1">
                <a:latin typeface="Book Antiqua" panose="02040602050305030304" pitchFamily="18" charset="0"/>
              </a:rPr>
              <a:t>Aydınlanma’nın</a:t>
            </a:r>
            <a:r>
              <a:rPr lang="tr-TR" sz="2800" dirty="0">
                <a:latin typeface="Book Antiqua" panose="02040602050305030304" pitchFamily="18" charset="0"/>
              </a:rPr>
              <a:t> önde gelen düşünürleridir.</a:t>
            </a:r>
          </a:p>
          <a:p>
            <a:pPr lvl="1">
              <a:buFont typeface="Arial" panose="020B0604020202020204" pitchFamily="34" charset="0"/>
              <a:buChar char="•"/>
            </a:pPr>
            <a:r>
              <a:rPr lang="tr-TR" sz="2800" dirty="0">
                <a:latin typeface="Book Antiqua" panose="02040602050305030304" pitchFamily="18" charset="0"/>
              </a:rPr>
              <a:t>Aydınlanmacılar spekülatif düşüncenin yerine akılı temele alan bir anlayış geliştirdiler. </a:t>
            </a:r>
          </a:p>
        </p:txBody>
      </p:sp>
    </p:spTree>
    <p:extLst>
      <p:ext uri="{BB962C8B-B14F-4D97-AF65-F5344CB8AC3E}">
        <p14:creationId xmlns:p14="http://schemas.microsoft.com/office/powerpoint/2010/main" val="13881601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202</TotalTime>
  <Words>377</Words>
  <Application>Microsoft Office PowerPoint</Application>
  <PresentationFormat>Geniş ekran</PresentationFormat>
  <Paragraphs>37</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Book Antiqua</vt:lpstr>
      <vt:lpstr>Calibri</vt:lpstr>
      <vt:lpstr>Verdana</vt:lpstr>
      <vt:lpstr>Wingdings 2</vt:lpstr>
      <vt:lpstr>Görünüş</vt:lpstr>
      <vt:lpstr>KLASİK SOSYOLOJİ KURAMLARI Sosyoloji Biliminin Ortaya Çıkışı</vt:lpstr>
      <vt:lpstr>Sosyoloji Biliminin Ortaya Çıkışı – Ders İçeriği</vt:lpstr>
      <vt:lpstr>Sosyolojinin Gelişmesinde Toplumsal Güçler – Siyasal Devrimler</vt:lpstr>
      <vt:lpstr>Sosyolojinin Gelişmesinde Toplumsal Güçler – Sanayi Devrimi ve Kapitalizmin Ortaya Çıkışı</vt:lpstr>
      <vt:lpstr>Sosyolojinin Gelişmesinde Toplumsal Güçler –Göç</vt:lpstr>
      <vt:lpstr>Sosyolojinin Gelişmesinde Toplumsal Güçler –Dinselliğin Dönüşümü</vt:lpstr>
      <vt:lpstr>Sosyolojinin Gelişmesinde Toplumsal Güçler –Bilimin Gelişimi</vt:lpstr>
      <vt:lpstr>Sosyolojinin Gelişmesinde Toplumsal Güçler –Bilimin Gelişimi</vt:lpstr>
      <vt:lpstr>Sosyolojinin Gelişmesinde Entelektüel Güçler –Aydınlanma</vt:lpstr>
      <vt:lpstr>Sosyolojinin Gelişmesinde Entelektüel Güçler –Aydınlanma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Cansu.Okan</cp:lastModifiedBy>
  <cp:revision>109</cp:revision>
  <dcterms:created xsi:type="dcterms:W3CDTF">2018-03-24T09:54:46Z</dcterms:created>
  <dcterms:modified xsi:type="dcterms:W3CDTF">2020-05-04T10:24:55Z</dcterms:modified>
</cp:coreProperties>
</file>