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9" r:id="rId3"/>
    <p:sldId id="280" r:id="rId4"/>
    <p:sldId id="281" r:id="rId5"/>
    <p:sldId id="283" r:id="rId6"/>
    <p:sldId id="284" r:id="rId7"/>
    <p:sldId id="285" r:id="rId8"/>
    <p:sldId id="286" r:id="rId9"/>
    <p:sldId id="287" r:id="rId10"/>
    <p:sldId id="288" r:id="rId11"/>
    <p:sldId id="289"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74"/>
    <p:restoredTop sz="94963"/>
  </p:normalViewPr>
  <p:slideViewPr>
    <p:cSldViewPr snapToGrid="0" snapToObjects="1">
      <p:cViewPr varScale="1">
        <p:scale>
          <a:sx n="86" d="100"/>
          <a:sy n="86" d="100"/>
        </p:scale>
        <p:origin x="114"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4/2/2021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4/2/2021</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4/2/2021</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elektrikport.com/teknik-kutuphane/lidar-ve-radar-arasindaki-farklar/21475#ad-image-0" TargetMode="Externa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hyperlink" Target="https://www.elektrikport.com/teknik-kutuphane/radar-nedir-radarlarin-siniflandirilmasi/22188#ad-image-0" TargetMode="Externa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elektrikport.com/teknik-kutuphane/doppler-etkisi-nedir-/12238#ad-image-0"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2A46D-425C-9440-819A-9898F49B302E}"/>
              </a:ext>
            </a:extLst>
          </p:cNvPr>
          <p:cNvSpPr>
            <a:spLocks noGrp="1"/>
          </p:cNvSpPr>
          <p:nvPr>
            <p:ph type="ctrTitle"/>
          </p:nvPr>
        </p:nvSpPr>
        <p:spPr>
          <a:xfrm>
            <a:off x="1750740" y="1717288"/>
            <a:ext cx="9679259" cy="1626441"/>
          </a:xfrm>
        </p:spPr>
        <p:txBody>
          <a:bodyPr>
            <a:noAutofit/>
          </a:bodyPr>
          <a:lstStyle/>
          <a:p>
            <a:r>
              <a:rPr lang="en-US" sz="5400" dirty="0"/>
              <a:t>JEM434 UZAKTAN ALGILAMA</a:t>
            </a:r>
            <a:endParaRPr lang="x-none" sz="5400" dirty="0"/>
          </a:p>
        </p:txBody>
      </p:sp>
      <p:sp>
        <p:nvSpPr>
          <p:cNvPr id="3" name="Subtitle 2">
            <a:extLst>
              <a:ext uri="{FF2B5EF4-FFF2-40B4-BE49-F238E27FC236}">
                <a16:creationId xmlns:a16="http://schemas.microsoft.com/office/drawing/2014/main" id="{B19D0848-20F3-2844-9AEA-6B61439B00F0}"/>
              </a:ext>
            </a:extLst>
          </p:cNvPr>
          <p:cNvSpPr>
            <a:spLocks noGrp="1"/>
          </p:cNvSpPr>
          <p:nvPr>
            <p:ph type="subTitle" idx="1"/>
          </p:nvPr>
        </p:nvSpPr>
        <p:spPr>
          <a:xfrm>
            <a:off x="1750741" y="5132439"/>
            <a:ext cx="9304111" cy="584774"/>
          </a:xfrm>
        </p:spPr>
        <p:txBody>
          <a:bodyPr>
            <a:normAutofit/>
          </a:bodyPr>
          <a:lstStyle/>
          <a:p>
            <a:r>
              <a:rPr lang="tr-TR" dirty="0"/>
              <a:t>DOÇ. DR. SİNAN AKISKA</a:t>
            </a:r>
            <a:endParaRPr lang="x-none" dirty="0"/>
          </a:p>
        </p:txBody>
      </p:sp>
      <p:sp>
        <p:nvSpPr>
          <p:cNvPr id="4" name="TextBox 3">
            <a:extLst>
              <a:ext uri="{FF2B5EF4-FFF2-40B4-BE49-F238E27FC236}">
                <a16:creationId xmlns:a16="http://schemas.microsoft.com/office/drawing/2014/main" id="{B1FCCAE7-9595-2247-8A43-1DC2EFFDA64C}"/>
              </a:ext>
            </a:extLst>
          </p:cNvPr>
          <p:cNvSpPr txBox="1"/>
          <p:nvPr/>
        </p:nvSpPr>
        <p:spPr>
          <a:xfrm>
            <a:off x="1713208" y="3864077"/>
            <a:ext cx="9827629" cy="1077218"/>
          </a:xfrm>
          <a:prstGeom prst="rect">
            <a:avLst/>
          </a:prstGeom>
          <a:noFill/>
        </p:spPr>
        <p:txBody>
          <a:bodyPr wrap="square" rtlCol="0">
            <a:spAutoFit/>
          </a:bodyPr>
          <a:lstStyle/>
          <a:p>
            <a:r>
              <a:rPr lang="tr-TR" sz="3200" dirty="0"/>
              <a:t>4. AKTİF ALGILAYICILAR – ELEKTROMAGNETİK SPEKTRUM</a:t>
            </a:r>
            <a:endParaRPr lang="x-none" sz="3200" dirty="0"/>
          </a:p>
        </p:txBody>
      </p:sp>
    </p:spTree>
    <p:extLst>
      <p:ext uri="{BB962C8B-B14F-4D97-AF65-F5344CB8AC3E}">
        <p14:creationId xmlns:p14="http://schemas.microsoft.com/office/powerpoint/2010/main" val="3436764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30273" y="929274"/>
            <a:ext cx="7907844" cy="4694912"/>
          </a:xfrm>
          <a:prstGeom prst="rect">
            <a:avLst/>
          </a:prstGeom>
        </p:spPr>
      </p:pic>
      <p:sp>
        <p:nvSpPr>
          <p:cNvPr id="3" name="Rectangle 2"/>
          <p:cNvSpPr/>
          <p:nvPr/>
        </p:nvSpPr>
        <p:spPr>
          <a:xfrm>
            <a:off x="4606354" y="388400"/>
            <a:ext cx="2955681" cy="369332"/>
          </a:xfrm>
          <a:prstGeom prst="rect">
            <a:avLst/>
          </a:prstGeom>
        </p:spPr>
        <p:txBody>
          <a:bodyPr wrap="none">
            <a:spAutoFit/>
          </a:bodyPr>
          <a:lstStyle/>
          <a:p>
            <a:r>
              <a:rPr lang="tr-TR" dirty="0"/>
              <a:t>► Elektromanyetik Spektrum</a:t>
            </a:r>
          </a:p>
        </p:txBody>
      </p:sp>
      <p:sp>
        <p:nvSpPr>
          <p:cNvPr id="5" name="Rectangle 4"/>
          <p:cNvSpPr/>
          <p:nvPr/>
        </p:nvSpPr>
        <p:spPr>
          <a:xfrm>
            <a:off x="0" y="6088559"/>
            <a:ext cx="6208734" cy="769441"/>
          </a:xfrm>
          <a:prstGeom prst="rect">
            <a:avLst/>
          </a:prstGeom>
        </p:spPr>
        <p:txBody>
          <a:bodyPr wrap="square">
            <a:spAutoFit/>
          </a:bodyPr>
          <a:lstStyle/>
          <a:p>
            <a:r>
              <a:rPr lang="tr-TR" sz="1100" dirty="0"/>
              <a:t>https://www.elektrikport.com/teknik-kutuphane/dalgalar-ve-elektromanyetik-spektrum/22540#ad-image-0</a:t>
            </a:r>
          </a:p>
          <a:p>
            <a:r>
              <a:rPr lang="tr-TR" sz="1100" dirty="0"/>
              <a:t>sciencenewsforstudents.org</a:t>
            </a:r>
          </a:p>
          <a:p>
            <a:r>
              <a:rPr lang="tr-TR" sz="1100" dirty="0"/>
              <a:t>howstuffworks.com</a:t>
            </a:r>
          </a:p>
          <a:p>
            <a:r>
              <a:rPr lang="tr-TR" sz="1100" dirty="0"/>
              <a:t>hubblesite.org</a:t>
            </a:r>
          </a:p>
        </p:txBody>
      </p:sp>
    </p:spTree>
    <p:extLst>
      <p:ext uri="{BB962C8B-B14F-4D97-AF65-F5344CB8AC3E}">
        <p14:creationId xmlns:p14="http://schemas.microsoft.com/office/powerpoint/2010/main" val="2052400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e Electromagnetic Spectru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454370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60336" y="5452906"/>
            <a:ext cx="1616148" cy="253916"/>
          </a:xfrm>
          <a:prstGeom prst="rect">
            <a:avLst/>
          </a:prstGeom>
        </p:spPr>
        <p:txBody>
          <a:bodyPr wrap="none">
            <a:spAutoFit/>
          </a:bodyPr>
          <a:lstStyle/>
          <a:p>
            <a:r>
              <a:rPr lang="sv-SE" sz="1050" dirty="0"/>
              <a:t>SONAR sistemin çalışması</a:t>
            </a:r>
            <a:endParaRPr lang="tr-TR" sz="1050" dirty="0"/>
          </a:p>
        </p:txBody>
      </p:sp>
      <p:sp>
        <p:nvSpPr>
          <p:cNvPr id="5" name="Rectangle 4"/>
          <p:cNvSpPr/>
          <p:nvPr/>
        </p:nvSpPr>
        <p:spPr>
          <a:xfrm>
            <a:off x="-55580" y="5882107"/>
            <a:ext cx="6520585" cy="261610"/>
          </a:xfrm>
          <a:prstGeom prst="rect">
            <a:avLst/>
          </a:prstGeom>
        </p:spPr>
        <p:txBody>
          <a:bodyPr wrap="square">
            <a:spAutoFit/>
          </a:bodyPr>
          <a:lstStyle/>
          <a:p>
            <a:r>
              <a:rPr lang="tr-TR" sz="1100" dirty="0"/>
              <a:t>https://www.elektrikport.com/teknik-kutuphane/aktif-alicilar-uzaktan-algilama--2-bolum/22615#ad-image-0</a:t>
            </a:r>
          </a:p>
        </p:txBody>
      </p:sp>
      <p:sp>
        <p:nvSpPr>
          <p:cNvPr id="6" name="Rectangle 5"/>
          <p:cNvSpPr/>
          <p:nvPr/>
        </p:nvSpPr>
        <p:spPr>
          <a:xfrm>
            <a:off x="-55580" y="6118899"/>
            <a:ext cx="1411266" cy="769441"/>
          </a:xfrm>
          <a:prstGeom prst="rect">
            <a:avLst/>
          </a:prstGeom>
        </p:spPr>
        <p:txBody>
          <a:bodyPr wrap="square">
            <a:spAutoFit/>
          </a:bodyPr>
          <a:lstStyle/>
          <a:p>
            <a:r>
              <a:rPr lang="tr-TR" sz="1100" dirty="0"/>
              <a:t>► researchgate.net</a:t>
            </a:r>
          </a:p>
          <a:p>
            <a:r>
              <a:rPr lang="tr-TR" sz="1100" dirty="0"/>
              <a:t>► usgs.gov</a:t>
            </a:r>
          </a:p>
          <a:p>
            <a:r>
              <a:rPr lang="tr-TR" sz="1100" dirty="0"/>
              <a:t>► gisgeography.com</a:t>
            </a:r>
          </a:p>
          <a:p>
            <a:r>
              <a:rPr lang="tr-TR" sz="1100" dirty="0"/>
              <a:t>► jmu.edu</a:t>
            </a:r>
          </a:p>
        </p:txBody>
      </p:sp>
      <p:sp>
        <p:nvSpPr>
          <p:cNvPr id="8" name="Rectangle 7"/>
          <p:cNvSpPr/>
          <p:nvPr/>
        </p:nvSpPr>
        <p:spPr>
          <a:xfrm>
            <a:off x="369005" y="363435"/>
            <a:ext cx="6096000" cy="4524315"/>
          </a:xfrm>
          <a:prstGeom prst="rect">
            <a:avLst/>
          </a:prstGeom>
        </p:spPr>
        <p:txBody>
          <a:bodyPr>
            <a:spAutoFit/>
          </a:bodyPr>
          <a:lstStyle/>
          <a:p>
            <a:r>
              <a:rPr lang="tr-TR" dirty="0"/>
              <a:t>Bazı Aktif Alıcı Türleri</a:t>
            </a:r>
          </a:p>
          <a:p>
            <a:endParaRPr lang="tr-TR" dirty="0"/>
          </a:p>
          <a:p>
            <a:pPr algn="just" fontAlgn="base"/>
            <a:r>
              <a:rPr lang="tr-TR" b="1" dirty="0">
                <a:solidFill>
                  <a:srgbClr val="008080"/>
                </a:solidFill>
                <a:latin typeface="Trebuchet MS" panose="020B0603020202020204" pitchFamily="34" charset="0"/>
              </a:rPr>
              <a:t>1- SONAR (Sound Navigation And Ranging)</a:t>
            </a:r>
          </a:p>
          <a:p>
            <a:endParaRPr lang="tr-TR" dirty="0"/>
          </a:p>
          <a:p>
            <a:r>
              <a:rPr lang="tr-TR" dirty="0"/>
              <a:t>► Ses dalgalarının gönderilmesi ve yansımalarının alınması esasına dayanır.</a:t>
            </a:r>
          </a:p>
          <a:p>
            <a:r>
              <a:rPr lang="tr-TR" dirty="0"/>
              <a:t>► Düşük ışıklılıkta veya bulanık ortamlarda (not: parçacık boyutu arttıkça bu durum geçerli değildir) verimi düşmez.</a:t>
            </a:r>
          </a:p>
          <a:p>
            <a:r>
              <a:rPr lang="tr-TR" dirty="0"/>
              <a:t>► Askeri uygulamalarda sık kullanıldığı gibi, balıkçılık ve arkeoloji gibi sivil uygulamalarda da kullanılır.</a:t>
            </a:r>
          </a:p>
          <a:p>
            <a:endParaRPr lang="tr-TR" dirty="0"/>
          </a:p>
          <a:p>
            <a:r>
              <a:rPr lang="tr-TR" dirty="0"/>
              <a:t>Sonar sensör sitemlerinin pasif sensör olan türü de mevcuttur.</a:t>
            </a:r>
          </a:p>
          <a:p>
            <a:endParaRPr lang="tr-TR" dirty="0"/>
          </a:p>
          <a:p>
            <a:r>
              <a:rPr lang="tr-TR" dirty="0"/>
              <a:t>Aktif sonar öncelikle verici ve alıcıdan oluşur. Verici ses dalgaları üretmek ve göndermek için kullanılır. Alıcı ise nesneden geri dönen ses dalgalarını almak için kullanılır.</a:t>
            </a:r>
          </a:p>
        </p:txBody>
      </p:sp>
      <p:pic>
        <p:nvPicPr>
          <p:cNvPr id="9" name="Picture 8"/>
          <p:cNvPicPr>
            <a:picLocks noChangeAspect="1"/>
          </p:cNvPicPr>
          <p:nvPr/>
        </p:nvPicPr>
        <p:blipFill>
          <a:blip r:embed="rId2"/>
          <a:stretch>
            <a:fillRect/>
          </a:stretch>
        </p:blipFill>
        <p:spPr>
          <a:xfrm>
            <a:off x="7031654" y="1151178"/>
            <a:ext cx="4361312" cy="3741322"/>
          </a:xfrm>
          <a:prstGeom prst="rect">
            <a:avLst/>
          </a:prstGeom>
        </p:spPr>
      </p:pic>
    </p:spTree>
    <p:extLst>
      <p:ext uri="{BB962C8B-B14F-4D97-AF65-F5344CB8AC3E}">
        <p14:creationId xmlns:p14="http://schemas.microsoft.com/office/powerpoint/2010/main" val="2982132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962" y="451978"/>
            <a:ext cx="6233786" cy="4524315"/>
          </a:xfrm>
          <a:prstGeom prst="rect">
            <a:avLst/>
          </a:prstGeom>
        </p:spPr>
        <p:txBody>
          <a:bodyPr wrap="square">
            <a:spAutoFit/>
          </a:bodyPr>
          <a:lstStyle/>
          <a:p>
            <a:pPr fontAlgn="base"/>
            <a:r>
              <a:rPr lang="tr-TR" b="1" dirty="0">
                <a:solidFill>
                  <a:srgbClr val="008080"/>
                </a:solidFill>
                <a:latin typeface="inherit"/>
              </a:rPr>
              <a:t>2- LiDAR </a:t>
            </a:r>
            <a:r>
              <a:rPr lang="tr-TR" b="1" dirty="0">
                <a:solidFill>
                  <a:srgbClr val="008080"/>
                </a:solidFill>
                <a:latin typeface="Trebuchet MS" panose="020B0603020202020204" pitchFamily="34" charset="0"/>
              </a:rPr>
              <a:t>(Light Detection And Ranging)</a:t>
            </a:r>
            <a:endParaRPr lang="tr-TR" b="1" dirty="0">
              <a:solidFill>
                <a:srgbClr val="222222"/>
              </a:solidFill>
              <a:latin typeface="Arial" panose="020B0604020202020204" pitchFamily="34" charset="0"/>
            </a:endParaRPr>
          </a:p>
          <a:p>
            <a:pPr fontAlgn="base"/>
            <a:r>
              <a:rPr lang="tr-TR" dirty="0">
                <a:solidFill>
                  <a:srgbClr val="222222"/>
                </a:solidFill>
                <a:latin typeface="Arial" panose="020B0604020202020204" pitchFamily="34" charset="0"/>
              </a:rPr>
              <a:t/>
            </a:r>
            <a:br>
              <a:rPr lang="tr-TR" dirty="0">
                <a:solidFill>
                  <a:srgbClr val="222222"/>
                </a:solidFill>
                <a:latin typeface="Arial" panose="020B0604020202020204" pitchFamily="34" charset="0"/>
              </a:rPr>
            </a:br>
            <a:r>
              <a:rPr lang="tr-TR" dirty="0">
                <a:solidFill>
                  <a:srgbClr val="222222"/>
                </a:solidFill>
                <a:latin typeface="Trebuchet MS" panose="020B0603020202020204" pitchFamily="34" charset="0"/>
              </a:rPr>
              <a:t>Jeo-uzamsal toplulukta yaygın olarak kullanılan aktif bir uzaktan algılayıcı, bir </a:t>
            </a:r>
            <a:r>
              <a:rPr lang="tr-TR" b="1" dirty="0">
                <a:solidFill>
                  <a:srgbClr val="0099CC"/>
                </a:solidFill>
                <a:latin typeface="inherit"/>
                <a:hlinkClick r:id="rId2"/>
              </a:rPr>
              <a:t>LIDAR</a:t>
            </a:r>
            <a:r>
              <a:rPr lang="tr-TR" dirty="0">
                <a:solidFill>
                  <a:srgbClr val="222222"/>
                </a:solidFill>
                <a:latin typeface="Trebuchet MS" panose="020B0603020202020204" pitchFamily="34" charset="0"/>
              </a:rPr>
              <a:t> (Işık Algılama ve Açıklık) sensörüdür. Bir lazer ışınını Dünya'nın yüzeyine yönlendirir ve yere uçuş süresini ölçer. Uçuş zamanı verileri, arazi ve yükseklik değişimlerini doğru bir şekilde yansıtan üç boyutlu bir topografik harita üretmek için kullanılır.</a:t>
            </a:r>
            <a:endParaRPr lang="tr-TR" dirty="0">
              <a:solidFill>
                <a:srgbClr val="222222"/>
              </a:solidFill>
              <a:latin typeface="Arial" panose="020B0604020202020204" pitchFamily="34" charset="0"/>
            </a:endParaRPr>
          </a:p>
          <a:p>
            <a:pPr fontAlgn="base"/>
            <a:r>
              <a:rPr lang="tr-TR" dirty="0"/>
              <a:t/>
            </a:r>
            <a:br>
              <a:rPr lang="tr-TR" dirty="0"/>
            </a:br>
            <a:r>
              <a:rPr lang="tr-TR" dirty="0">
                <a:solidFill>
                  <a:srgbClr val="008080"/>
                </a:solidFill>
                <a:latin typeface="inherit"/>
              </a:rPr>
              <a:t>► </a:t>
            </a:r>
            <a:r>
              <a:rPr lang="tr-TR" dirty="0">
                <a:solidFill>
                  <a:srgbClr val="222222"/>
                </a:solidFill>
                <a:latin typeface="Trebuchet MS" panose="020B0603020202020204" pitchFamily="34" charset="0"/>
              </a:rPr>
              <a:t>Belirli bir dalgaboyunda ışık (laser) gönderilerek yansımasının algılanması esasına dayanır.</a:t>
            </a:r>
            <a:br>
              <a:rPr lang="tr-TR" dirty="0">
                <a:solidFill>
                  <a:srgbClr val="222222"/>
                </a:solidFill>
                <a:latin typeface="Trebuchet MS" panose="020B0603020202020204" pitchFamily="34" charset="0"/>
              </a:rPr>
            </a:br>
            <a:r>
              <a:rPr lang="tr-TR" dirty="0">
                <a:solidFill>
                  <a:srgbClr val="008080"/>
                </a:solidFill>
                <a:latin typeface="Trebuchet MS" panose="020B0603020202020204" pitchFamily="34" charset="0"/>
              </a:rPr>
              <a:t>► </a:t>
            </a:r>
            <a:r>
              <a:rPr lang="tr-TR" dirty="0">
                <a:solidFill>
                  <a:srgbClr val="222222"/>
                </a:solidFill>
                <a:latin typeface="Trebuchet MS" panose="020B0603020202020204" pitchFamily="34" charset="0"/>
              </a:rPr>
              <a:t>Laserin dönüş süresine bağlı olarak mesafe / yükseklik bilgisi elde edilir.</a:t>
            </a:r>
            <a:br>
              <a:rPr lang="tr-TR" dirty="0">
                <a:solidFill>
                  <a:srgbClr val="222222"/>
                </a:solidFill>
                <a:latin typeface="Trebuchet MS" panose="020B0603020202020204" pitchFamily="34" charset="0"/>
              </a:rPr>
            </a:br>
            <a:r>
              <a:rPr lang="tr-TR" dirty="0">
                <a:solidFill>
                  <a:srgbClr val="008080"/>
                </a:solidFill>
                <a:latin typeface="Trebuchet MS" panose="020B0603020202020204" pitchFamily="34" charset="0"/>
              </a:rPr>
              <a:t>► </a:t>
            </a:r>
            <a:r>
              <a:rPr lang="tr-TR" dirty="0">
                <a:solidFill>
                  <a:srgbClr val="222222"/>
                </a:solidFill>
                <a:latin typeface="Trebuchet MS" panose="020B0603020202020204" pitchFamily="34" charset="0"/>
              </a:rPr>
              <a:t>Kullanılan dalgaboyuna göre ek bilgiler çıkarılır.</a:t>
            </a:r>
            <a:r>
              <a:rPr lang="tr-TR" dirty="0">
                <a:solidFill>
                  <a:srgbClr val="222222"/>
                </a:solidFill>
                <a:latin typeface="inherit"/>
              </a:rPr>
              <a:t/>
            </a:r>
            <a:br>
              <a:rPr lang="tr-TR" dirty="0">
                <a:solidFill>
                  <a:srgbClr val="222222"/>
                </a:solidFill>
                <a:latin typeface="inherit"/>
              </a:rPr>
            </a:br>
            <a:r>
              <a:rPr lang="tr-TR" dirty="0">
                <a:solidFill>
                  <a:srgbClr val="008080"/>
                </a:solidFill>
                <a:latin typeface="inherit"/>
              </a:rPr>
              <a:t>► </a:t>
            </a:r>
            <a:r>
              <a:rPr lang="tr-TR" dirty="0">
                <a:solidFill>
                  <a:srgbClr val="222222"/>
                </a:solidFill>
                <a:latin typeface="Trebuchet MS" panose="020B0603020202020204" pitchFamily="34" charset="0"/>
              </a:rPr>
              <a:t>Askeri uygulamalarda kullanıldığı gibi, şehir planlama ve ormancılık gibi birçok sivil uygulamada da kullanılır.</a:t>
            </a:r>
            <a:endParaRPr lang="tr-TR" b="0" i="0" u="none" strike="noStrike" dirty="0">
              <a:solidFill>
                <a:srgbClr val="222222"/>
              </a:solidFill>
              <a:effectLst/>
              <a:latin typeface="Arial" panose="020B0604020202020204" pitchFamily="34" charset="0"/>
            </a:endParaRPr>
          </a:p>
        </p:txBody>
      </p:sp>
      <p:sp>
        <p:nvSpPr>
          <p:cNvPr id="4" name="Rectangle 3"/>
          <p:cNvSpPr/>
          <p:nvPr/>
        </p:nvSpPr>
        <p:spPr>
          <a:xfrm>
            <a:off x="8254602" y="2313755"/>
            <a:ext cx="1621370" cy="253916"/>
          </a:xfrm>
          <a:prstGeom prst="rect">
            <a:avLst/>
          </a:prstGeom>
        </p:spPr>
        <p:txBody>
          <a:bodyPr wrap="square">
            <a:spAutoFit/>
          </a:bodyPr>
          <a:lstStyle/>
          <a:p>
            <a:r>
              <a:rPr lang="tr-TR" sz="1050" dirty="0"/>
              <a:t>LiDAR sisteminin çalışması</a:t>
            </a:r>
          </a:p>
        </p:txBody>
      </p:sp>
      <p:sp>
        <p:nvSpPr>
          <p:cNvPr id="6" name="Rectangle 5"/>
          <p:cNvSpPr/>
          <p:nvPr/>
        </p:nvSpPr>
        <p:spPr>
          <a:xfrm>
            <a:off x="7914225" y="5823338"/>
            <a:ext cx="2448975" cy="254044"/>
          </a:xfrm>
          <a:prstGeom prst="rect">
            <a:avLst/>
          </a:prstGeom>
        </p:spPr>
        <p:txBody>
          <a:bodyPr wrap="square">
            <a:spAutoFit/>
          </a:bodyPr>
          <a:lstStyle/>
          <a:p>
            <a:r>
              <a:rPr lang="tr-TR" sz="1050" dirty="0"/>
              <a:t>A </a:t>
            </a:r>
            <a:r>
              <a:rPr lang="tr-TR" sz="1050" dirty="0" err="1"/>
              <a:t>lidar</a:t>
            </a:r>
            <a:r>
              <a:rPr lang="tr-TR" sz="1050" dirty="0"/>
              <a:t> </a:t>
            </a:r>
            <a:r>
              <a:rPr lang="tr-TR" sz="1050" dirty="0" err="1"/>
              <a:t>map</a:t>
            </a:r>
            <a:r>
              <a:rPr lang="tr-TR" sz="1050" dirty="0"/>
              <a:t> of </a:t>
            </a:r>
            <a:r>
              <a:rPr lang="tr-TR" sz="1050" dirty="0" err="1"/>
              <a:t>Lynnhaven</a:t>
            </a:r>
            <a:r>
              <a:rPr lang="tr-TR" sz="1050" dirty="0"/>
              <a:t> </a:t>
            </a:r>
            <a:r>
              <a:rPr lang="tr-TR" sz="1050" dirty="0" err="1"/>
              <a:t>Inlet</a:t>
            </a:r>
            <a:r>
              <a:rPr lang="tr-TR" sz="1050" dirty="0"/>
              <a:t>, Virginia.</a:t>
            </a:r>
          </a:p>
        </p:txBody>
      </p:sp>
      <p:pic>
        <p:nvPicPr>
          <p:cNvPr id="7" name="Picture 6"/>
          <p:cNvPicPr>
            <a:picLocks noChangeAspect="1"/>
          </p:cNvPicPr>
          <p:nvPr/>
        </p:nvPicPr>
        <p:blipFill>
          <a:blip r:embed="rId3"/>
          <a:stretch>
            <a:fillRect/>
          </a:stretch>
        </p:blipFill>
        <p:spPr>
          <a:xfrm>
            <a:off x="6633574" y="129856"/>
            <a:ext cx="4863426" cy="2122343"/>
          </a:xfrm>
          <a:prstGeom prst="rect">
            <a:avLst/>
          </a:prstGeom>
        </p:spPr>
      </p:pic>
      <p:sp>
        <p:nvSpPr>
          <p:cNvPr id="8" name="Rectangle 7">
            <a:extLst>
              <a:ext uri="{FF2B5EF4-FFF2-40B4-BE49-F238E27FC236}">
                <a16:creationId xmlns:a16="http://schemas.microsoft.com/office/drawing/2014/main" id="{5F968ECA-E120-B14F-816F-ECEFBDA9F123}"/>
              </a:ext>
            </a:extLst>
          </p:cNvPr>
          <p:cNvSpPr/>
          <p:nvPr/>
        </p:nvSpPr>
        <p:spPr>
          <a:xfrm>
            <a:off x="-55580" y="5882107"/>
            <a:ext cx="6520585" cy="261610"/>
          </a:xfrm>
          <a:prstGeom prst="rect">
            <a:avLst/>
          </a:prstGeom>
        </p:spPr>
        <p:txBody>
          <a:bodyPr wrap="square">
            <a:spAutoFit/>
          </a:bodyPr>
          <a:lstStyle/>
          <a:p>
            <a:r>
              <a:rPr lang="tr-TR" sz="1100" dirty="0"/>
              <a:t>https://www.elektrikport.com/teknik-kutuphane/aktif-alicilar-uzaktan-algilama--2-bolum/22615#ad-image-0</a:t>
            </a:r>
          </a:p>
        </p:txBody>
      </p:sp>
      <p:sp>
        <p:nvSpPr>
          <p:cNvPr id="9" name="Rectangle 8">
            <a:extLst>
              <a:ext uri="{FF2B5EF4-FFF2-40B4-BE49-F238E27FC236}">
                <a16:creationId xmlns:a16="http://schemas.microsoft.com/office/drawing/2014/main" id="{1E2023E1-DBB1-9B41-B691-A12440ADBC4D}"/>
              </a:ext>
            </a:extLst>
          </p:cNvPr>
          <p:cNvSpPr/>
          <p:nvPr/>
        </p:nvSpPr>
        <p:spPr>
          <a:xfrm>
            <a:off x="-55580" y="6118899"/>
            <a:ext cx="1411266" cy="769441"/>
          </a:xfrm>
          <a:prstGeom prst="rect">
            <a:avLst/>
          </a:prstGeom>
        </p:spPr>
        <p:txBody>
          <a:bodyPr wrap="square">
            <a:spAutoFit/>
          </a:bodyPr>
          <a:lstStyle/>
          <a:p>
            <a:r>
              <a:rPr lang="tr-TR" sz="1100" dirty="0"/>
              <a:t>► researchgate.net</a:t>
            </a:r>
          </a:p>
          <a:p>
            <a:r>
              <a:rPr lang="tr-TR" sz="1100" dirty="0"/>
              <a:t>► usgs.gov</a:t>
            </a:r>
          </a:p>
          <a:p>
            <a:r>
              <a:rPr lang="tr-TR" sz="1100" dirty="0"/>
              <a:t>► gisgeography.com</a:t>
            </a:r>
          </a:p>
          <a:p>
            <a:r>
              <a:rPr lang="tr-TR" sz="1100" dirty="0"/>
              <a:t>► jmu.edu</a:t>
            </a:r>
          </a:p>
        </p:txBody>
      </p:sp>
      <p:pic>
        <p:nvPicPr>
          <p:cNvPr id="1026" name="Picture 2" descr="LIDAR image Lynnhaven Inlet, Virginia">
            <a:extLst>
              <a:ext uri="{FF2B5EF4-FFF2-40B4-BE49-F238E27FC236}">
                <a16:creationId xmlns:a16="http://schemas.microsoft.com/office/drawing/2014/main" id="{9D6FC914-1C4E-A24F-BFD2-FC724EE3AF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3574" y="2629227"/>
            <a:ext cx="4779818" cy="318654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E79908F-15EB-214F-A9F4-630747B52285}"/>
              </a:ext>
            </a:extLst>
          </p:cNvPr>
          <p:cNvSpPr/>
          <p:nvPr/>
        </p:nvSpPr>
        <p:spPr>
          <a:xfrm>
            <a:off x="6633574" y="6192800"/>
            <a:ext cx="2735044" cy="261610"/>
          </a:xfrm>
          <a:prstGeom prst="rect">
            <a:avLst/>
          </a:prstGeom>
        </p:spPr>
        <p:txBody>
          <a:bodyPr wrap="none">
            <a:spAutoFit/>
          </a:bodyPr>
          <a:lstStyle/>
          <a:p>
            <a:r>
              <a:rPr lang="en-TR" sz="1100" dirty="0"/>
              <a:t>https://oceanservice.noaa.gov/facts/lidar.html</a:t>
            </a:r>
          </a:p>
        </p:txBody>
      </p:sp>
    </p:spTree>
    <p:extLst>
      <p:ext uri="{BB962C8B-B14F-4D97-AF65-F5344CB8AC3E}">
        <p14:creationId xmlns:p14="http://schemas.microsoft.com/office/powerpoint/2010/main" val="3238205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993" y="425553"/>
            <a:ext cx="6157438" cy="4770537"/>
          </a:xfrm>
          <a:prstGeom prst="rect">
            <a:avLst/>
          </a:prstGeom>
        </p:spPr>
        <p:txBody>
          <a:bodyPr wrap="square">
            <a:spAutoFit/>
          </a:bodyPr>
          <a:lstStyle/>
          <a:p>
            <a:pPr fontAlgn="base"/>
            <a:r>
              <a:rPr lang="tr-TR" sz="1600" b="1" dirty="0">
                <a:solidFill>
                  <a:srgbClr val="008080"/>
                </a:solidFill>
                <a:latin typeface="Trebuchet MS" panose="020B0703020202090204" pitchFamily="34" charset="0"/>
              </a:rPr>
              <a:t>3- RADAR &amp; SAR (Synthetic Aperture Radar)</a:t>
            </a:r>
            <a:endParaRPr lang="tr-TR" sz="1600" dirty="0">
              <a:solidFill>
                <a:srgbClr val="222222"/>
              </a:solidFill>
              <a:latin typeface="Trebuchet MS" panose="020B0703020202090204" pitchFamily="34" charset="0"/>
            </a:endParaRPr>
          </a:p>
          <a:p>
            <a:pPr fontAlgn="base"/>
            <a:r>
              <a:rPr lang="tr-TR" sz="1600" dirty="0">
                <a:solidFill>
                  <a:srgbClr val="222222"/>
                </a:solidFill>
                <a:latin typeface="Trebuchet MS" panose="020B0703020202090204" pitchFamily="34" charset="0"/>
              </a:rPr>
              <a:t> </a:t>
            </a:r>
          </a:p>
          <a:p>
            <a:pPr fontAlgn="base"/>
            <a:r>
              <a:rPr lang="tr-TR" sz="1600" dirty="0">
                <a:solidFill>
                  <a:srgbClr val="008080"/>
                </a:solidFill>
                <a:latin typeface="Trebuchet MS" panose="020B0703020202090204" pitchFamily="34" charset="0"/>
              </a:rPr>
              <a:t>► </a:t>
            </a:r>
            <a:r>
              <a:rPr lang="tr-TR" sz="1600" dirty="0">
                <a:solidFill>
                  <a:srgbClr val="222222"/>
                </a:solidFill>
                <a:latin typeface="Trebuchet MS" panose="020B0703020202090204" pitchFamily="34" charset="0"/>
              </a:rPr>
              <a:t>Radyo dalgalarının gönderilerek yansımasının algılanması esasına dayanır.</a:t>
            </a:r>
            <a:br>
              <a:rPr lang="tr-TR" sz="1600" dirty="0">
                <a:solidFill>
                  <a:srgbClr val="222222"/>
                </a:solidFill>
                <a:latin typeface="Trebuchet MS" panose="020B0703020202090204" pitchFamily="34" charset="0"/>
              </a:rPr>
            </a:br>
            <a:r>
              <a:rPr lang="tr-TR" sz="1600" dirty="0">
                <a:solidFill>
                  <a:srgbClr val="008080"/>
                </a:solidFill>
                <a:latin typeface="Trebuchet MS" panose="020B0703020202090204" pitchFamily="34" charset="0"/>
              </a:rPr>
              <a:t>► </a:t>
            </a:r>
            <a:r>
              <a:rPr lang="tr-TR" sz="1600" dirty="0">
                <a:solidFill>
                  <a:srgbClr val="222222"/>
                </a:solidFill>
                <a:latin typeface="Trebuchet MS" panose="020B0703020202090204" pitchFamily="34" charset="0"/>
              </a:rPr>
              <a:t>Özellikle askeri uygulamalarda kullanılmakla birlikte, maden / mineral keşfi ve çevre gözlem gibi sivil uygulamalarda da kullanım bulabilmektedir.</a:t>
            </a:r>
            <a:br>
              <a:rPr lang="tr-TR" sz="1600" dirty="0">
                <a:solidFill>
                  <a:srgbClr val="222222"/>
                </a:solidFill>
                <a:latin typeface="Trebuchet MS" panose="020B0703020202090204" pitchFamily="34" charset="0"/>
              </a:rPr>
            </a:br>
            <a:r>
              <a:rPr lang="tr-TR" sz="1600" dirty="0">
                <a:solidFill>
                  <a:srgbClr val="008080"/>
                </a:solidFill>
                <a:latin typeface="Trebuchet MS" panose="020B0703020202090204" pitchFamily="34" charset="0"/>
              </a:rPr>
              <a:t>► </a:t>
            </a:r>
            <a:r>
              <a:rPr lang="tr-TR" sz="1600" dirty="0">
                <a:solidFill>
                  <a:srgbClr val="222222"/>
                </a:solidFill>
                <a:latin typeface="Trebuchet MS" panose="020B0703020202090204" pitchFamily="34" charset="0"/>
              </a:rPr>
              <a:t>SAR sistemleri ile yüksek uzamsal çözünürlük de sağlar.</a:t>
            </a:r>
            <a:br>
              <a:rPr lang="tr-TR" sz="1600" dirty="0">
                <a:solidFill>
                  <a:srgbClr val="222222"/>
                </a:solidFill>
                <a:latin typeface="Trebuchet MS" panose="020B0703020202090204" pitchFamily="34" charset="0"/>
              </a:rPr>
            </a:br>
            <a:r>
              <a:rPr lang="tr-TR" sz="1600" dirty="0">
                <a:solidFill>
                  <a:srgbClr val="222222"/>
                </a:solidFill>
                <a:latin typeface="Trebuchet MS" panose="020B0703020202090204" pitchFamily="34" charset="0"/>
              </a:rPr>
              <a:t/>
            </a:r>
            <a:br>
              <a:rPr lang="tr-TR" sz="1600" dirty="0">
                <a:solidFill>
                  <a:srgbClr val="222222"/>
                </a:solidFill>
                <a:latin typeface="Trebuchet MS" panose="020B0703020202090204" pitchFamily="34" charset="0"/>
              </a:rPr>
            </a:br>
            <a:r>
              <a:rPr lang="tr-TR" sz="1600" b="1" dirty="0">
                <a:solidFill>
                  <a:srgbClr val="0099CC"/>
                </a:solidFill>
                <a:latin typeface="Trebuchet MS" panose="020B0703020202090204" pitchFamily="34" charset="0"/>
                <a:hlinkClick r:id="rId2"/>
              </a:rPr>
              <a:t>RADAR</a:t>
            </a:r>
            <a:r>
              <a:rPr lang="tr-TR" sz="1600" dirty="0">
                <a:solidFill>
                  <a:srgbClr val="222222"/>
                </a:solidFill>
                <a:latin typeface="Trebuchet MS" panose="020B0703020202090204" pitchFamily="34" charset="0"/>
              </a:rPr>
              <a:t> aslında, bir menzil veya mesafe ölçüm cihazıdır. Temel olarak verileri işlemek ve kaydetmek için bir verici, bir alıcı, bir anten ve bir elektronik sistemden oluşur.</a:t>
            </a:r>
            <a:br>
              <a:rPr lang="tr-TR" sz="1600" dirty="0">
                <a:solidFill>
                  <a:srgbClr val="222222"/>
                </a:solidFill>
                <a:latin typeface="Trebuchet MS" panose="020B0703020202090204" pitchFamily="34" charset="0"/>
              </a:rPr>
            </a:br>
            <a:r>
              <a:rPr lang="tr-TR" sz="1600" dirty="0">
                <a:solidFill>
                  <a:srgbClr val="222222"/>
                </a:solidFill>
                <a:latin typeface="Trebuchet MS" panose="020B0703020202090204" pitchFamily="34" charset="0"/>
              </a:rPr>
              <a:t/>
            </a:r>
            <a:br>
              <a:rPr lang="tr-TR" sz="1600" dirty="0">
                <a:solidFill>
                  <a:srgbClr val="222222"/>
                </a:solidFill>
                <a:latin typeface="Trebuchet MS" panose="020B0703020202090204" pitchFamily="34" charset="0"/>
              </a:rPr>
            </a:br>
            <a:r>
              <a:rPr lang="tr-TR" sz="1600" dirty="0">
                <a:solidFill>
                  <a:srgbClr val="222222"/>
                </a:solidFill>
                <a:latin typeface="Trebuchet MS" panose="020B0703020202090204" pitchFamily="34" charset="0"/>
              </a:rPr>
              <a:t>Vericiden elektromanyetik sinyal darbeleri gönderilir ve radyo dalgalarının taşıdığı enerji nesneye ulaştıktan sonra nesneden yansıyarak geri döner, bu yansıyan sinyallere yankı denir. Radar için yankının şiddeti yönü ve geri gelme zamanı çok önemlidir. Bu parametreler doğrultusunda tespit edilen cismin özellikleri saptanır.</a:t>
            </a:r>
            <a:endParaRPr lang="tr-TR" sz="1600" b="0" i="0" u="none" strike="noStrike" dirty="0">
              <a:solidFill>
                <a:srgbClr val="222222"/>
              </a:solidFill>
              <a:effectLst/>
              <a:latin typeface="Trebuchet MS" panose="020B0703020202090204" pitchFamily="34" charset="0"/>
            </a:endParaRPr>
          </a:p>
        </p:txBody>
      </p:sp>
      <p:sp>
        <p:nvSpPr>
          <p:cNvPr id="6" name="Rectangle 5"/>
          <p:cNvSpPr/>
          <p:nvPr/>
        </p:nvSpPr>
        <p:spPr>
          <a:xfrm>
            <a:off x="7868621" y="6249703"/>
            <a:ext cx="2407493" cy="253916"/>
          </a:xfrm>
          <a:prstGeom prst="rect">
            <a:avLst/>
          </a:prstGeom>
        </p:spPr>
        <p:txBody>
          <a:bodyPr wrap="square">
            <a:spAutoFit/>
          </a:bodyPr>
          <a:lstStyle/>
          <a:p>
            <a:r>
              <a:rPr lang="tr-TR" sz="1050" dirty="0" err="1"/>
              <a:t>https</a:t>
            </a:r>
            <a:r>
              <a:rPr lang="tr-TR" sz="1050" dirty="0"/>
              <a:t>://</a:t>
            </a:r>
            <a:r>
              <a:rPr lang="tr-TR" sz="1050" dirty="0" err="1"/>
              <a:t>slideplayer.com</a:t>
            </a:r>
            <a:r>
              <a:rPr lang="tr-TR" sz="1050" dirty="0"/>
              <a:t>/</a:t>
            </a:r>
            <a:r>
              <a:rPr lang="tr-TR" sz="1050" dirty="0" err="1"/>
              <a:t>slide</a:t>
            </a:r>
            <a:r>
              <a:rPr lang="tr-TR" sz="1050" dirty="0"/>
              <a:t>/12156050/</a:t>
            </a:r>
          </a:p>
        </p:txBody>
      </p:sp>
      <p:pic>
        <p:nvPicPr>
          <p:cNvPr id="1026" name="Picture 2" descr="https://www.muhendisbeyinler.net/wp-content/uploads/2017/03/radar.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03179" y="727858"/>
            <a:ext cx="5009850" cy="20628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77D0E2A-9FE6-E14C-B15E-9961C8E12498}"/>
              </a:ext>
            </a:extLst>
          </p:cNvPr>
          <p:cNvSpPr/>
          <p:nvPr/>
        </p:nvSpPr>
        <p:spPr>
          <a:xfrm>
            <a:off x="-55580" y="5882107"/>
            <a:ext cx="6520585" cy="261610"/>
          </a:xfrm>
          <a:prstGeom prst="rect">
            <a:avLst/>
          </a:prstGeom>
        </p:spPr>
        <p:txBody>
          <a:bodyPr wrap="square">
            <a:spAutoFit/>
          </a:bodyPr>
          <a:lstStyle/>
          <a:p>
            <a:r>
              <a:rPr lang="tr-TR" sz="1100" dirty="0"/>
              <a:t>https://www.elektrikport.com/teknik-kutuphane/aktif-alicilar-uzaktan-algilama--2-bolum/22615#ad-image-0</a:t>
            </a:r>
          </a:p>
        </p:txBody>
      </p:sp>
      <p:sp>
        <p:nvSpPr>
          <p:cNvPr id="7" name="Rectangle 6">
            <a:extLst>
              <a:ext uri="{FF2B5EF4-FFF2-40B4-BE49-F238E27FC236}">
                <a16:creationId xmlns:a16="http://schemas.microsoft.com/office/drawing/2014/main" id="{1105FFB7-373E-D644-8DAD-46D699B8F648}"/>
              </a:ext>
            </a:extLst>
          </p:cNvPr>
          <p:cNvSpPr/>
          <p:nvPr/>
        </p:nvSpPr>
        <p:spPr>
          <a:xfrm>
            <a:off x="-55580" y="6118899"/>
            <a:ext cx="1411266" cy="769441"/>
          </a:xfrm>
          <a:prstGeom prst="rect">
            <a:avLst/>
          </a:prstGeom>
        </p:spPr>
        <p:txBody>
          <a:bodyPr wrap="square">
            <a:spAutoFit/>
          </a:bodyPr>
          <a:lstStyle/>
          <a:p>
            <a:r>
              <a:rPr lang="tr-TR" sz="1100" dirty="0"/>
              <a:t>► researchgate.net</a:t>
            </a:r>
          </a:p>
          <a:p>
            <a:r>
              <a:rPr lang="tr-TR" sz="1100" dirty="0"/>
              <a:t>► usgs.gov</a:t>
            </a:r>
          </a:p>
          <a:p>
            <a:r>
              <a:rPr lang="tr-TR" sz="1100" dirty="0"/>
              <a:t>► gisgeography.com</a:t>
            </a:r>
          </a:p>
          <a:p>
            <a:r>
              <a:rPr lang="tr-TR" sz="1100" dirty="0"/>
              <a:t>► jmu.edu</a:t>
            </a:r>
          </a:p>
        </p:txBody>
      </p:sp>
      <p:pic>
        <p:nvPicPr>
          <p:cNvPr id="2050" name="Picture 2">
            <a:extLst>
              <a:ext uri="{FF2B5EF4-FFF2-40B4-BE49-F238E27FC236}">
                <a16:creationId xmlns:a16="http://schemas.microsoft.com/office/drawing/2014/main" id="{8D083CBE-C324-8948-B0C0-83FD195E26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78" t="45576" r="1388" b="1333"/>
          <a:stretch/>
        </p:blipFill>
        <p:spPr bwMode="auto">
          <a:xfrm>
            <a:off x="6301519" y="3406902"/>
            <a:ext cx="5764488" cy="2475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175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cdnelektrikport.4flyy.com/Content/202004/pasif-aktif-alici-elektrikport-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7916" y="249187"/>
            <a:ext cx="7714912" cy="543629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386202" y="5685483"/>
            <a:ext cx="6096000" cy="430887"/>
          </a:xfrm>
          <a:prstGeom prst="rect">
            <a:avLst/>
          </a:prstGeom>
        </p:spPr>
        <p:txBody>
          <a:bodyPr>
            <a:spAutoFit/>
          </a:bodyPr>
          <a:lstStyle/>
          <a:p>
            <a:r>
              <a:rPr lang="tr-TR" sz="1100" dirty="0"/>
              <a:t>Dört ana Uzaktan Alıcı tipi arasındaki fark: pasif sensörler (Multispektral ve Hiperspektral) kendiliğinden radyasyon yaymaz, ancak aktif sensörler yayar (LiDAR ve RADAR)</a:t>
            </a:r>
          </a:p>
        </p:txBody>
      </p:sp>
      <p:sp>
        <p:nvSpPr>
          <p:cNvPr id="4" name="Rectangle 3">
            <a:extLst>
              <a:ext uri="{FF2B5EF4-FFF2-40B4-BE49-F238E27FC236}">
                <a16:creationId xmlns:a16="http://schemas.microsoft.com/office/drawing/2014/main" id="{5D1F1B66-292C-B84A-82A4-C288C4C3CF5F}"/>
              </a:ext>
            </a:extLst>
          </p:cNvPr>
          <p:cNvSpPr/>
          <p:nvPr/>
        </p:nvSpPr>
        <p:spPr>
          <a:xfrm>
            <a:off x="-86383" y="6122885"/>
            <a:ext cx="6520585" cy="261610"/>
          </a:xfrm>
          <a:prstGeom prst="rect">
            <a:avLst/>
          </a:prstGeom>
        </p:spPr>
        <p:txBody>
          <a:bodyPr wrap="square">
            <a:spAutoFit/>
          </a:bodyPr>
          <a:lstStyle/>
          <a:p>
            <a:r>
              <a:rPr lang="tr-TR" sz="1100" dirty="0"/>
              <a:t>https://www.elektrikport.com/teknik-kutuphane/aktif-alicilar-uzaktan-algilama--2-bolum/22615#ad-image-0</a:t>
            </a:r>
          </a:p>
        </p:txBody>
      </p:sp>
    </p:spTree>
    <p:extLst>
      <p:ext uri="{BB962C8B-B14F-4D97-AF65-F5344CB8AC3E}">
        <p14:creationId xmlns:p14="http://schemas.microsoft.com/office/powerpoint/2010/main" val="4120163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088559"/>
            <a:ext cx="6208734" cy="769441"/>
          </a:xfrm>
          <a:prstGeom prst="rect">
            <a:avLst/>
          </a:prstGeom>
        </p:spPr>
        <p:txBody>
          <a:bodyPr wrap="square">
            <a:spAutoFit/>
          </a:bodyPr>
          <a:lstStyle/>
          <a:p>
            <a:r>
              <a:rPr lang="tr-TR" sz="1100" dirty="0"/>
              <a:t>https://www.elektrikport.com/teknik-kutuphane/dalgalar-ve-elektromanyetik-spektrum/22540#ad-image-0</a:t>
            </a:r>
          </a:p>
          <a:p>
            <a:r>
              <a:rPr lang="tr-TR" sz="1100" dirty="0"/>
              <a:t>sciencenewsforstudents.org</a:t>
            </a:r>
          </a:p>
          <a:p>
            <a:r>
              <a:rPr lang="tr-TR" sz="1100" dirty="0"/>
              <a:t>howstuffworks.com</a:t>
            </a:r>
          </a:p>
          <a:p>
            <a:r>
              <a:rPr lang="tr-TR" sz="1100" dirty="0"/>
              <a:t>hubblesite.org</a:t>
            </a:r>
          </a:p>
        </p:txBody>
      </p:sp>
      <p:sp>
        <p:nvSpPr>
          <p:cNvPr id="3" name="Rectangle 2"/>
          <p:cNvSpPr/>
          <p:nvPr/>
        </p:nvSpPr>
        <p:spPr>
          <a:xfrm>
            <a:off x="3565324" y="203083"/>
            <a:ext cx="4334841" cy="369332"/>
          </a:xfrm>
          <a:prstGeom prst="rect">
            <a:avLst/>
          </a:prstGeom>
        </p:spPr>
        <p:txBody>
          <a:bodyPr wrap="none">
            <a:spAutoFit/>
          </a:bodyPr>
          <a:lstStyle/>
          <a:p>
            <a:pPr fontAlgn="base"/>
            <a:r>
              <a:rPr lang="tr-TR" b="1" dirty="0">
                <a:solidFill>
                  <a:srgbClr val="CC3333"/>
                </a:solidFill>
                <a:latin typeface="Trebuchet MS" panose="020B0603020202020204" pitchFamily="34" charset="0"/>
              </a:rPr>
              <a:t>Dalgalar ve Elektromanyetik Spektrum</a:t>
            </a:r>
            <a:endParaRPr lang="tr-TR" b="1" i="0" dirty="0">
              <a:solidFill>
                <a:srgbClr val="CC3333"/>
              </a:solidFill>
              <a:effectLst/>
              <a:latin typeface="Trebuchet MS" panose="020B0603020202020204" pitchFamily="34" charset="0"/>
            </a:endParaRPr>
          </a:p>
        </p:txBody>
      </p:sp>
      <p:sp>
        <p:nvSpPr>
          <p:cNvPr id="5" name="Rectangle 4"/>
          <p:cNvSpPr/>
          <p:nvPr/>
        </p:nvSpPr>
        <p:spPr>
          <a:xfrm>
            <a:off x="225468" y="731998"/>
            <a:ext cx="6387856" cy="2062103"/>
          </a:xfrm>
          <a:prstGeom prst="rect">
            <a:avLst/>
          </a:prstGeom>
        </p:spPr>
        <p:txBody>
          <a:bodyPr wrap="square">
            <a:spAutoFit/>
          </a:bodyPr>
          <a:lstStyle/>
          <a:p>
            <a:r>
              <a:rPr lang="tr-TR" sz="1600" dirty="0">
                <a:latin typeface="Trebuchet MS" panose="020B0603020202020204" pitchFamily="34" charset="0"/>
              </a:rPr>
              <a:t>Dalgalar birçok farklı biçimde ortaya çıkar. Sismik dalgalar, deprem olurken zemini sarsar. Işık dalgaları evreni dolaşarak uzak yıldızları görmemizi sağlar ve </a:t>
            </a:r>
            <a:r>
              <a:rPr lang="tr-TR" sz="1600" b="1" dirty="0">
                <a:latin typeface="Trebuchet MS" panose="020B0603020202020204" pitchFamily="34" charset="0"/>
                <a:hlinkClick r:id="rId2"/>
              </a:rPr>
              <a:t>ses dalgaları</a:t>
            </a:r>
            <a:r>
              <a:rPr lang="tr-TR" sz="1600" dirty="0">
                <a:latin typeface="Trebuchet MS" panose="020B0603020202020204" pitchFamily="34" charset="0"/>
              </a:rPr>
              <a:t>, algılayabildiğimiz sesleri işitmemizi sağlar. </a:t>
            </a:r>
          </a:p>
          <a:p>
            <a:endParaRPr lang="tr-TR" sz="1600" dirty="0">
              <a:latin typeface="Trebuchet MS" panose="020B0603020202020204" pitchFamily="34" charset="0"/>
            </a:endParaRPr>
          </a:p>
          <a:p>
            <a:r>
              <a:rPr lang="tr-TR" sz="1600" dirty="0">
                <a:latin typeface="Trebuchet MS" panose="020B0603020202020204" pitchFamily="34" charset="0"/>
              </a:rPr>
              <a:t>Peki, tüm bu farklı dalga çeşitlerinin ortak noktası nedir?  Dalga, enerjiyi bir yerden başka bir yere taşıyan düzensizliktir. Dalganın hareket etmesiyle enerji aktarılır. </a:t>
            </a:r>
          </a:p>
        </p:txBody>
      </p:sp>
      <p:pic>
        <p:nvPicPr>
          <p:cNvPr id="6" name="Picture 5"/>
          <p:cNvPicPr>
            <a:picLocks noChangeAspect="1"/>
          </p:cNvPicPr>
          <p:nvPr/>
        </p:nvPicPr>
        <p:blipFill>
          <a:blip r:embed="rId3"/>
          <a:stretch>
            <a:fillRect/>
          </a:stretch>
        </p:blipFill>
        <p:spPr>
          <a:xfrm>
            <a:off x="6910843" y="1625501"/>
            <a:ext cx="4933950" cy="2733675"/>
          </a:xfrm>
          <a:prstGeom prst="rect">
            <a:avLst/>
          </a:prstGeom>
        </p:spPr>
      </p:pic>
      <p:sp>
        <p:nvSpPr>
          <p:cNvPr id="7" name="Rectangle 6"/>
          <p:cNvSpPr/>
          <p:nvPr/>
        </p:nvSpPr>
        <p:spPr>
          <a:xfrm>
            <a:off x="225468" y="2992339"/>
            <a:ext cx="6096000" cy="2554545"/>
          </a:xfrm>
          <a:prstGeom prst="rect">
            <a:avLst/>
          </a:prstGeom>
        </p:spPr>
        <p:txBody>
          <a:bodyPr>
            <a:spAutoFit/>
          </a:bodyPr>
          <a:lstStyle/>
          <a:p>
            <a:r>
              <a:rPr lang="tr-TR" sz="1600" dirty="0">
                <a:latin typeface="Trebuchet MS" panose="020B0603020202020204" pitchFamily="34" charset="0"/>
              </a:rPr>
              <a:t>Işık veya diğer adıyla elektromanyetik radyasyon da bir dalga olarak tanımlanabilir. Işığın enerjisi, elektromanyetik alan adı verilen bir ortamdan geçer. Bu alan evrenin her yerinde vardır.</a:t>
            </a:r>
          </a:p>
          <a:p>
            <a:endParaRPr lang="tr-TR" sz="1600" dirty="0">
              <a:latin typeface="Trebuchet MS" panose="020B0603020202020204" pitchFamily="34" charset="0"/>
            </a:endParaRPr>
          </a:p>
          <a:p>
            <a:r>
              <a:rPr lang="tr-TR" sz="1600" dirty="0">
                <a:latin typeface="Trebuchet MS" panose="020B0603020202020204" pitchFamily="34" charset="0"/>
              </a:rPr>
              <a:t>Enerji, onu bozduğunda bu alan sallanır, tıpkı birisi ipi salladığında ipin yukarı ve aşağı hareket etmesi gibi. Sudaki bir dalgadan veya havadaki bir ses dalgasından farklı olarak, ışık dalgalarının içinden geçmesi için fiziksel bir ortama ihtiyacı yoktur. Işık dalgaları boş ortamlardan geçebilme özelliğine sahiptir.</a:t>
            </a:r>
            <a:endParaRPr lang="tr-TR" sz="1600" dirty="0"/>
          </a:p>
        </p:txBody>
      </p:sp>
    </p:spTree>
    <p:extLst>
      <p:ext uri="{BB962C8B-B14F-4D97-AF65-F5344CB8AC3E}">
        <p14:creationId xmlns:p14="http://schemas.microsoft.com/office/powerpoint/2010/main" val="3748885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799" y="668653"/>
            <a:ext cx="6096000" cy="4524315"/>
          </a:xfrm>
          <a:prstGeom prst="rect">
            <a:avLst/>
          </a:prstGeom>
        </p:spPr>
        <p:txBody>
          <a:bodyPr>
            <a:spAutoFit/>
          </a:bodyPr>
          <a:lstStyle/>
          <a:p>
            <a:r>
              <a:rPr lang="tr-TR" dirty="0"/>
              <a:t>► Dalga Boyu</a:t>
            </a:r>
          </a:p>
          <a:p>
            <a:endParaRPr lang="tr-TR" dirty="0"/>
          </a:p>
          <a:p>
            <a:r>
              <a:rPr lang="tr-TR" dirty="0"/>
              <a:t>Dalga boyu, bir dalganın birbirini izleyen iki tepe veya iki çukuru arasındaki mesafe olarak tanımlanır. </a:t>
            </a:r>
          </a:p>
          <a:p>
            <a:endParaRPr lang="tr-TR" dirty="0"/>
          </a:p>
          <a:p>
            <a:r>
              <a:rPr lang="tr-TR" dirty="0"/>
              <a:t>Dalgalar çok çeşitli uzunluklarda olabilir. Bir okyanus dalgasının dalga boyu yaklaşık 120 metre (394 fit) olabilir. Ancak tipik bir mikrodalga fırın sadece 0,12 metre (5 inç) uzunluğunda dalgalar üretir. </a:t>
            </a:r>
          </a:p>
          <a:p>
            <a:endParaRPr lang="tr-TR" dirty="0"/>
          </a:p>
          <a:p>
            <a:r>
              <a:rPr lang="tr-TR" dirty="0"/>
              <a:t>Görünür ışık ve diğer bazı elektromanyetik radyasyon türleri daha küçük dalga boylarına sahiptir. </a:t>
            </a:r>
          </a:p>
          <a:p>
            <a:endParaRPr lang="tr-TR" dirty="0"/>
          </a:p>
          <a:p>
            <a:r>
              <a:rPr lang="tr-TR" dirty="0"/>
              <a:t>Dalga boyu, dalganın enerjisi ile ters orantılıdır. Dalga boyu bir uzunluk olduğu için metre, santimetre gibi uzunluk birimleri ile belirtilir. Genelde </a:t>
            </a:r>
            <a:r>
              <a:rPr lang="el-GR" dirty="0"/>
              <a:t>λ (</a:t>
            </a:r>
            <a:r>
              <a:rPr lang="tr-TR" dirty="0"/>
              <a:t>lamda) ile gösterilir.</a:t>
            </a:r>
          </a:p>
        </p:txBody>
      </p:sp>
      <p:pic>
        <p:nvPicPr>
          <p:cNvPr id="3074" name="Picture 2" descr="https://cdnelektrikport.4flyy.com/Content/202003/dalgalar-ve-elektromanyetik-spektrum-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7100" y="1599175"/>
            <a:ext cx="4455611" cy="26632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6088559"/>
            <a:ext cx="6208734" cy="769441"/>
          </a:xfrm>
          <a:prstGeom prst="rect">
            <a:avLst/>
          </a:prstGeom>
        </p:spPr>
        <p:txBody>
          <a:bodyPr wrap="square">
            <a:spAutoFit/>
          </a:bodyPr>
          <a:lstStyle/>
          <a:p>
            <a:r>
              <a:rPr lang="tr-TR" sz="1100" dirty="0"/>
              <a:t>https://www.elektrikport.com/teknik-kutuphane/dalgalar-ve-elektromanyetik-spektrum/22540#ad-image-0</a:t>
            </a:r>
          </a:p>
          <a:p>
            <a:r>
              <a:rPr lang="tr-TR" sz="1100" dirty="0"/>
              <a:t>sciencenewsforstudents.org</a:t>
            </a:r>
          </a:p>
          <a:p>
            <a:r>
              <a:rPr lang="tr-TR" sz="1100" dirty="0"/>
              <a:t>howstuffworks.com</a:t>
            </a:r>
          </a:p>
          <a:p>
            <a:r>
              <a:rPr lang="tr-TR" sz="1100" dirty="0"/>
              <a:t>hubblesite.org</a:t>
            </a:r>
          </a:p>
        </p:txBody>
      </p:sp>
    </p:spTree>
    <p:extLst>
      <p:ext uri="{BB962C8B-B14F-4D97-AF65-F5344CB8AC3E}">
        <p14:creationId xmlns:p14="http://schemas.microsoft.com/office/powerpoint/2010/main" val="2276031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9644" y="729857"/>
            <a:ext cx="6096000" cy="4801314"/>
          </a:xfrm>
          <a:prstGeom prst="rect">
            <a:avLst/>
          </a:prstGeom>
        </p:spPr>
        <p:txBody>
          <a:bodyPr>
            <a:spAutoFit/>
          </a:bodyPr>
          <a:lstStyle/>
          <a:p>
            <a:r>
              <a:rPr lang="tr-TR" dirty="0"/>
              <a:t>► Frekans</a:t>
            </a:r>
          </a:p>
          <a:p>
            <a:endParaRPr lang="tr-TR" dirty="0"/>
          </a:p>
          <a:p>
            <a:r>
              <a:rPr lang="tr-TR" dirty="0"/>
              <a:t>Frekans, bir saniyede bir noktadan kaç dalga geçtiğini gösterir. Frekansın birimi “hertz” dir. Hava ortamında iletilen ve 261.6 hertz frekansa sahip bir müzik notası, hava moleküllerini saniyede 261.6 kez ileri ve geri iter. </a:t>
            </a:r>
          </a:p>
          <a:p>
            <a:endParaRPr lang="tr-TR" dirty="0"/>
          </a:p>
          <a:p>
            <a:r>
              <a:rPr lang="tr-TR" dirty="0"/>
              <a:t>Frekans ve dalga boyu, bir dalganın sahip olduğu enerji miktarı ile ilgilidir. </a:t>
            </a:r>
          </a:p>
          <a:p>
            <a:endParaRPr lang="tr-TR" dirty="0"/>
          </a:p>
          <a:p>
            <a:r>
              <a:rPr lang="tr-TR" dirty="0"/>
              <a:t>Örneğin, bir ip üzerinde, elinizi sallayarak dalgalar yaparken, daha yüksek bir frekans dalgası oluşturmak için daha fazla enerji gerekir. Elinizi saniyede 10 kez yukarı ve aşağı hareket ettirmek (10 hertz), elinizi saniyede bir kez (1 hertz) hareket ettirmekten daha fazla enerji gerektirir. Dolayısıyla oluşturulan 10 hertzlik dalganın dalga boyu 1 hertzlik dalgaya göre daha kısadır. Yani dalga boyu ile frekans ters orantılıdır.</a:t>
            </a:r>
          </a:p>
        </p:txBody>
      </p:sp>
      <p:pic>
        <p:nvPicPr>
          <p:cNvPr id="4098" name="Picture 2" descr="https://cdnelektrikport.4flyy.com/Content/202003/dalgalar-ve-elektromanyetik-spektrum-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9416" y="1227693"/>
            <a:ext cx="5272940" cy="314110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6088559"/>
            <a:ext cx="6208734" cy="769441"/>
          </a:xfrm>
          <a:prstGeom prst="rect">
            <a:avLst/>
          </a:prstGeom>
        </p:spPr>
        <p:txBody>
          <a:bodyPr wrap="square">
            <a:spAutoFit/>
          </a:bodyPr>
          <a:lstStyle/>
          <a:p>
            <a:r>
              <a:rPr lang="tr-TR" sz="1100" dirty="0"/>
              <a:t>https://www.elektrikport.com/teknik-kutuphane/dalgalar-ve-elektromanyetik-spektrum/22540#ad-image-0</a:t>
            </a:r>
          </a:p>
          <a:p>
            <a:r>
              <a:rPr lang="tr-TR" sz="1100" dirty="0"/>
              <a:t>sciencenewsforstudents.org</a:t>
            </a:r>
          </a:p>
          <a:p>
            <a:r>
              <a:rPr lang="tr-TR" sz="1100" dirty="0"/>
              <a:t>howstuffworks.com</a:t>
            </a:r>
          </a:p>
          <a:p>
            <a:r>
              <a:rPr lang="tr-TR" sz="1100" dirty="0"/>
              <a:t>hubblesite.org</a:t>
            </a:r>
          </a:p>
        </p:txBody>
      </p:sp>
    </p:spTree>
    <p:extLst>
      <p:ext uri="{BB962C8B-B14F-4D97-AF65-F5344CB8AC3E}">
        <p14:creationId xmlns:p14="http://schemas.microsoft.com/office/powerpoint/2010/main" val="3122371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9643" y="311117"/>
            <a:ext cx="5582433" cy="2031325"/>
          </a:xfrm>
          <a:prstGeom prst="rect">
            <a:avLst/>
          </a:prstGeom>
        </p:spPr>
        <p:txBody>
          <a:bodyPr wrap="square">
            <a:spAutoFit/>
          </a:bodyPr>
          <a:lstStyle/>
          <a:p>
            <a:r>
              <a:rPr lang="tr-TR" dirty="0"/>
              <a:t>► Genlik</a:t>
            </a:r>
          </a:p>
          <a:p>
            <a:endParaRPr lang="tr-TR" dirty="0"/>
          </a:p>
          <a:p>
            <a:r>
              <a:rPr lang="tr-TR" dirty="0"/>
              <a:t>Genlik, dalganın dinlenme konumu ile maksimum yer değiştirme konumu arasındaki farkı ifade eder. Dinlenme konumu, enerjinin ve düzensizliğin olmadığı konumdur. Maksimum yer değiştirme konumu ise dalganın tepe veya çukur noktasıdır.</a:t>
            </a:r>
          </a:p>
        </p:txBody>
      </p:sp>
      <p:pic>
        <p:nvPicPr>
          <p:cNvPr id="5124" name="Picture 4" descr="https://cdnelektrikport.4flyy.com/Content/202003/dalgalar-ve-elektromanyetik-spektrum-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767" y="2430124"/>
            <a:ext cx="3753750" cy="23702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937336" y="311117"/>
            <a:ext cx="6096000" cy="1477328"/>
          </a:xfrm>
          <a:prstGeom prst="rect">
            <a:avLst/>
          </a:prstGeom>
        </p:spPr>
        <p:txBody>
          <a:bodyPr>
            <a:spAutoFit/>
          </a:bodyPr>
          <a:lstStyle/>
          <a:p>
            <a:r>
              <a:rPr lang="tr-TR" dirty="0"/>
              <a:t>► Periyot</a:t>
            </a:r>
          </a:p>
          <a:p>
            <a:endParaRPr lang="tr-TR" dirty="0"/>
          </a:p>
          <a:p>
            <a:r>
              <a:rPr lang="tr-TR" dirty="0"/>
              <a:t>Bir dalganın periyodu, bir ortamda bulunan dalganın bir tam dalga yapması için geçen süredir. T ile gösterilir. Birimi saniye (s) dir.</a:t>
            </a:r>
          </a:p>
        </p:txBody>
      </p:sp>
      <p:sp>
        <p:nvSpPr>
          <p:cNvPr id="6" name="Rectangle 5"/>
          <p:cNvSpPr/>
          <p:nvPr/>
        </p:nvSpPr>
        <p:spPr>
          <a:xfrm>
            <a:off x="5937336" y="2984038"/>
            <a:ext cx="6096000" cy="1477328"/>
          </a:xfrm>
          <a:prstGeom prst="rect">
            <a:avLst/>
          </a:prstGeom>
        </p:spPr>
        <p:txBody>
          <a:bodyPr>
            <a:spAutoFit/>
          </a:bodyPr>
          <a:lstStyle/>
          <a:p>
            <a:r>
              <a:rPr lang="tr-TR" dirty="0"/>
              <a:t>Birçok araştırmacı, çalışmaları için dalgaların özelliklerine ve davranışlarına güvenmektedir. Buna gökbilimciler, jeologlar ve ses mühendisleri de dâhildir. Araştırmacılar çalışmalarını yürütürken elektromanyetik spektrumdan oldukça yararlanmaktadırlar. Peki, elektromanyetik spektrum nedir?</a:t>
            </a:r>
          </a:p>
        </p:txBody>
      </p:sp>
      <p:sp>
        <p:nvSpPr>
          <p:cNvPr id="10" name="Rectangle 9"/>
          <p:cNvSpPr/>
          <p:nvPr/>
        </p:nvSpPr>
        <p:spPr>
          <a:xfrm>
            <a:off x="0" y="6088559"/>
            <a:ext cx="6208734" cy="769441"/>
          </a:xfrm>
          <a:prstGeom prst="rect">
            <a:avLst/>
          </a:prstGeom>
        </p:spPr>
        <p:txBody>
          <a:bodyPr wrap="square">
            <a:spAutoFit/>
          </a:bodyPr>
          <a:lstStyle/>
          <a:p>
            <a:r>
              <a:rPr lang="tr-TR" sz="1100" dirty="0"/>
              <a:t>https://www.elektrikport.com/teknik-kutuphane/dalgalar-ve-elektromanyetik-spektrum/22540#ad-image-0</a:t>
            </a:r>
          </a:p>
          <a:p>
            <a:r>
              <a:rPr lang="tr-TR" sz="1100" dirty="0"/>
              <a:t>sciencenewsforstudents.org</a:t>
            </a:r>
          </a:p>
          <a:p>
            <a:r>
              <a:rPr lang="tr-TR" sz="1100" dirty="0"/>
              <a:t>howstuffworks.com</a:t>
            </a:r>
          </a:p>
          <a:p>
            <a:r>
              <a:rPr lang="tr-TR" sz="1100" dirty="0"/>
              <a:t>hubblesite.org</a:t>
            </a:r>
          </a:p>
        </p:txBody>
      </p:sp>
    </p:spTree>
    <p:extLst>
      <p:ext uri="{BB962C8B-B14F-4D97-AF65-F5344CB8AC3E}">
        <p14:creationId xmlns:p14="http://schemas.microsoft.com/office/powerpoint/2010/main" val="2302803896"/>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816</TotalTime>
  <Words>681</Words>
  <Application>Microsoft Office PowerPoint</Application>
  <PresentationFormat>Geniş ekran</PresentationFormat>
  <Paragraphs>93</Paragraphs>
  <Slides>11</Slides>
  <Notes>0</Notes>
  <HiddenSlides>0</HiddenSlides>
  <MMClips>1</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11</vt:i4>
      </vt:variant>
    </vt:vector>
  </HeadingPairs>
  <TitlesOfParts>
    <vt:vector size="16" baseType="lpstr">
      <vt:lpstr>Arial</vt:lpstr>
      <vt:lpstr>Gill Sans MT</vt:lpstr>
      <vt:lpstr>inherit</vt:lpstr>
      <vt:lpstr>Trebuchet MS</vt:lpstr>
      <vt:lpstr>Gallery</vt:lpstr>
      <vt:lpstr>JEM434 UZAKTAN ALGILAMA</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GEO315  JEOLOJİDE UZAKTAN ALGILAMA</dc:title>
  <dc:creator>Sinan.Akiska</dc:creator>
  <cp:lastModifiedBy>Sinan AKISKA</cp:lastModifiedBy>
  <cp:revision>154</cp:revision>
  <dcterms:created xsi:type="dcterms:W3CDTF">2020-10-16T08:01:35Z</dcterms:created>
  <dcterms:modified xsi:type="dcterms:W3CDTF">2021-04-02T10:20:46Z</dcterms:modified>
</cp:coreProperties>
</file>