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8" r:id="rId5"/>
    <p:sldId id="269" r:id="rId6"/>
    <p:sldId id="271" r:id="rId7"/>
    <p:sldId id="257" r:id="rId8"/>
    <p:sldId id="264" r:id="rId9"/>
    <p:sldId id="265" r:id="rId10"/>
    <p:sldId id="266" r:id="rId11"/>
    <p:sldId id="260" r:id="rId12"/>
    <p:sldId id="261" r:id="rId13"/>
    <p:sldId id="262" r:id="rId14"/>
    <p:sldId id="263" r:id="rId1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r-TR" smtClean="0"/>
              <a:t>Asıl başlık stili için tıklatın</a:t>
            </a:r>
            <a:endParaRPr kumimoji="0" lang="en-US"/>
          </a:p>
        </p:txBody>
      </p:sp>
      <p:sp>
        <p:nvSpPr>
          <p:cNvPr id="28" name="27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17" name="16 Altbilgi Yer Tutucusu"/>
          <p:cNvSpPr>
            <a:spLocks noGrp="1"/>
          </p:cNvSpPr>
          <p:nvPr>
            <p:ph type="ftr" sz="quarter" idx="11"/>
          </p:nvPr>
        </p:nvSpPr>
        <p:spPr/>
        <p:txBody>
          <a:bodyPr/>
          <a:lstStyle/>
          <a:p>
            <a:endParaRPr lang="tr-TR">
              <a:solidFill>
                <a:prstClr val="white">
                  <a:shade val="50000"/>
                </a:prstClr>
              </a:solidFill>
            </a:endParaRPr>
          </a:p>
        </p:txBody>
      </p:sp>
      <p:sp>
        <p:nvSpPr>
          <p:cNvPr id="29" name="28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
        <p:nvSpPr>
          <p:cNvPr id="9" name="8 Alt Başlık"/>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Tree>
    <p:extLst>
      <p:ext uri="{BB962C8B-B14F-4D97-AF65-F5344CB8AC3E}">
        <p14:creationId xmlns:p14="http://schemas.microsoft.com/office/powerpoint/2010/main" xmlns="" val="658546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692468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3">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a:xfrm>
            <a:off x="7924800" y="6416675"/>
            <a:ext cx="762000" cy="365125"/>
          </a:xfrm>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129933458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672601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8" name="7 Altbilgi Yer Tutucusu"/>
          <p:cNvSpPr>
            <a:spLocks noGrp="1"/>
          </p:cNvSpPr>
          <p:nvPr>
            <p:ph type="ftr" sz="quarter" idx="11"/>
          </p:nvPr>
        </p:nvSpPr>
        <p:spPr/>
        <p:txBody>
          <a:bodyPr/>
          <a:lstStyle/>
          <a:p>
            <a:endParaRPr lang="tr-TR">
              <a:solidFill>
                <a:prstClr val="white">
                  <a:shade val="50000"/>
                </a:prst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3637084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4" name="3 Altbilgi Yer Tutucusu"/>
          <p:cNvSpPr>
            <a:spLocks noGrp="1"/>
          </p:cNvSpPr>
          <p:nvPr>
            <p:ph type="ftr" sz="quarter" idx="11"/>
          </p:nvPr>
        </p:nvSpPr>
        <p:spPr/>
        <p:txBody>
          <a:bodyPr/>
          <a:lstStyle/>
          <a:p>
            <a:endParaRPr lang="tr-TR">
              <a:solidFill>
                <a:prstClr val="white">
                  <a:shade val="50000"/>
                </a:prst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310364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3" name="2 Altbilgi Yer Tutucusu"/>
          <p:cNvSpPr>
            <a:spLocks noGrp="1"/>
          </p:cNvSpPr>
          <p:nvPr>
            <p:ph type="ftr" sz="quarter" idx="11"/>
          </p:nvPr>
        </p:nvSpPr>
        <p:spPr/>
        <p:txBody>
          <a:bodyPr/>
          <a:lstStyle/>
          <a:p>
            <a:endParaRPr lang="tr-TR">
              <a:solidFill>
                <a:prstClr val="white">
                  <a:shade val="50000"/>
                </a:prst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55466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389201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4" name="3 Metin Yer Tutucusu"/>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594054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3726346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46153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r-TR" smtClean="0"/>
              <a:t>Asıl başlık stili için tıklatın</a:t>
            </a:r>
            <a:endParaRPr kumimoji="0" lang="en-US"/>
          </a:p>
        </p:txBody>
      </p:sp>
      <p:sp>
        <p:nvSpPr>
          <p:cNvPr id="28" name="27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17" name="16 Altbilgi Yer Tutucusu"/>
          <p:cNvSpPr>
            <a:spLocks noGrp="1"/>
          </p:cNvSpPr>
          <p:nvPr>
            <p:ph type="ftr" sz="quarter" idx="11"/>
          </p:nvPr>
        </p:nvSpPr>
        <p:spPr/>
        <p:txBody>
          <a:bodyPr/>
          <a:lstStyle/>
          <a:p>
            <a:endParaRPr lang="tr-TR">
              <a:solidFill>
                <a:prstClr val="white">
                  <a:shade val="50000"/>
                </a:prstClr>
              </a:solidFill>
            </a:endParaRPr>
          </a:p>
        </p:txBody>
      </p:sp>
      <p:sp>
        <p:nvSpPr>
          <p:cNvPr id="29" name="28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
        <p:nvSpPr>
          <p:cNvPr id="9" name="8 Alt Başlık"/>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Tree>
    <p:extLst>
      <p:ext uri="{BB962C8B-B14F-4D97-AF65-F5344CB8AC3E}">
        <p14:creationId xmlns:p14="http://schemas.microsoft.com/office/powerpoint/2010/main" xmlns="" val="3157059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4053931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3">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a:xfrm>
            <a:off x="7924800" y="6416675"/>
            <a:ext cx="762000" cy="365125"/>
          </a:xfrm>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07926103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3909525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8" name="7 Altbilgi Yer Tutucusu"/>
          <p:cNvSpPr>
            <a:spLocks noGrp="1"/>
          </p:cNvSpPr>
          <p:nvPr>
            <p:ph type="ftr" sz="quarter" idx="11"/>
          </p:nvPr>
        </p:nvSpPr>
        <p:spPr/>
        <p:txBody>
          <a:bodyPr/>
          <a:lstStyle/>
          <a:p>
            <a:endParaRPr lang="tr-TR">
              <a:solidFill>
                <a:prstClr val="white">
                  <a:shade val="50000"/>
                </a:prst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355718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4" name="3 Altbilgi Yer Tutucusu"/>
          <p:cNvSpPr>
            <a:spLocks noGrp="1"/>
          </p:cNvSpPr>
          <p:nvPr>
            <p:ph type="ftr" sz="quarter" idx="11"/>
          </p:nvPr>
        </p:nvSpPr>
        <p:spPr/>
        <p:txBody>
          <a:bodyPr/>
          <a:lstStyle/>
          <a:p>
            <a:endParaRPr lang="tr-TR">
              <a:solidFill>
                <a:prstClr val="white">
                  <a:shade val="50000"/>
                </a:prst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1789167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3" name="2 Altbilgi Yer Tutucusu"/>
          <p:cNvSpPr>
            <a:spLocks noGrp="1"/>
          </p:cNvSpPr>
          <p:nvPr>
            <p:ph type="ftr" sz="quarter" idx="11"/>
          </p:nvPr>
        </p:nvSpPr>
        <p:spPr/>
        <p:txBody>
          <a:bodyPr/>
          <a:lstStyle/>
          <a:p>
            <a:endParaRPr lang="tr-TR">
              <a:solidFill>
                <a:prstClr val="white">
                  <a:shade val="50000"/>
                </a:prst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398064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489774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4" name="3 Metin Yer Tutucusu"/>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2091354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834910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129972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05.02.2020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3" name="2 Altbilgi Yer Tutucusu"/>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tr-TR">
              <a:solidFill>
                <a:prstClr val="white">
                  <a:shade val="50000"/>
                </a:prstClr>
              </a:solidFill>
            </a:endParaRPr>
          </a:p>
        </p:txBody>
      </p:sp>
      <p:sp>
        <p:nvSpPr>
          <p:cNvPr id="23" name="22 Slayt Numarası Yer Tutucusu"/>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42180484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3" name="2 Altbilgi Yer Tutucusu"/>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tr-TR">
              <a:solidFill>
                <a:prstClr val="white">
                  <a:shade val="50000"/>
                </a:prstClr>
              </a:solidFill>
            </a:endParaRPr>
          </a:p>
        </p:txBody>
      </p:sp>
      <p:sp>
        <p:nvSpPr>
          <p:cNvPr id="23" name="22 Slayt Numarası Yer Tutucusu"/>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xmlns="" val="300014756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en-US" dirty="0" err="1">
                <a:solidFill>
                  <a:srgbClr val="000000"/>
                </a:solidFill>
                <a:latin typeface="Times New Roman"/>
                <a:ea typeface="Calibri"/>
              </a:rPr>
              <a:t>Akarsu</a:t>
            </a:r>
            <a:r>
              <a:rPr lang="en-US" dirty="0">
                <a:solidFill>
                  <a:srgbClr val="000000"/>
                </a:solidFill>
                <a:latin typeface="Times New Roman"/>
                <a:ea typeface="Calibri"/>
              </a:rPr>
              <a:t> </a:t>
            </a:r>
            <a:r>
              <a:rPr lang="en-US" dirty="0" err="1">
                <a:solidFill>
                  <a:srgbClr val="000000"/>
                </a:solidFill>
                <a:latin typeface="Times New Roman"/>
                <a:ea typeface="Calibri"/>
              </a:rPr>
              <a:t>sekileri</a:t>
            </a:r>
            <a:endParaRPr lang="en-US" dirty="0"/>
          </a:p>
        </p:txBody>
      </p:sp>
      <p:sp>
        <p:nvSpPr>
          <p:cNvPr id="3" name="Alt Başlık 2"/>
          <p:cNvSpPr>
            <a:spLocks noGrp="1"/>
          </p:cNvSpPr>
          <p:nvPr>
            <p:ph type="subTitle" idx="1"/>
          </p:nvPr>
        </p:nvSpPr>
        <p:spPr/>
        <p:txBody>
          <a:bodyPr/>
          <a:lstStyle/>
          <a:p>
            <a:r>
              <a:rPr lang="tr-TR" dirty="0" smtClean="0">
                <a:solidFill>
                  <a:srgbClr val="C00000"/>
                </a:solidFill>
              </a:rPr>
              <a:t>11. Hafta</a:t>
            </a:r>
            <a:endParaRPr lang="en-US" dirty="0">
              <a:solidFill>
                <a:srgbClr val="C00000"/>
              </a:solidFill>
            </a:endParaRPr>
          </a:p>
        </p:txBody>
      </p:sp>
    </p:spTree>
    <p:extLst>
      <p:ext uri="{BB962C8B-B14F-4D97-AF65-F5344CB8AC3E}">
        <p14:creationId xmlns:p14="http://schemas.microsoft.com/office/powerpoint/2010/main" xmlns="" val="1907751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LAPTOP 2012\KIZILIRMAK LGM REVİSE QINT\Gönderilen figür\Fig 4. tif.tif"/>
          <p:cNvPicPr>
            <a:picLocks noGrp="1" noChangeAspect="1" noChangeArrowheads="1"/>
          </p:cNvPicPr>
          <p:nvPr>
            <p:ph idx="1"/>
          </p:nvPr>
        </p:nvPicPr>
        <p:blipFill>
          <a:blip r:embed="rId2" cstate="print"/>
          <a:srcRect/>
          <a:stretch>
            <a:fillRect/>
          </a:stretch>
        </p:blipFill>
        <p:spPr bwMode="auto">
          <a:xfrm>
            <a:off x="-408303" y="908720"/>
            <a:ext cx="9552303" cy="3828120"/>
          </a:xfrm>
          <a:prstGeom prst="rect">
            <a:avLst/>
          </a:prstGeom>
          <a:solidFill>
            <a:schemeClr val="tx1"/>
          </a:solidFill>
        </p:spPr>
      </p:pic>
      <p:sp>
        <p:nvSpPr>
          <p:cNvPr id="2" name="Dikdörtgen 1"/>
          <p:cNvSpPr/>
          <p:nvPr/>
        </p:nvSpPr>
        <p:spPr>
          <a:xfrm>
            <a:off x="1835696" y="4869160"/>
            <a:ext cx="5976664" cy="1047979"/>
          </a:xfrm>
          <a:prstGeom prst="rect">
            <a:avLst/>
          </a:prstGeom>
        </p:spPr>
        <p:txBody>
          <a:bodyPr wrap="square">
            <a:spAutoFit/>
          </a:bodyPr>
          <a:lstStyle/>
          <a:p>
            <a:pPr>
              <a:lnSpc>
                <a:spcPct val="115000"/>
              </a:lnSpc>
              <a:spcBef>
                <a:spcPts val="600"/>
              </a:spcBef>
              <a:spcAft>
                <a:spcPts val="600"/>
              </a:spcAft>
            </a:pPr>
            <a:r>
              <a:rPr lang="tr-TR" b="1" dirty="0">
                <a:latin typeface="Arial"/>
                <a:ea typeface="Times New Roman"/>
                <a:cs typeface="Times New Roman"/>
              </a:rPr>
              <a:t>Doğan, U</a:t>
            </a:r>
            <a:r>
              <a:rPr lang="tr-TR" dirty="0">
                <a:latin typeface="Arial"/>
                <a:ea typeface="Times New Roman"/>
                <a:cs typeface="Times New Roman"/>
              </a:rPr>
              <a:t>., 2010. </a:t>
            </a:r>
            <a:r>
              <a:rPr lang="tr-TR" dirty="0" err="1">
                <a:latin typeface="Arial"/>
                <a:ea typeface="Times New Roman"/>
                <a:cs typeface="Times New Roman"/>
              </a:rPr>
              <a:t>Fluvial</a:t>
            </a:r>
            <a:r>
              <a:rPr lang="tr-TR" dirty="0">
                <a:latin typeface="Arial"/>
                <a:ea typeface="Times New Roman"/>
                <a:cs typeface="Times New Roman"/>
              </a:rPr>
              <a:t> </a:t>
            </a:r>
            <a:r>
              <a:rPr lang="tr-TR" dirty="0" err="1">
                <a:latin typeface="Arial"/>
                <a:ea typeface="Times New Roman"/>
                <a:cs typeface="Times New Roman"/>
              </a:rPr>
              <a:t>response</a:t>
            </a:r>
            <a:r>
              <a:rPr lang="tr-TR" dirty="0">
                <a:latin typeface="Arial"/>
                <a:ea typeface="Times New Roman"/>
                <a:cs typeface="Times New Roman"/>
              </a:rPr>
              <a:t> </a:t>
            </a:r>
            <a:r>
              <a:rPr lang="tr-TR" dirty="0" err="1">
                <a:latin typeface="Arial"/>
                <a:ea typeface="Times New Roman"/>
                <a:cs typeface="Times New Roman"/>
              </a:rPr>
              <a:t>to</a:t>
            </a:r>
            <a:r>
              <a:rPr lang="tr-TR" dirty="0">
                <a:latin typeface="Arial"/>
                <a:ea typeface="Times New Roman"/>
                <a:cs typeface="Times New Roman"/>
              </a:rPr>
              <a:t> </a:t>
            </a:r>
            <a:r>
              <a:rPr lang="tr-TR" dirty="0" err="1">
                <a:latin typeface="Arial"/>
                <a:ea typeface="Times New Roman"/>
                <a:cs typeface="Times New Roman"/>
              </a:rPr>
              <a:t>climate</a:t>
            </a:r>
            <a:r>
              <a:rPr lang="tr-TR" dirty="0">
                <a:latin typeface="Arial"/>
                <a:ea typeface="Times New Roman"/>
                <a:cs typeface="Times New Roman"/>
              </a:rPr>
              <a:t> </a:t>
            </a:r>
            <a:r>
              <a:rPr lang="tr-TR" dirty="0" err="1">
                <a:latin typeface="Arial"/>
                <a:ea typeface="Times New Roman"/>
                <a:cs typeface="Times New Roman"/>
              </a:rPr>
              <a:t>change</a:t>
            </a:r>
            <a:r>
              <a:rPr lang="tr-TR" dirty="0">
                <a:latin typeface="Arial"/>
                <a:ea typeface="Times New Roman"/>
                <a:cs typeface="Times New Roman"/>
              </a:rPr>
              <a:t> </a:t>
            </a:r>
            <a:r>
              <a:rPr lang="tr-TR" dirty="0" err="1">
                <a:latin typeface="Arial"/>
                <a:ea typeface="Times New Roman"/>
                <a:cs typeface="Times New Roman"/>
              </a:rPr>
              <a:t>during</a:t>
            </a:r>
            <a:r>
              <a:rPr lang="tr-TR" dirty="0">
                <a:latin typeface="Arial"/>
                <a:ea typeface="Times New Roman"/>
                <a:cs typeface="Times New Roman"/>
              </a:rPr>
              <a:t> </a:t>
            </a:r>
            <a:r>
              <a:rPr lang="tr-TR" dirty="0" err="1">
                <a:latin typeface="Arial"/>
                <a:ea typeface="Times New Roman"/>
                <a:cs typeface="Times New Roman"/>
              </a:rPr>
              <a:t>and</a:t>
            </a:r>
            <a:r>
              <a:rPr lang="tr-TR" dirty="0">
                <a:latin typeface="Arial"/>
                <a:ea typeface="Times New Roman"/>
                <a:cs typeface="Times New Roman"/>
              </a:rPr>
              <a:t> </a:t>
            </a:r>
            <a:r>
              <a:rPr lang="tr-TR" dirty="0" err="1">
                <a:latin typeface="Arial"/>
                <a:ea typeface="Times New Roman"/>
                <a:cs typeface="Times New Roman"/>
              </a:rPr>
              <a:t>after</a:t>
            </a:r>
            <a:r>
              <a:rPr lang="tr-TR" dirty="0">
                <a:latin typeface="Arial"/>
                <a:ea typeface="Times New Roman"/>
                <a:cs typeface="Times New Roman"/>
              </a:rPr>
              <a:t> </a:t>
            </a:r>
            <a:r>
              <a:rPr lang="tr-TR" dirty="0" err="1">
                <a:latin typeface="Arial"/>
                <a:ea typeface="Times New Roman"/>
                <a:cs typeface="Times New Roman"/>
              </a:rPr>
              <a:t>the</a:t>
            </a:r>
            <a:r>
              <a:rPr lang="tr-TR" dirty="0">
                <a:latin typeface="Arial"/>
                <a:ea typeface="Times New Roman"/>
                <a:cs typeface="Times New Roman"/>
              </a:rPr>
              <a:t> </a:t>
            </a:r>
            <a:r>
              <a:rPr lang="tr-TR" dirty="0" err="1">
                <a:latin typeface="Arial"/>
                <a:ea typeface="Times New Roman"/>
                <a:cs typeface="Times New Roman"/>
              </a:rPr>
              <a:t>Last</a:t>
            </a:r>
            <a:r>
              <a:rPr lang="tr-TR" dirty="0">
                <a:latin typeface="Arial"/>
                <a:ea typeface="Times New Roman"/>
                <a:cs typeface="Times New Roman"/>
              </a:rPr>
              <a:t> </a:t>
            </a:r>
            <a:r>
              <a:rPr lang="tr-TR" dirty="0" err="1">
                <a:latin typeface="Arial"/>
                <a:ea typeface="Times New Roman"/>
                <a:cs typeface="Times New Roman"/>
              </a:rPr>
              <a:t>Glacial</a:t>
            </a:r>
            <a:r>
              <a:rPr lang="tr-TR" dirty="0">
                <a:latin typeface="Arial"/>
                <a:ea typeface="Times New Roman"/>
                <a:cs typeface="Times New Roman"/>
              </a:rPr>
              <a:t> Maximum in Central Anatolia, </a:t>
            </a:r>
            <a:r>
              <a:rPr lang="tr-TR" dirty="0" err="1">
                <a:latin typeface="Arial"/>
                <a:ea typeface="Times New Roman"/>
                <a:cs typeface="Times New Roman"/>
              </a:rPr>
              <a:t>Turkey</a:t>
            </a:r>
            <a:r>
              <a:rPr lang="tr-TR" dirty="0">
                <a:latin typeface="Arial"/>
                <a:ea typeface="Times New Roman"/>
                <a:cs typeface="Times New Roman"/>
              </a:rPr>
              <a:t>. </a:t>
            </a:r>
            <a:r>
              <a:rPr lang="tr-TR" dirty="0" err="1">
                <a:latin typeface="Arial"/>
                <a:ea typeface="Times New Roman"/>
                <a:cs typeface="Times New Roman"/>
              </a:rPr>
              <a:t>Quaternary</a:t>
            </a:r>
            <a:r>
              <a:rPr lang="tr-TR" dirty="0">
                <a:latin typeface="Arial"/>
                <a:ea typeface="Times New Roman"/>
                <a:cs typeface="Times New Roman"/>
              </a:rPr>
              <a:t> International 222, 221-229. </a:t>
            </a:r>
            <a:endParaRPr lang="en-US" dirty="0">
              <a:effectLst/>
              <a:latin typeface="Calibri"/>
              <a:ea typeface="Calibri"/>
              <a:cs typeface="Times New Roman"/>
            </a:endParaRPr>
          </a:p>
        </p:txBody>
      </p:sp>
    </p:spTree>
    <p:extLst>
      <p:ext uri="{BB962C8B-B14F-4D97-AF65-F5344CB8AC3E}">
        <p14:creationId xmlns:p14="http://schemas.microsoft.com/office/powerpoint/2010/main" xmlns="" val="1629714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E:\LAPTOP 2012\KIZILIRMAK LGM REVİSE QINT\KIZILIRMAK LGM REVİSE QINT 2\KP-S3 yeni dizayn.tif"/>
          <p:cNvPicPr>
            <a:picLocks noGrp="1" noChangeAspect="1" noChangeArrowheads="1"/>
          </p:cNvPicPr>
          <p:nvPr>
            <p:ph idx="1"/>
          </p:nvPr>
        </p:nvPicPr>
        <p:blipFill>
          <a:blip r:embed="rId2" cstate="print"/>
          <a:srcRect/>
          <a:stretch>
            <a:fillRect/>
          </a:stretch>
        </p:blipFill>
        <p:spPr bwMode="auto">
          <a:xfrm>
            <a:off x="4644008" y="116632"/>
            <a:ext cx="4392488" cy="6922561"/>
          </a:xfrm>
          <a:prstGeom prst="rect">
            <a:avLst/>
          </a:prstGeom>
          <a:solidFill>
            <a:schemeClr val="tx1"/>
          </a:solidFill>
        </p:spPr>
      </p:pic>
      <p:sp>
        <p:nvSpPr>
          <p:cNvPr id="2" name="Dikdörtgen 1"/>
          <p:cNvSpPr/>
          <p:nvPr/>
        </p:nvSpPr>
        <p:spPr>
          <a:xfrm>
            <a:off x="0" y="2708920"/>
            <a:ext cx="4572000" cy="1685077"/>
          </a:xfrm>
          <a:prstGeom prst="rect">
            <a:avLst/>
          </a:prstGeom>
        </p:spPr>
        <p:txBody>
          <a:bodyPr>
            <a:spAutoFit/>
          </a:bodyPr>
          <a:lstStyle/>
          <a:p>
            <a:pPr>
              <a:lnSpc>
                <a:spcPct val="115000"/>
              </a:lnSpc>
              <a:spcBef>
                <a:spcPts val="600"/>
              </a:spcBef>
              <a:spcAft>
                <a:spcPts val="600"/>
              </a:spcAft>
            </a:pPr>
            <a:r>
              <a:rPr lang="tr-TR" b="1" dirty="0">
                <a:latin typeface="Arial"/>
                <a:ea typeface="Times New Roman"/>
                <a:cs typeface="Times New Roman"/>
              </a:rPr>
              <a:t>Doğan, U</a:t>
            </a:r>
            <a:r>
              <a:rPr lang="tr-TR" dirty="0">
                <a:latin typeface="Arial"/>
                <a:ea typeface="Times New Roman"/>
                <a:cs typeface="Times New Roman"/>
              </a:rPr>
              <a:t>., 2010. </a:t>
            </a:r>
            <a:r>
              <a:rPr lang="tr-TR" dirty="0" err="1">
                <a:latin typeface="Arial"/>
                <a:ea typeface="Times New Roman"/>
                <a:cs typeface="Times New Roman"/>
              </a:rPr>
              <a:t>Fluvial</a:t>
            </a:r>
            <a:r>
              <a:rPr lang="tr-TR" dirty="0">
                <a:latin typeface="Arial"/>
                <a:ea typeface="Times New Roman"/>
                <a:cs typeface="Times New Roman"/>
              </a:rPr>
              <a:t> </a:t>
            </a:r>
            <a:r>
              <a:rPr lang="tr-TR" dirty="0" err="1">
                <a:latin typeface="Arial"/>
                <a:ea typeface="Times New Roman"/>
                <a:cs typeface="Times New Roman"/>
              </a:rPr>
              <a:t>response</a:t>
            </a:r>
            <a:r>
              <a:rPr lang="tr-TR" dirty="0">
                <a:latin typeface="Arial"/>
                <a:ea typeface="Times New Roman"/>
                <a:cs typeface="Times New Roman"/>
              </a:rPr>
              <a:t> </a:t>
            </a:r>
            <a:r>
              <a:rPr lang="tr-TR" dirty="0" err="1">
                <a:latin typeface="Arial"/>
                <a:ea typeface="Times New Roman"/>
                <a:cs typeface="Times New Roman"/>
              </a:rPr>
              <a:t>to</a:t>
            </a:r>
            <a:r>
              <a:rPr lang="tr-TR" dirty="0">
                <a:latin typeface="Arial"/>
                <a:ea typeface="Times New Roman"/>
                <a:cs typeface="Times New Roman"/>
              </a:rPr>
              <a:t> </a:t>
            </a:r>
            <a:r>
              <a:rPr lang="tr-TR" dirty="0" err="1">
                <a:latin typeface="Arial"/>
                <a:ea typeface="Times New Roman"/>
                <a:cs typeface="Times New Roman"/>
              </a:rPr>
              <a:t>climate</a:t>
            </a:r>
            <a:r>
              <a:rPr lang="tr-TR" dirty="0">
                <a:latin typeface="Arial"/>
                <a:ea typeface="Times New Roman"/>
                <a:cs typeface="Times New Roman"/>
              </a:rPr>
              <a:t> </a:t>
            </a:r>
            <a:r>
              <a:rPr lang="tr-TR" dirty="0" err="1">
                <a:latin typeface="Arial"/>
                <a:ea typeface="Times New Roman"/>
                <a:cs typeface="Times New Roman"/>
              </a:rPr>
              <a:t>change</a:t>
            </a:r>
            <a:r>
              <a:rPr lang="tr-TR" dirty="0">
                <a:latin typeface="Arial"/>
                <a:ea typeface="Times New Roman"/>
                <a:cs typeface="Times New Roman"/>
              </a:rPr>
              <a:t> </a:t>
            </a:r>
            <a:r>
              <a:rPr lang="tr-TR" dirty="0" err="1">
                <a:latin typeface="Arial"/>
                <a:ea typeface="Times New Roman"/>
                <a:cs typeface="Times New Roman"/>
              </a:rPr>
              <a:t>during</a:t>
            </a:r>
            <a:r>
              <a:rPr lang="tr-TR" dirty="0">
                <a:latin typeface="Arial"/>
                <a:ea typeface="Times New Roman"/>
                <a:cs typeface="Times New Roman"/>
              </a:rPr>
              <a:t> </a:t>
            </a:r>
            <a:r>
              <a:rPr lang="tr-TR" dirty="0" err="1">
                <a:latin typeface="Arial"/>
                <a:ea typeface="Times New Roman"/>
                <a:cs typeface="Times New Roman"/>
              </a:rPr>
              <a:t>and</a:t>
            </a:r>
            <a:r>
              <a:rPr lang="tr-TR" dirty="0">
                <a:latin typeface="Arial"/>
                <a:ea typeface="Times New Roman"/>
                <a:cs typeface="Times New Roman"/>
              </a:rPr>
              <a:t> </a:t>
            </a:r>
            <a:r>
              <a:rPr lang="tr-TR" dirty="0" err="1">
                <a:latin typeface="Arial"/>
                <a:ea typeface="Times New Roman"/>
                <a:cs typeface="Times New Roman"/>
              </a:rPr>
              <a:t>after</a:t>
            </a:r>
            <a:r>
              <a:rPr lang="tr-TR" dirty="0">
                <a:latin typeface="Arial"/>
                <a:ea typeface="Times New Roman"/>
                <a:cs typeface="Times New Roman"/>
              </a:rPr>
              <a:t> </a:t>
            </a:r>
            <a:r>
              <a:rPr lang="tr-TR" dirty="0" err="1">
                <a:latin typeface="Arial"/>
                <a:ea typeface="Times New Roman"/>
                <a:cs typeface="Times New Roman"/>
              </a:rPr>
              <a:t>the</a:t>
            </a:r>
            <a:r>
              <a:rPr lang="tr-TR" dirty="0">
                <a:latin typeface="Arial"/>
                <a:ea typeface="Times New Roman"/>
                <a:cs typeface="Times New Roman"/>
              </a:rPr>
              <a:t> </a:t>
            </a:r>
            <a:r>
              <a:rPr lang="tr-TR" dirty="0" err="1">
                <a:latin typeface="Arial"/>
                <a:ea typeface="Times New Roman"/>
                <a:cs typeface="Times New Roman"/>
              </a:rPr>
              <a:t>Last</a:t>
            </a:r>
            <a:r>
              <a:rPr lang="tr-TR" dirty="0">
                <a:latin typeface="Arial"/>
                <a:ea typeface="Times New Roman"/>
                <a:cs typeface="Times New Roman"/>
              </a:rPr>
              <a:t> </a:t>
            </a:r>
            <a:r>
              <a:rPr lang="tr-TR" dirty="0" err="1">
                <a:latin typeface="Arial"/>
                <a:ea typeface="Times New Roman"/>
                <a:cs typeface="Times New Roman"/>
              </a:rPr>
              <a:t>Glacial</a:t>
            </a:r>
            <a:r>
              <a:rPr lang="tr-TR" dirty="0">
                <a:latin typeface="Arial"/>
                <a:ea typeface="Times New Roman"/>
                <a:cs typeface="Times New Roman"/>
              </a:rPr>
              <a:t> Maximum in Central Anatolia, </a:t>
            </a:r>
            <a:r>
              <a:rPr lang="tr-TR" dirty="0" err="1">
                <a:latin typeface="Arial"/>
                <a:ea typeface="Times New Roman"/>
                <a:cs typeface="Times New Roman"/>
              </a:rPr>
              <a:t>Turkey</a:t>
            </a:r>
            <a:r>
              <a:rPr lang="tr-TR" dirty="0">
                <a:latin typeface="Arial"/>
                <a:ea typeface="Times New Roman"/>
                <a:cs typeface="Times New Roman"/>
              </a:rPr>
              <a:t>. </a:t>
            </a:r>
            <a:r>
              <a:rPr lang="tr-TR" dirty="0" err="1">
                <a:latin typeface="Arial"/>
                <a:ea typeface="Times New Roman"/>
                <a:cs typeface="Times New Roman"/>
              </a:rPr>
              <a:t>Quaternary</a:t>
            </a:r>
            <a:r>
              <a:rPr lang="tr-TR" dirty="0">
                <a:latin typeface="Arial"/>
                <a:ea typeface="Times New Roman"/>
                <a:cs typeface="Times New Roman"/>
              </a:rPr>
              <a:t> International 222, 221-229. </a:t>
            </a:r>
            <a:endParaRPr lang="en-US" dirty="0">
              <a:effectLst/>
              <a:latin typeface="Calibri"/>
              <a:ea typeface="Calibri"/>
              <a:cs typeface="Times New Roman"/>
            </a:endParaRPr>
          </a:p>
        </p:txBody>
      </p:sp>
    </p:spTree>
    <p:extLst>
      <p:ext uri="{BB962C8B-B14F-4D97-AF65-F5344CB8AC3E}">
        <p14:creationId xmlns:p14="http://schemas.microsoft.com/office/powerpoint/2010/main" xmlns="" val="4197031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10 temmuz revizyon\10 Ekim revizyon\Fig 16.tif"/>
          <p:cNvPicPr>
            <a:picLocks noGrp="1" noChangeAspect="1" noChangeArrowheads="1"/>
          </p:cNvPicPr>
          <p:nvPr>
            <p:ph idx="1"/>
          </p:nvPr>
        </p:nvPicPr>
        <p:blipFill>
          <a:blip r:embed="rId2" cstate="print"/>
          <a:srcRect/>
          <a:stretch>
            <a:fillRect/>
          </a:stretch>
        </p:blipFill>
        <p:spPr bwMode="auto">
          <a:xfrm>
            <a:off x="35496" y="1268760"/>
            <a:ext cx="9145016" cy="4128675"/>
          </a:xfrm>
          <a:prstGeom prst="rect">
            <a:avLst/>
          </a:prstGeom>
          <a:noFill/>
        </p:spPr>
      </p:pic>
      <p:sp>
        <p:nvSpPr>
          <p:cNvPr id="2" name="Dikdörtgen 1"/>
          <p:cNvSpPr/>
          <p:nvPr/>
        </p:nvSpPr>
        <p:spPr>
          <a:xfrm>
            <a:off x="971600" y="5537639"/>
            <a:ext cx="7272808" cy="1366528"/>
          </a:xfrm>
          <a:prstGeom prst="rect">
            <a:avLst/>
          </a:prstGeom>
        </p:spPr>
        <p:txBody>
          <a:bodyPr wrap="square">
            <a:spAutoFit/>
          </a:bodyPr>
          <a:lstStyle/>
          <a:p>
            <a:pPr>
              <a:lnSpc>
                <a:spcPct val="115000"/>
              </a:lnSpc>
              <a:spcBef>
                <a:spcPts val="600"/>
              </a:spcBef>
              <a:spcAft>
                <a:spcPts val="600"/>
              </a:spcAft>
            </a:pPr>
            <a:r>
              <a:rPr lang="tr-TR" b="1" dirty="0">
                <a:latin typeface="Arial"/>
                <a:ea typeface="Times New Roman"/>
                <a:cs typeface="Times New Roman"/>
              </a:rPr>
              <a:t>Doğan, U</a:t>
            </a:r>
            <a:r>
              <a:rPr lang="tr-TR" dirty="0">
                <a:latin typeface="Arial"/>
                <a:ea typeface="Times New Roman"/>
                <a:cs typeface="Times New Roman"/>
              </a:rPr>
              <a:t>., 2011. </a:t>
            </a:r>
            <a:r>
              <a:rPr lang="tr-TR" dirty="0" err="1">
                <a:latin typeface="Arial"/>
                <a:ea typeface="Times New Roman"/>
                <a:cs typeface="Times New Roman"/>
              </a:rPr>
              <a:t>Climate-controlled</a:t>
            </a:r>
            <a:r>
              <a:rPr lang="tr-TR" dirty="0">
                <a:latin typeface="Arial"/>
                <a:ea typeface="Times New Roman"/>
                <a:cs typeface="Times New Roman"/>
              </a:rPr>
              <a:t> </a:t>
            </a:r>
            <a:r>
              <a:rPr lang="tr-TR" dirty="0" err="1">
                <a:latin typeface="Arial"/>
                <a:ea typeface="Times New Roman"/>
                <a:cs typeface="Times New Roman"/>
              </a:rPr>
              <a:t>river</a:t>
            </a:r>
            <a:r>
              <a:rPr lang="tr-TR" dirty="0">
                <a:latin typeface="Arial"/>
                <a:ea typeface="Times New Roman"/>
                <a:cs typeface="Times New Roman"/>
              </a:rPr>
              <a:t> </a:t>
            </a:r>
            <a:r>
              <a:rPr lang="tr-TR" dirty="0" err="1">
                <a:latin typeface="Arial"/>
                <a:ea typeface="Times New Roman"/>
                <a:cs typeface="Times New Roman"/>
              </a:rPr>
              <a:t>terrace</a:t>
            </a:r>
            <a:r>
              <a:rPr lang="tr-TR" dirty="0">
                <a:latin typeface="Arial"/>
                <a:ea typeface="Times New Roman"/>
                <a:cs typeface="Times New Roman"/>
              </a:rPr>
              <a:t> </a:t>
            </a:r>
            <a:r>
              <a:rPr lang="tr-TR" dirty="0" err="1">
                <a:latin typeface="Arial"/>
                <a:ea typeface="Times New Roman"/>
                <a:cs typeface="Times New Roman"/>
              </a:rPr>
              <a:t>formation</a:t>
            </a:r>
            <a:r>
              <a:rPr lang="tr-TR" dirty="0">
                <a:latin typeface="Arial"/>
                <a:ea typeface="Times New Roman"/>
                <a:cs typeface="Times New Roman"/>
              </a:rPr>
              <a:t> in </a:t>
            </a:r>
            <a:r>
              <a:rPr lang="tr-TR" dirty="0" err="1">
                <a:latin typeface="Arial"/>
                <a:ea typeface="Times New Roman"/>
                <a:cs typeface="Times New Roman"/>
              </a:rPr>
              <a:t>the</a:t>
            </a:r>
            <a:r>
              <a:rPr lang="tr-TR" dirty="0">
                <a:latin typeface="Arial"/>
                <a:ea typeface="Times New Roman"/>
                <a:cs typeface="Times New Roman"/>
              </a:rPr>
              <a:t> Kızılırmak </a:t>
            </a:r>
            <a:r>
              <a:rPr lang="tr-TR" dirty="0" err="1">
                <a:latin typeface="Arial"/>
                <a:ea typeface="Times New Roman"/>
                <a:cs typeface="Times New Roman"/>
              </a:rPr>
              <a:t>Valley</a:t>
            </a:r>
            <a:r>
              <a:rPr lang="tr-TR" dirty="0">
                <a:latin typeface="Arial"/>
                <a:ea typeface="Times New Roman"/>
                <a:cs typeface="Times New Roman"/>
              </a:rPr>
              <a:t>, </a:t>
            </a:r>
            <a:r>
              <a:rPr lang="tr-TR" dirty="0" err="1">
                <a:latin typeface="Arial"/>
                <a:ea typeface="Times New Roman"/>
                <a:cs typeface="Times New Roman"/>
              </a:rPr>
              <a:t>Cappadocia</a:t>
            </a:r>
            <a:r>
              <a:rPr lang="tr-TR" dirty="0">
                <a:latin typeface="Arial"/>
                <a:ea typeface="Times New Roman"/>
                <a:cs typeface="Times New Roman"/>
              </a:rPr>
              <a:t> </a:t>
            </a:r>
            <a:r>
              <a:rPr lang="tr-TR" dirty="0" err="1">
                <a:latin typeface="Arial"/>
                <a:ea typeface="Times New Roman"/>
                <a:cs typeface="Times New Roman"/>
              </a:rPr>
              <a:t>section</a:t>
            </a:r>
            <a:r>
              <a:rPr lang="tr-TR" dirty="0">
                <a:latin typeface="Arial"/>
                <a:ea typeface="Times New Roman"/>
                <a:cs typeface="Times New Roman"/>
              </a:rPr>
              <a:t>, </a:t>
            </a:r>
            <a:r>
              <a:rPr lang="tr-TR" dirty="0" err="1">
                <a:latin typeface="Arial"/>
                <a:ea typeface="Times New Roman"/>
                <a:cs typeface="Times New Roman"/>
              </a:rPr>
              <a:t>Turkey</a:t>
            </a:r>
            <a:r>
              <a:rPr lang="tr-TR" dirty="0">
                <a:latin typeface="Arial"/>
                <a:ea typeface="Times New Roman"/>
                <a:cs typeface="Times New Roman"/>
              </a:rPr>
              <a:t>: </a:t>
            </a:r>
            <a:r>
              <a:rPr lang="tr-TR" dirty="0" err="1">
                <a:latin typeface="Arial"/>
                <a:ea typeface="Times New Roman"/>
                <a:cs typeface="Times New Roman"/>
              </a:rPr>
              <a:t>Inferred</a:t>
            </a:r>
            <a:r>
              <a:rPr lang="tr-TR" dirty="0">
                <a:latin typeface="Arial"/>
                <a:ea typeface="Times New Roman"/>
                <a:cs typeface="Times New Roman"/>
              </a:rPr>
              <a:t> </a:t>
            </a:r>
            <a:r>
              <a:rPr lang="tr-TR" dirty="0" err="1">
                <a:latin typeface="Arial"/>
                <a:ea typeface="Times New Roman"/>
                <a:cs typeface="Times New Roman"/>
              </a:rPr>
              <a:t>from</a:t>
            </a:r>
            <a:r>
              <a:rPr lang="tr-TR" dirty="0">
                <a:latin typeface="Arial"/>
                <a:ea typeface="Times New Roman"/>
                <a:cs typeface="Times New Roman"/>
              </a:rPr>
              <a:t> Ar-Ar </a:t>
            </a:r>
            <a:r>
              <a:rPr lang="tr-TR" dirty="0" err="1">
                <a:latin typeface="Arial"/>
                <a:ea typeface="Times New Roman"/>
                <a:cs typeface="Times New Roman"/>
              </a:rPr>
              <a:t>dating</a:t>
            </a:r>
            <a:r>
              <a:rPr lang="tr-TR" dirty="0">
                <a:latin typeface="Arial"/>
                <a:ea typeface="Times New Roman"/>
                <a:cs typeface="Times New Roman"/>
              </a:rPr>
              <a:t> of </a:t>
            </a:r>
            <a:r>
              <a:rPr lang="tr-TR" dirty="0" err="1">
                <a:latin typeface="Arial"/>
                <a:ea typeface="Times New Roman"/>
                <a:cs typeface="Times New Roman"/>
              </a:rPr>
              <a:t>Quaternary</a:t>
            </a:r>
            <a:r>
              <a:rPr lang="tr-TR" dirty="0">
                <a:latin typeface="Arial"/>
                <a:ea typeface="Times New Roman"/>
                <a:cs typeface="Times New Roman"/>
              </a:rPr>
              <a:t> </a:t>
            </a:r>
            <a:r>
              <a:rPr lang="tr-TR" dirty="0" err="1">
                <a:latin typeface="Arial"/>
                <a:ea typeface="Times New Roman"/>
                <a:cs typeface="Times New Roman"/>
              </a:rPr>
              <a:t>basalts</a:t>
            </a:r>
            <a:r>
              <a:rPr lang="tr-TR" dirty="0">
                <a:latin typeface="Arial"/>
                <a:ea typeface="Times New Roman"/>
                <a:cs typeface="Times New Roman"/>
              </a:rPr>
              <a:t> </a:t>
            </a:r>
            <a:r>
              <a:rPr lang="tr-TR" dirty="0" err="1">
                <a:latin typeface="Arial"/>
                <a:ea typeface="Times New Roman"/>
                <a:cs typeface="Times New Roman"/>
              </a:rPr>
              <a:t>and</a:t>
            </a:r>
            <a:r>
              <a:rPr lang="tr-TR" dirty="0">
                <a:latin typeface="Arial"/>
                <a:ea typeface="Times New Roman"/>
                <a:cs typeface="Times New Roman"/>
              </a:rPr>
              <a:t> </a:t>
            </a:r>
            <a:r>
              <a:rPr lang="tr-TR" dirty="0" err="1">
                <a:latin typeface="Arial"/>
                <a:ea typeface="Times New Roman"/>
                <a:cs typeface="Times New Roman"/>
              </a:rPr>
              <a:t>terraces</a:t>
            </a:r>
            <a:r>
              <a:rPr lang="tr-TR" dirty="0">
                <a:latin typeface="Arial"/>
                <a:ea typeface="Times New Roman"/>
                <a:cs typeface="Times New Roman"/>
              </a:rPr>
              <a:t> </a:t>
            </a:r>
            <a:r>
              <a:rPr lang="tr-TR" dirty="0" err="1">
                <a:latin typeface="Arial"/>
                <a:ea typeface="Times New Roman"/>
                <a:cs typeface="Times New Roman"/>
              </a:rPr>
              <a:t>stratigraphy</a:t>
            </a:r>
            <a:r>
              <a:rPr lang="tr-TR" dirty="0">
                <a:latin typeface="Arial"/>
                <a:ea typeface="Times New Roman"/>
                <a:cs typeface="Times New Roman"/>
              </a:rPr>
              <a:t>. </a:t>
            </a:r>
            <a:r>
              <a:rPr lang="tr-TR" dirty="0" err="1">
                <a:latin typeface="Arial"/>
                <a:ea typeface="Times New Roman"/>
                <a:cs typeface="Times New Roman"/>
              </a:rPr>
              <a:t>Geomorphology</a:t>
            </a:r>
            <a:r>
              <a:rPr lang="tr-TR" dirty="0">
                <a:latin typeface="Arial"/>
                <a:ea typeface="Times New Roman"/>
                <a:cs typeface="Times New Roman"/>
              </a:rPr>
              <a:t> 126</a:t>
            </a:r>
            <a:r>
              <a:rPr lang="tr-TR" i="1" dirty="0">
                <a:latin typeface="Arial"/>
                <a:ea typeface="Times New Roman"/>
                <a:cs typeface="Times New Roman"/>
              </a:rPr>
              <a:t>,  </a:t>
            </a:r>
            <a:r>
              <a:rPr lang="tr-TR" dirty="0">
                <a:latin typeface="Arial"/>
                <a:ea typeface="Times New Roman"/>
                <a:cs typeface="Times New Roman"/>
              </a:rPr>
              <a:t>66–81</a:t>
            </a:r>
            <a:r>
              <a:rPr lang="tr-TR" i="1" dirty="0">
                <a:latin typeface="Arial"/>
                <a:ea typeface="Times New Roman"/>
                <a:cs typeface="Times New Roman"/>
              </a:rPr>
              <a:t>.</a:t>
            </a:r>
            <a:r>
              <a:rPr lang="tr-TR" dirty="0">
                <a:latin typeface="Arial"/>
                <a:ea typeface="Times New Roman"/>
                <a:cs typeface="Times New Roman"/>
              </a:rPr>
              <a:t> </a:t>
            </a:r>
            <a:endParaRPr lang="en-US" dirty="0">
              <a:effectLst/>
              <a:latin typeface="Calibri"/>
              <a:ea typeface="Calibri"/>
              <a:cs typeface="Times New Roman"/>
            </a:endParaRPr>
          </a:p>
        </p:txBody>
      </p:sp>
    </p:spTree>
    <p:extLst>
      <p:ext uri="{BB962C8B-B14F-4D97-AF65-F5344CB8AC3E}">
        <p14:creationId xmlns:p14="http://schemas.microsoft.com/office/powerpoint/2010/main" xmlns="" val="1396290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600200"/>
            <a:ext cx="8229600" cy="5069160"/>
          </a:xfrm>
        </p:spPr>
        <p:txBody>
          <a:bodyPr>
            <a:normAutofit fontScale="62500" lnSpcReduction="20000"/>
          </a:bodyPr>
          <a:lstStyle/>
          <a:p>
            <a:r>
              <a:rPr lang="tr-TR" b="1" dirty="0" smtClean="0"/>
              <a:t>Akarsu sekileri</a:t>
            </a:r>
            <a:r>
              <a:rPr lang="tr-TR" dirty="0" smtClean="0"/>
              <a:t/>
            </a:r>
            <a:br>
              <a:rPr lang="tr-TR" dirty="0" smtClean="0"/>
            </a:br>
            <a:r>
              <a:rPr lang="tr-TR" dirty="0" smtClean="0"/>
              <a:t>Bir seki (taraça, teras) kabaca, her iki tarafından da eğimli yüzeyler ile sınırlanan düz bir alandır. Akarsu sekileri akarsuyun derine kazması sonucu vadi kenarlarında izleri kalan eski vadi tabanlarının kalıntılarıdır. Yatay olarak uzanan dayanımlı kayaç katmanları vadi yamaçlarında </a:t>
            </a:r>
            <a:r>
              <a:rPr lang="tr-TR" b="1" dirty="0" smtClean="0"/>
              <a:t>yapısal düzlükler</a:t>
            </a:r>
            <a:r>
              <a:rPr lang="tr-TR" dirty="0" smtClean="0"/>
              <a:t>den oluşan düz alanlar oluşturabilir; bu nedenle sekilerin tanımlanması, yapısal denetimleri göz önünde bulundurmayı gerektirir. Akarsu sekileri, aktif </a:t>
            </a:r>
            <a:r>
              <a:rPr lang="tr-TR" dirty="0" err="1" smtClean="0"/>
              <a:t>taşkınovası</a:t>
            </a:r>
            <a:r>
              <a:rPr lang="tr-TR" dirty="0" smtClean="0"/>
              <a:t> ile aynı derecede olmasa bile, yamaç aşağı yönde (akarsu yönünde) eğimlidirler. </a:t>
            </a:r>
            <a:r>
              <a:rPr lang="tr-TR" b="1" dirty="0" smtClean="0"/>
              <a:t>Eşi olan </a:t>
            </a:r>
            <a:r>
              <a:rPr lang="tr-TR" dirty="0" smtClean="0"/>
              <a:t>(karşılıklı aynı seviyede uzanan) </a:t>
            </a:r>
            <a:r>
              <a:rPr lang="tr-TR" b="1" dirty="0" smtClean="0"/>
              <a:t>sekiler </a:t>
            </a:r>
            <a:r>
              <a:rPr lang="tr-TR" dirty="0" smtClean="0"/>
              <a:t>akarsuyun düşey olarak derine kazmasının, akarsu yatağının yanal erozyonundan daha hızlı olduğu yerlerde meydana gelir. </a:t>
            </a:r>
            <a:r>
              <a:rPr lang="tr-TR" b="1" dirty="0" smtClean="0"/>
              <a:t>Eşi olmayan </a:t>
            </a:r>
            <a:r>
              <a:rPr lang="tr-TR" dirty="0" smtClean="0"/>
              <a:t>(eşleniği bulunmayan) </a:t>
            </a:r>
            <a:r>
              <a:rPr lang="tr-TR" b="1" dirty="0" smtClean="0"/>
              <a:t>sekiler</a:t>
            </a:r>
            <a:r>
              <a:rPr lang="tr-TR" dirty="0" smtClean="0"/>
              <a:t>, akarsu yatağı yanal göçünün, yatağın derine kazılmasından daha hızlı olduğu yerlerde meydana gelir; bu nedenle sekiler sadece vadinin bir kenarında oluşur. Akarsu sekisi oluşumu için bir akarsu vadisinin tabanının olması ön koşuldur. İki vadi tabanı tipi ile uyumlu olan iki çeşit akarsu sekisi vardır: bunlar, </a:t>
            </a:r>
            <a:r>
              <a:rPr lang="tr-TR" dirty="0" err="1" smtClean="0"/>
              <a:t>anakaya</a:t>
            </a:r>
            <a:r>
              <a:rPr lang="tr-TR" dirty="0" smtClean="0"/>
              <a:t> sekileri ve </a:t>
            </a:r>
            <a:r>
              <a:rPr lang="tr-TR" dirty="0" err="1" smtClean="0"/>
              <a:t>alüvyal</a:t>
            </a:r>
            <a:r>
              <a:rPr lang="tr-TR" dirty="0" smtClean="0"/>
              <a:t> sekilerdir</a:t>
            </a:r>
            <a:br>
              <a:rPr lang="tr-TR" dirty="0" smtClean="0"/>
            </a:br>
            <a:r>
              <a:rPr lang="tr-TR" dirty="0" smtClean="0"/>
              <a:t> </a:t>
            </a:r>
            <a:br>
              <a:rPr lang="tr-TR" dirty="0" smtClean="0"/>
            </a:br>
            <a:r>
              <a:rPr lang="tr-TR" dirty="0" smtClean="0"/>
              <a:t/>
            </a:r>
            <a:br>
              <a:rPr lang="tr-TR" dirty="0" smtClean="0"/>
            </a:br>
            <a:endParaRPr lang="tr-TR" dirty="0"/>
          </a:p>
        </p:txBody>
      </p:sp>
      <p:sp>
        <p:nvSpPr>
          <p:cNvPr id="4" name="3 Dikdörtgen"/>
          <p:cNvSpPr/>
          <p:nvPr/>
        </p:nvSpPr>
        <p:spPr>
          <a:xfrm>
            <a:off x="611560" y="6093296"/>
            <a:ext cx="8136904" cy="503408"/>
          </a:xfrm>
          <a:prstGeom prst="rect">
            <a:avLst/>
          </a:prstGeom>
        </p:spPr>
        <p:txBody>
          <a:bodyPr wrap="square">
            <a:spAutoFit/>
          </a:bodyPr>
          <a:lstStyle/>
          <a:p>
            <a:pPr lvl="0" algn="just">
              <a:lnSpc>
                <a:spcPct val="115000"/>
              </a:lnSpc>
            </a:pPr>
            <a:r>
              <a:rPr lang="tr-TR" sz="1200" dirty="0" smtClean="0">
                <a:solidFill>
                  <a:srgbClr val="231F20"/>
                </a:solidFill>
                <a:latin typeface="MinionPro-Regular"/>
              </a:rPr>
              <a:t>Kaynak: </a:t>
            </a:r>
            <a:r>
              <a:rPr lang="tr-TR" sz="1200" b="1" dirty="0" smtClean="0">
                <a:solidFill>
                  <a:prstClr val="black"/>
                </a:solidFill>
                <a:latin typeface="Arial"/>
                <a:ea typeface="Calibri"/>
                <a:cs typeface="Times New Roman"/>
              </a:rPr>
              <a:t>Doğan, U.</a:t>
            </a:r>
            <a:r>
              <a:rPr lang="tr-TR" sz="1200" dirty="0" smtClean="0">
                <a:solidFill>
                  <a:prstClr val="black"/>
                </a:solidFill>
                <a:latin typeface="Arial"/>
                <a:ea typeface="Calibri"/>
                <a:cs typeface="Times New Roman"/>
              </a:rPr>
              <a:t> Jeomorfolojinin Temelleri. Nobel Yayınevi, 2016. (</a:t>
            </a:r>
            <a:r>
              <a:rPr lang="tr-TR" sz="1200" dirty="0" err="1" smtClean="0">
                <a:solidFill>
                  <a:prstClr val="black"/>
                </a:solidFill>
                <a:latin typeface="Arial"/>
                <a:ea typeface="Calibri"/>
                <a:cs typeface="Times New Roman"/>
              </a:rPr>
              <a:t>translate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Editor</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Huggett</a:t>
            </a:r>
            <a:r>
              <a:rPr lang="tr-TR" sz="1200" dirty="0" smtClean="0">
                <a:solidFill>
                  <a:prstClr val="black"/>
                </a:solidFill>
                <a:latin typeface="Arial"/>
                <a:ea typeface="Calibri"/>
                <a:cs typeface="Times New Roman"/>
              </a:rPr>
              <a:t> R.J. Fundamentals of </a:t>
            </a:r>
            <a:r>
              <a:rPr lang="tr-TR" sz="1200" dirty="0" err="1" smtClean="0">
                <a:solidFill>
                  <a:prstClr val="black"/>
                </a:solidFill>
                <a:latin typeface="Arial"/>
                <a:ea typeface="Calibri"/>
                <a:cs typeface="Times New Roman"/>
              </a:rPr>
              <a:t>Geomorphology</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Routhledge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Third</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Edition</a:t>
            </a:r>
            <a:r>
              <a:rPr lang="tr-TR" sz="1200" dirty="0" smtClean="0">
                <a:solidFill>
                  <a:prstClr val="black"/>
                </a:solidFill>
                <a:latin typeface="Arial"/>
                <a:ea typeface="Calibri"/>
                <a:cs typeface="Times New Roman"/>
              </a:rPr>
              <a:t>, 2011.)</a:t>
            </a:r>
            <a:endParaRPr lang="en-US" sz="1200" dirty="0">
              <a:solidFill>
                <a:prstClr val="black"/>
              </a:solidFill>
              <a:ea typeface="Calibri"/>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2332037"/>
            <a:ext cx="8229600" cy="4525963"/>
          </a:xfrm>
        </p:spPr>
        <p:txBody>
          <a:bodyPr/>
          <a:lstStyle/>
          <a:p>
            <a:r>
              <a:rPr lang="tr-TR" dirty="0"/>
              <a:t>Seki depoları </a:t>
            </a:r>
            <a:r>
              <a:rPr lang="tr-TR" dirty="0" smtClean="0"/>
              <a:t>yüksekte kalmış eski akarsu yatak ve </a:t>
            </a:r>
            <a:r>
              <a:rPr lang="tr-TR" dirty="0" err="1" smtClean="0"/>
              <a:t>taşkınovası</a:t>
            </a:r>
            <a:r>
              <a:rPr lang="tr-TR" dirty="0" smtClean="0"/>
              <a:t> depolarından oluşur. Aşınamaya veya depolanma koşullarına bağlı olarak sadece yatak depoları korunmuş olabilir. Bu depolar yardımıyla akarsuyun akış dinamikleri, akış </a:t>
            </a:r>
            <a:r>
              <a:rPr lang="tr-TR" dirty="0" err="1" smtClean="0"/>
              <a:t>paterni</a:t>
            </a:r>
            <a:r>
              <a:rPr lang="tr-TR" dirty="0" smtClean="0"/>
              <a:t> vb. </a:t>
            </a:r>
            <a:r>
              <a:rPr lang="tr-TR" smtClean="0"/>
              <a:t>özellikler saptanır.</a:t>
            </a:r>
            <a:endParaRPr lang="en-US" dirty="0"/>
          </a:p>
        </p:txBody>
      </p:sp>
    </p:spTree>
    <p:extLst>
      <p:ext uri="{BB962C8B-B14F-4D97-AF65-F5344CB8AC3E}">
        <p14:creationId xmlns="" xmlns:p14="http://schemas.microsoft.com/office/powerpoint/2010/main" val="152580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fontScale="55000" lnSpcReduction="20000"/>
          </a:bodyPr>
          <a:lstStyle/>
          <a:p>
            <a:r>
              <a:rPr lang="tr-TR" i="1" dirty="0" err="1" smtClean="0"/>
              <a:t>Anakaya</a:t>
            </a:r>
            <a:r>
              <a:rPr lang="tr-TR" i="1" dirty="0" smtClean="0"/>
              <a:t> sekileri</a:t>
            </a:r>
            <a:r>
              <a:rPr lang="tr-TR" dirty="0" smtClean="0"/>
              <a:t/>
            </a:r>
            <a:br>
              <a:rPr lang="tr-TR" dirty="0" smtClean="0"/>
            </a:br>
            <a:r>
              <a:rPr lang="tr-TR" b="1" dirty="0" err="1" smtClean="0"/>
              <a:t>Anakaya</a:t>
            </a:r>
            <a:r>
              <a:rPr lang="tr-TR" b="1" dirty="0" smtClean="0"/>
              <a:t> </a:t>
            </a:r>
            <a:r>
              <a:rPr lang="tr-TR" dirty="0" smtClean="0"/>
              <a:t>veya </a:t>
            </a:r>
            <a:r>
              <a:rPr lang="tr-TR" b="1" dirty="0" smtClean="0"/>
              <a:t>aşınım sekileri </a:t>
            </a:r>
            <a:r>
              <a:rPr lang="tr-TR" dirty="0" smtClean="0"/>
              <a:t>(</a:t>
            </a:r>
            <a:r>
              <a:rPr lang="tr-TR" dirty="0" err="1" smtClean="0"/>
              <a:t>strath</a:t>
            </a:r>
            <a:r>
              <a:rPr lang="tr-TR" dirty="0" smtClean="0"/>
              <a:t> </a:t>
            </a:r>
            <a:r>
              <a:rPr lang="tr-TR" dirty="0" err="1" smtClean="0"/>
              <a:t>terraces</a:t>
            </a:r>
            <a:r>
              <a:rPr lang="tr-TR" dirty="0" smtClean="0"/>
              <a:t>) akarsuyun </a:t>
            </a:r>
            <a:r>
              <a:rPr lang="tr-TR" dirty="0" err="1" smtClean="0"/>
              <a:t>anakayayı</a:t>
            </a:r>
            <a:r>
              <a:rPr lang="tr-TR" dirty="0" smtClean="0"/>
              <a:t> kazarak V biçimli bir vadi oluşturmaya başladığı ve daha sonra bu vadi tabanını yanal erozyon ile genişlettiği vadiler içerisinde oluşur. Çoğu kez ince bir çakıl örtüsü, yanal olarak aşındırılmış bu düz yüzeyi örter. Akarsuyun vadi tabanını yeniden yararak derine gömülmesi ile derinleşen vadinin yamaçlarında, daha önceki vadi tabanının kalın </a:t>
            </a:r>
            <a:r>
              <a:rPr lang="tr-TR" dirty="0" err="1" smtClean="0"/>
              <a:t>tıları</a:t>
            </a:r>
            <a:r>
              <a:rPr lang="tr-TR" dirty="0" smtClean="0"/>
              <a:t> aşınım sekileri olarak kalır. Aşınım sekileri</a:t>
            </a:r>
            <a:br>
              <a:rPr lang="tr-TR" dirty="0" smtClean="0"/>
            </a:br>
            <a:r>
              <a:rPr lang="tr-TR" dirty="0" smtClean="0"/>
              <a:t>çoğu kez tektonik yükselimden kaynaklanan uzun süreli derine kazılmaya işaret eder. Bu kaya düzlükleri yükselimin kesildiği aralıklar sırasında yanal aşındırma ile oluşmuştur.</a:t>
            </a:r>
          </a:p>
          <a:p>
            <a:r>
              <a:rPr lang="tr-TR" i="1" dirty="0" err="1" smtClean="0"/>
              <a:t>Alüvyal</a:t>
            </a:r>
            <a:r>
              <a:rPr lang="tr-TR" i="1" dirty="0" smtClean="0"/>
              <a:t> sekiler</a:t>
            </a:r>
            <a:r>
              <a:rPr lang="tr-TR" dirty="0" smtClean="0"/>
              <a:t/>
            </a:r>
            <a:br>
              <a:rPr lang="tr-TR" dirty="0" smtClean="0"/>
            </a:br>
            <a:r>
              <a:rPr lang="tr-TR" b="1" dirty="0" err="1" smtClean="0"/>
              <a:t>Alüvyal</a:t>
            </a:r>
            <a:r>
              <a:rPr lang="tr-TR" b="1" dirty="0" smtClean="0"/>
              <a:t> </a:t>
            </a:r>
            <a:r>
              <a:rPr lang="tr-TR" dirty="0" smtClean="0"/>
              <a:t>sekiler veya </a:t>
            </a:r>
            <a:r>
              <a:rPr lang="tr-TR" b="1" dirty="0" smtClean="0"/>
              <a:t>birikim </a:t>
            </a:r>
            <a:r>
              <a:rPr lang="tr-TR" dirty="0" smtClean="0"/>
              <a:t>sekileri </a:t>
            </a:r>
            <a:r>
              <a:rPr lang="tr-TR" dirty="0" err="1" smtClean="0"/>
              <a:t>alüvyal</a:t>
            </a:r>
            <a:r>
              <a:rPr lang="tr-TR" dirty="0" smtClean="0"/>
              <a:t> vadi tabanlarının kalıntılarıdır. Bu sekilerde kazılma </a:t>
            </a:r>
            <a:r>
              <a:rPr lang="tr-TR" dirty="0" err="1" smtClean="0"/>
              <a:t>anakayaya</a:t>
            </a:r>
            <a:r>
              <a:rPr lang="tr-TR" dirty="0" smtClean="0"/>
              <a:t> kadar inmez.</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endParaRPr lang="tr-TR" dirty="0"/>
          </a:p>
        </p:txBody>
      </p:sp>
      <p:sp>
        <p:nvSpPr>
          <p:cNvPr id="4" name="3 Dikdörtgen"/>
          <p:cNvSpPr/>
          <p:nvPr/>
        </p:nvSpPr>
        <p:spPr>
          <a:xfrm>
            <a:off x="611560" y="5517232"/>
            <a:ext cx="8136904" cy="503408"/>
          </a:xfrm>
          <a:prstGeom prst="rect">
            <a:avLst/>
          </a:prstGeom>
        </p:spPr>
        <p:txBody>
          <a:bodyPr wrap="square">
            <a:spAutoFit/>
          </a:bodyPr>
          <a:lstStyle/>
          <a:p>
            <a:pPr lvl="0" algn="just">
              <a:lnSpc>
                <a:spcPct val="115000"/>
              </a:lnSpc>
            </a:pPr>
            <a:r>
              <a:rPr lang="tr-TR" sz="1200" dirty="0" smtClean="0">
                <a:solidFill>
                  <a:srgbClr val="231F20"/>
                </a:solidFill>
                <a:latin typeface="MinionPro-Regular"/>
              </a:rPr>
              <a:t>Kaynak: </a:t>
            </a:r>
            <a:r>
              <a:rPr lang="tr-TR" sz="1200" b="1" dirty="0" smtClean="0">
                <a:solidFill>
                  <a:prstClr val="black"/>
                </a:solidFill>
                <a:latin typeface="Arial"/>
                <a:ea typeface="Calibri"/>
                <a:cs typeface="Times New Roman"/>
              </a:rPr>
              <a:t>Doğan, U.</a:t>
            </a:r>
            <a:r>
              <a:rPr lang="tr-TR" sz="1200" dirty="0" smtClean="0">
                <a:solidFill>
                  <a:prstClr val="black"/>
                </a:solidFill>
                <a:latin typeface="Arial"/>
                <a:ea typeface="Calibri"/>
                <a:cs typeface="Times New Roman"/>
              </a:rPr>
              <a:t> Jeomorfolojinin Temelleri. Nobel Yayınevi, 2016. (</a:t>
            </a:r>
            <a:r>
              <a:rPr lang="tr-TR" sz="1200" dirty="0" err="1" smtClean="0">
                <a:solidFill>
                  <a:prstClr val="black"/>
                </a:solidFill>
                <a:latin typeface="Arial"/>
                <a:ea typeface="Calibri"/>
                <a:cs typeface="Times New Roman"/>
              </a:rPr>
              <a:t>translate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Editor</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Huggett</a:t>
            </a:r>
            <a:r>
              <a:rPr lang="tr-TR" sz="1200" dirty="0" smtClean="0">
                <a:solidFill>
                  <a:prstClr val="black"/>
                </a:solidFill>
                <a:latin typeface="Arial"/>
                <a:ea typeface="Calibri"/>
                <a:cs typeface="Times New Roman"/>
              </a:rPr>
              <a:t> R.J. Fundamentals of </a:t>
            </a:r>
            <a:r>
              <a:rPr lang="tr-TR" sz="1200" dirty="0" err="1" smtClean="0">
                <a:solidFill>
                  <a:prstClr val="black"/>
                </a:solidFill>
                <a:latin typeface="Arial"/>
                <a:ea typeface="Calibri"/>
                <a:cs typeface="Times New Roman"/>
              </a:rPr>
              <a:t>Geomorphology</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Routhledge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Third</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Edition</a:t>
            </a:r>
            <a:r>
              <a:rPr lang="tr-TR" sz="1200" dirty="0" smtClean="0">
                <a:solidFill>
                  <a:prstClr val="black"/>
                </a:solidFill>
                <a:latin typeface="Arial"/>
                <a:ea typeface="Calibri"/>
                <a:cs typeface="Times New Roman"/>
              </a:rPr>
              <a:t>, 2011.)</a:t>
            </a:r>
            <a:endParaRPr lang="en-US" sz="1200" dirty="0">
              <a:solidFill>
                <a:prstClr val="black"/>
              </a:solidFill>
              <a:ea typeface="Calibri"/>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normAutofit fontScale="70000" lnSpcReduction="20000"/>
          </a:bodyPr>
          <a:lstStyle/>
          <a:p>
            <a:r>
              <a:rPr lang="en-US" dirty="0" err="1"/>
              <a:t>Vadideki</a:t>
            </a:r>
            <a:r>
              <a:rPr lang="en-US" dirty="0"/>
              <a:t> </a:t>
            </a:r>
            <a:r>
              <a:rPr lang="en-US" dirty="0" err="1"/>
              <a:t>ana</a:t>
            </a:r>
            <a:r>
              <a:rPr lang="en-US" dirty="0"/>
              <a:t> </a:t>
            </a:r>
            <a:r>
              <a:rPr lang="en-US" dirty="0" err="1"/>
              <a:t>kazılma</a:t>
            </a:r>
            <a:r>
              <a:rPr lang="en-US" dirty="0"/>
              <a:t> </a:t>
            </a:r>
            <a:r>
              <a:rPr lang="en-US" dirty="0" err="1"/>
              <a:t>ve</a:t>
            </a:r>
            <a:r>
              <a:rPr lang="en-US" dirty="0"/>
              <a:t> </a:t>
            </a:r>
            <a:r>
              <a:rPr lang="en-US" dirty="0" err="1"/>
              <a:t>birikme</a:t>
            </a:r>
            <a:r>
              <a:rPr lang="en-US" dirty="0"/>
              <a:t> </a:t>
            </a:r>
            <a:r>
              <a:rPr lang="en-US" dirty="0" err="1"/>
              <a:t>dönemlerini</a:t>
            </a:r>
            <a:r>
              <a:rPr lang="en-US" dirty="0"/>
              <a:t> </a:t>
            </a:r>
            <a:r>
              <a:rPr lang="en-US" dirty="0" err="1"/>
              <a:t>temsil</a:t>
            </a:r>
            <a:r>
              <a:rPr lang="en-US" dirty="0"/>
              <a:t> </a:t>
            </a:r>
            <a:r>
              <a:rPr lang="en-US" dirty="0" err="1"/>
              <a:t>eden</a:t>
            </a:r>
            <a:r>
              <a:rPr lang="en-US" dirty="0"/>
              <a:t> </a:t>
            </a:r>
            <a:r>
              <a:rPr lang="en-US" dirty="0" err="1"/>
              <a:t>sekiler</a:t>
            </a:r>
            <a:r>
              <a:rPr lang="en-US" dirty="0"/>
              <a:t>, flüvyal </a:t>
            </a:r>
            <a:r>
              <a:rPr lang="en-US" dirty="0" err="1"/>
              <a:t>sistemleri</a:t>
            </a:r>
            <a:r>
              <a:rPr lang="en-US" dirty="0"/>
              <a:t> </a:t>
            </a:r>
            <a:r>
              <a:rPr lang="en-US" dirty="0" err="1"/>
              <a:t>etkilemiş</a:t>
            </a:r>
            <a:r>
              <a:rPr lang="en-US" dirty="0"/>
              <a:t> </a:t>
            </a:r>
            <a:r>
              <a:rPr lang="en-US" dirty="0" err="1"/>
              <a:t>olan</a:t>
            </a:r>
            <a:r>
              <a:rPr lang="en-US" dirty="0"/>
              <a:t> </a:t>
            </a:r>
            <a:r>
              <a:rPr lang="en-US" dirty="0" err="1"/>
              <a:t>dış</a:t>
            </a:r>
            <a:r>
              <a:rPr lang="en-US" dirty="0"/>
              <a:t> </a:t>
            </a:r>
            <a:r>
              <a:rPr lang="en-US" dirty="0" err="1"/>
              <a:t>etkenlerin</a:t>
            </a:r>
            <a:r>
              <a:rPr lang="en-US" dirty="0"/>
              <a:t> </a:t>
            </a:r>
            <a:r>
              <a:rPr lang="en-US" dirty="0" err="1"/>
              <a:t>kaydının</a:t>
            </a:r>
            <a:r>
              <a:rPr lang="en-US" dirty="0"/>
              <a:t> </a:t>
            </a:r>
            <a:r>
              <a:rPr lang="en-US" dirty="0" err="1"/>
              <a:t>tutulduğu</a:t>
            </a:r>
            <a:r>
              <a:rPr lang="en-US" dirty="0"/>
              <a:t> </a:t>
            </a:r>
            <a:r>
              <a:rPr lang="en-US" dirty="0" err="1"/>
              <a:t>önemli</a:t>
            </a:r>
            <a:r>
              <a:rPr lang="en-US" dirty="0"/>
              <a:t> </a:t>
            </a:r>
            <a:r>
              <a:rPr lang="en-US" dirty="0" err="1"/>
              <a:t>yer</a:t>
            </a:r>
            <a:r>
              <a:rPr lang="en-US" dirty="0"/>
              <a:t> </a:t>
            </a:r>
            <a:r>
              <a:rPr lang="en-US" dirty="0" err="1" smtClean="0"/>
              <a:t>şekilleridir</a:t>
            </a:r>
            <a:r>
              <a:rPr lang="en-US" dirty="0" smtClean="0"/>
              <a:t>. </a:t>
            </a:r>
            <a:r>
              <a:rPr lang="en-US" dirty="0"/>
              <a:t>Flüvyal </a:t>
            </a:r>
            <a:r>
              <a:rPr lang="en-US" dirty="0" err="1"/>
              <a:t>seki</a:t>
            </a:r>
            <a:r>
              <a:rPr lang="en-US" dirty="0"/>
              <a:t>, </a:t>
            </a:r>
            <a:r>
              <a:rPr lang="en-US" dirty="0" err="1"/>
              <a:t>bir</a:t>
            </a:r>
            <a:r>
              <a:rPr lang="en-US" dirty="0"/>
              <a:t> </a:t>
            </a:r>
            <a:r>
              <a:rPr lang="en-US" dirty="0" err="1"/>
              <a:t>akarsuyun</a:t>
            </a:r>
            <a:r>
              <a:rPr lang="en-US" dirty="0"/>
              <a:t> </a:t>
            </a:r>
            <a:r>
              <a:rPr lang="en-US" dirty="0" err="1"/>
              <a:t>boyuna</a:t>
            </a:r>
            <a:r>
              <a:rPr lang="en-US" dirty="0"/>
              <a:t> </a:t>
            </a:r>
            <a:r>
              <a:rPr lang="en-US" dirty="0" err="1"/>
              <a:t>profili</a:t>
            </a:r>
            <a:r>
              <a:rPr lang="en-US" dirty="0"/>
              <a:t> </a:t>
            </a:r>
            <a:r>
              <a:rPr lang="en-US" dirty="0" err="1"/>
              <a:t>üzerindeki</a:t>
            </a:r>
            <a:r>
              <a:rPr lang="en-US" dirty="0"/>
              <a:t> </a:t>
            </a:r>
            <a:r>
              <a:rPr lang="en-US" dirty="0" err="1"/>
              <a:t>üç</a:t>
            </a:r>
            <a:r>
              <a:rPr lang="en-US" dirty="0"/>
              <a:t> </a:t>
            </a:r>
            <a:r>
              <a:rPr lang="en-US" dirty="0" err="1"/>
              <a:t>baskın</a:t>
            </a:r>
            <a:r>
              <a:rPr lang="en-US" dirty="0"/>
              <a:t> </a:t>
            </a:r>
            <a:r>
              <a:rPr lang="en-US" dirty="0" err="1"/>
              <a:t>kontrol</a:t>
            </a:r>
            <a:r>
              <a:rPr lang="en-US" dirty="0"/>
              <a:t> </a:t>
            </a:r>
            <a:r>
              <a:rPr lang="en-US" dirty="0" err="1"/>
              <a:t>olan</a:t>
            </a:r>
            <a:r>
              <a:rPr lang="en-US" dirty="0"/>
              <a:t>, </a:t>
            </a:r>
            <a:r>
              <a:rPr lang="en-US" dirty="0" err="1"/>
              <a:t>kaide</a:t>
            </a:r>
            <a:r>
              <a:rPr lang="en-US" dirty="0"/>
              <a:t> </a:t>
            </a:r>
            <a:r>
              <a:rPr lang="en-US" dirty="0" err="1"/>
              <a:t>seviyesi</a:t>
            </a:r>
            <a:r>
              <a:rPr lang="en-US" dirty="0"/>
              <a:t>, </a:t>
            </a:r>
            <a:r>
              <a:rPr lang="en-US" dirty="0" err="1"/>
              <a:t>debi</a:t>
            </a:r>
            <a:r>
              <a:rPr lang="en-US" dirty="0"/>
              <a:t> </a:t>
            </a:r>
            <a:r>
              <a:rPr lang="en-US" dirty="0" err="1"/>
              <a:t>ve</a:t>
            </a:r>
            <a:r>
              <a:rPr lang="en-US" dirty="0"/>
              <a:t> sediman </a:t>
            </a:r>
            <a:r>
              <a:rPr lang="en-US" dirty="0" err="1"/>
              <a:t>veriminden</a:t>
            </a:r>
            <a:r>
              <a:rPr lang="en-US" dirty="0"/>
              <a:t> </a:t>
            </a:r>
            <a:r>
              <a:rPr lang="en-US" dirty="0" err="1"/>
              <a:t>biri</a:t>
            </a:r>
            <a:r>
              <a:rPr lang="en-US" dirty="0"/>
              <a:t> </a:t>
            </a:r>
            <a:r>
              <a:rPr lang="en-US" dirty="0" err="1"/>
              <a:t>veya</a:t>
            </a:r>
            <a:r>
              <a:rPr lang="en-US" dirty="0"/>
              <a:t> </a:t>
            </a:r>
            <a:r>
              <a:rPr lang="en-US" dirty="0" err="1"/>
              <a:t>birkaçının</a:t>
            </a:r>
            <a:r>
              <a:rPr lang="en-US" dirty="0"/>
              <a:t> </a:t>
            </a:r>
            <a:r>
              <a:rPr lang="en-US" dirty="0" err="1"/>
              <a:t>değişimi</a:t>
            </a:r>
            <a:r>
              <a:rPr lang="en-US" dirty="0"/>
              <a:t> </a:t>
            </a:r>
            <a:r>
              <a:rPr lang="en-US" dirty="0" err="1"/>
              <a:t>sonucu</a:t>
            </a:r>
            <a:r>
              <a:rPr lang="en-US" dirty="0"/>
              <a:t> </a:t>
            </a:r>
            <a:r>
              <a:rPr lang="en-US" dirty="0" err="1" smtClean="0"/>
              <a:t>oluşur</a:t>
            </a:r>
            <a:r>
              <a:rPr lang="tr-TR" dirty="0" smtClean="0"/>
              <a:t>. </a:t>
            </a:r>
            <a:r>
              <a:rPr lang="en-US" dirty="0" smtClean="0"/>
              <a:t>Bu </a:t>
            </a:r>
            <a:r>
              <a:rPr lang="en-US" dirty="0" err="1"/>
              <a:t>değişimler</a:t>
            </a:r>
            <a:r>
              <a:rPr lang="en-US" dirty="0"/>
              <a:t> </a:t>
            </a:r>
            <a:r>
              <a:rPr lang="en-US" dirty="0" err="1"/>
              <a:t>sonucunda</a:t>
            </a:r>
            <a:r>
              <a:rPr lang="en-US" dirty="0"/>
              <a:t> </a:t>
            </a:r>
            <a:r>
              <a:rPr lang="en-US" dirty="0" err="1"/>
              <a:t>akarsu</a:t>
            </a:r>
            <a:r>
              <a:rPr lang="en-US" dirty="0"/>
              <a:t>, </a:t>
            </a:r>
            <a:r>
              <a:rPr lang="en-US" dirty="0" err="1"/>
              <a:t>kanalını</a:t>
            </a:r>
            <a:r>
              <a:rPr lang="en-US" dirty="0"/>
              <a:t> </a:t>
            </a:r>
            <a:r>
              <a:rPr lang="en-US" dirty="0" err="1"/>
              <a:t>yeni</a:t>
            </a:r>
            <a:r>
              <a:rPr lang="en-US" dirty="0"/>
              <a:t> </a:t>
            </a:r>
            <a:r>
              <a:rPr lang="en-US" dirty="0" err="1"/>
              <a:t>koşullara</a:t>
            </a:r>
            <a:r>
              <a:rPr lang="en-US" dirty="0"/>
              <a:t> </a:t>
            </a:r>
            <a:r>
              <a:rPr lang="en-US" dirty="0" err="1"/>
              <a:t>ayarlar</a:t>
            </a:r>
            <a:r>
              <a:rPr lang="en-US" dirty="0"/>
              <a:t>. </a:t>
            </a:r>
            <a:r>
              <a:rPr lang="en-US" dirty="0" err="1"/>
              <a:t>Böylece</a:t>
            </a:r>
            <a:r>
              <a:rPr lang="en-US" dirty="0"/>
              <a:t> </a:t>
            </a:r>
            <a:r>
              <a:rPr lang="en-US" dirty="0" err="1"/>
              <a:t>orjinalinden</a:t>
            </a:r>
            <a:r>
              <a:rPr lang="en-US" dirty="0"/>
              <a:t> </a:t>
            </a:r>
            <a:r>
              <a:rPr lang="en-US" dirty="0" err="1"/>
              <a:t>alçak</a:t>
            </a:r>
            <a:r>
              <a:rPr lang="en-US" dirty="0"/>
              <a:t> </a:t>
            </a:r>
            <a:r>
              <a:rPr lang="en-US" dirty="0" err="1"/>
              <a:t>veya</a:t>
            </a:r>
            <a:r>
              <a:rPr lang="en-US" dirty="0"/>
              <a:t> </a:t>
            </a:r>
            <a:r>
              <a:rPr lang="en-US" dirty="0" err="1"/>
              <a:t>yüksek</a:t>
            </a:r>
            <a:r>
              <a:rPr lang="en-US" dirty="0"/>
              <a:t> </a:t>
            </a:r>
            <a:r>
              <a:rPr lang="en-US" dirty="0" err="1"/>
              <a:t>seviyede</a:t>
            </a:r>
            <a:r>
              <a:rPr lang="en-US" dirty="0"/>
              <a:t> </a:t>
            </a:r>
            <a:r>
              <a:rPr lang="en-US" dirty="0" err="1"/>
              <a:t>yeni</a:t>
            </a:r>
            <a:r>
              <a:rPr lang="en-US" dirty="0"/>
              <a:t> </a:t>
            </a:r>
            <a:r>
              <a:rPr lang="en-US" dirty="0" err="1"/>
              <a:t>bir</a:t>
            </a:r>
            <a:r>
              <a:rPr lang="en-US" dirty="0"/>
              <a:t> </a:t>
            </a:r>
            <a:r>
              <a:rPr lang="en-US" dirty="0" err="1"/>
              <a:t>kanal</a:t>
            </a:r>
            <a:r>
              <a:rPr lang="en-US" dirty="0"/>
              <a:t> </a:t>
            </a:r>
            <a:r>
              <a:rPr lang="en-US" dirty="0" err="1"/>
              <a:t>ve</a:t>
            </a:r>
            <a:r>
              <a:rPr lang="en-US" dirty="0"/>
              <a:t> </a:t>
            </a:r>
            <a:r>
              <a:rPr lang="en-US" dirty="0" err="1"/>
              <a:t>taşkınovası</a:t>
            </a:r>
            <a:r>
              <a:rPr lang="en-US" dirty="0"/>
              <a:t> </a:t>
            </a:r>
            <a:r>
              <a:rPr lang="tr-TR" dirty="0" smtClean="0"/>
              <a:t>oluşur. </a:t>
            </a:r>
            <a:r>
              <a:rPr lang="en-US" dirty="0" err="1" smtClean="0"/>
              <a:t>Dolayısıyla</a:t>
            </a:r>
            <a:r>
              <a:rPr lang="en-US" dirty="0" smtClean="0"/>
              <a:t> </a:t>
            </a:r>
            <a:r>
              <a:rPr lang="en-US" dirty="0" err="1"/>
              <a:t>sekiler</a:t>
            </a:r>
            <a:r>
              <a:rPr lang="en-US" dirty="0"/>
              <a:t>, </a:t>
            </a:r>
            <a:r>
              <a:rPr lang="en-US" dirty="0" err="1"/>
              <a:t>yatakta</a:t>
            </a:r>
            <a:r>
              <a:rPr lang="en-US" dirty="0"/>
              <a:t> </a:t>
            </a:r>
            <a:r>
              <a:rPr lang="en-US" dirty="0" err="1"/>
              <a:t>kazılmaya</a:t>
            </a:r>
            <a:r>
              <a:rPr lang="en-US" dirty="0"/>
              <a:t> </a:t>
            </a:r>
            <a:r>
              <a:rPr lang="en-US" dirty="0" err="1"/>
              <a:t>veya</a:t>
            </a:r>
            <a:r>
              <a:rPr lang="en-US" dirty="0"/>
              <a:t> </a:t>
            </a:r>
            <a:r>
              <a:rPr lang="en-US" dirty="0" err="1"/>
              <a:t>birikmeye</a:t>
            </a:r>
            <a:r>
              <a:rPr lang="en-US" dirty="0"/>
              <a:t> </a:t>
            </a:r>
            <a:r>
              <a:rPr lang="en-US" dirty="0" err="1"/>
              <a:t>yol</a:t>
            </a:r>
            <a:r>
              <a:rPr lang="en-US" dirty="0"/>
              <a:t> </a:t>
            </a:r>
            <a:r>
              <a:rPr lang="en-US" dirty="0" err="1"/>
              <a:t>açan</a:t>
            </a:r>
            <a:r>
              <a:rPr lang="en-US" dirty="0"/>
              <a:t> </a:t>
            </a:r>
            <a:r>
              <a:rPr lang="en-US" dirty="0" err="1"/>
              <a:t>iklimdeki</a:t>
            </a:r>
            <a:r>
              <a:rPr lang="en-US" dirty="0"/>
              <a:t> </a:t>
            </a:r>
            <a:r>
              <a:rPr lang="en-US" dirty="0" err="1"/>
              <a:t>değişimi</a:t>
            </a:r>
            <a:r>
              <a:rPr lang="en-US" dirty="0"/>
              <a:t> (sediman </a:t>
            </a:r>
            <a:r>
              <a:rPr lang="en-US" dirty="0" err="1"/>
              <a:t>verimi</a:t>
            </a:r>
            <a:r>
              <a:rPr lang="en-US" dirty="0"/>
              <a:t>, </a:t>
            </a:r>
            <a:r>
              <a:rPr lang="en-US" dirty="0" err="1"/>
              <a:t>debi</a:t>
            </a:r>
            <a:r>
              <a:rPr lang="en-US" dirty="0"/>
              <a:t> </a:t>
            </a:r>
            <a:r>
              <a:rPr lang="en-US" dirty="0" err="1"/>
              <a:t>ve</a:t>
            </a:r>
            <a:r>
              <a:rPr lang="en-US" dirty="0"/>
              <a:t> </a:t>
            </a:r>
            <a:r>
              <a:rPr lang="en-US" dirty="0" err="1"/>
              <a:t>kaide</a:t>
            </a:r>
            <a:r>
              <a:rPr lang="en-US" dirty="0"/>
              <a:t> </a:t>
            </a:r>
            <a:r>
              <a:rPr lang="en-US" dirty="0" err="1"/>
              <a:t>seviyesi</a:t>
            </a:r>
            <a:r>
              <a:rPr lang="en-US" dirty="0"/>
              <a:t> </a:t>
            </a:r>
            <a:r>
              <a:rPr lang="en-US" dirty="0" err="1"/>
              <a:t>değişimi</a:t>
            </a:r>
            <a:r>
              <a:rPr lang="en-US" dirty="0"/>
              <a:t> vb.), </a:t>
            </a:r>
            <a:r>
              <a:rPr lang="en-US" dirty="0" err="1"/>
              <a:t>uzun</a:t>
            </a:r>
            <a:r>
              <a:rPr lang="en-US" dirty="0"/>
              <a:t> </a:t>
            </a:r>
            <a:r>
              <a:rPr lang="en-US" dirty="0" err="1"/>
              <a:t>dönemli</a:t>
            </a:r>
            <a:r>
              <a:rPr lang="en-US" dirty="0"/>
              <a:t> </a:t>
            </a:r>
            <a:r>
              <a:rPr lang="en-US" dirty="0" err="1"/>
              <a:t>yükselmeye</a:t>
            </a:r>
            <a:r>
              <a:rPr lang="en-US" dirty="0"/>
              <a:t> </a:t>
            </a:r>
            <a:r>
              <a:rPr lang="en-US" dirty="0" err="1"/>
              <a:t>ve</a:t>
            </a:r>
            <a:r>
              <a:rPr lang="en-US" dirty="0"/>
              <a:t> </a:t>
            </a:r>
            <a:r>
              <a:rPr lang="en-US" dirty="0" err="1"/>
              <a:t>yerel</a:t>
            </a:r>
            <a:r>
              <a:rPr lang="en-US" dirty="0"/>
              <a:t> </a:t>
            </a:r>
            <a:r>
              <a:rPr lang="en-US" dirty="0" err="1"/>
              <a:t>deformasyona</a:t>
            </a:r>
            <a:r>
              <a:rPr lang="en-US" dirty="0"/>
              <a:t> </a:t>
            </a:r>
            <a:r>
              <a:rPr lang="en-US" dirty="0" err="1"/>
              <a:t>yol</a:t>
            </a:r>
            <a:r>
              <a:rPr lang="en-US" dirty="0"/>
              <a:t> </a:t>
            </a:r>
            <a:r>
              <a:rPr lang="en-US" dirty="0" err="1"/>
              <a:t>açan</a:t>
            </a:r>
            <a:r>
              <a:rPr lang="en-US" dirty="0"/>
              <a:t> </a:t>
            </a:r>
            <a:r>
              <a:rPr lang="en-US" dirty="0" err="1"/>
              <a:t>tektonik</a:t>
            </a:r>
            <a:r>
              <a:rPr lang="en-US" dirty="0"/>
              <a:t> </a:t>
            </a:r>
            <a:r>
              <a:rPr lang="en-US" dirty="0" err="1"/>
              <a:t>etkisini</a:t>
            </a:r>
            <a:r>
              <a:rPr lang="en-US" dirty="0"/>
              <a:t> (</a:t>
            </a:r>
            <a:r>
              <a:rPr lang="en-US" dirty="0" err="1"/>
              <a:t>kanalda</a:t>
            </a:r>
            <a:r>
              <a:rPr lang="en-US" dirty="0"/>
              <a:t> </a:t>
            </a:r>
            <a:r>
              <a:rPr lang="en-US" dirty="0" err="1"/>
              <a:t>kazılma</a:t>
            </a:r>
            <a:r>
              <a:rPr lang="en-US" dirty="0"/>
              <a:t> </a:t>
            </a:r>
            <a:r>
              <a:rPr lang="en-US" dirty="0" err="1"/>
              <a:t>ve</a:t>
            </a:r>
            <a:r>
              <a:rPr lang="en-US" dirty="0"/>
              <a:t> </a:t>
            </a:r>
            <a:r>
              <a:rPr lang="en-US" dirty="0" err="1"/>
              <a:t>eğim</a:t>
            </a:r>
            <a:r>
              <a:rPr lang="en-US" dirty="0"/>
              <a:t> </a:t>
            </a:r>
            <a:r>
              <a:rPr lang="en-US" dirty="0" err="1"/>
              <a:t>kazanma</a:t>
            </a:r>
            <a:r>
              <a:rPr lang="en-US" dirty="0"/>
              <a:t> </a:t>
            </a:r>
            <a:r>
              <a:rPr lang="en-US" dirty="0" err="1"/>
              <a:t>veya</a:t>
            </a:r>
            <a:r>
              <a:rPr lang="en-US" dirty="0"/>
              <a:t> </a:t>
            </a:r>
            <a:r>
              <a:rPr lang="en-US" dirty="0" err="1"/>
              <a:t>seki</a:t>
            </a:r>
            <a:r>
              <a:rPr lang="en-US" dirty="0"/>
              <a:t> </a:t>
            </a:r>
            <a:r>
              <a:rPr lang="en-US" dirty="0" err="1"/>
              <a:t>yüzeyinin</a:t>
            </a:r>
            <a:r>
              <a:rPr lang="en-US" dirty="0"/>
              <a:t> </a:t>
            </a:r>
            <a:r>
              <a:rPr lang="en-US" dirty="0" err="1"/>
              <a:t>faylanması</a:t>
            </a:r>
            <a:r>
              <a:rPr lang="en-US" dirty="0"/>
              <a:t> </a:t>
            </a:r>
            <a:r>
              <a:rPr lang="en-US" dirty="0" err="1"/>
              <a:t>vb</a:t>
            </a:r>
            <a:r>
              <a:rPr lang="en-US" dirty="0"/>
              <a:t>) </a:t>
            </a:r>
            <a:r>
              <a:rPr lang="en-US" dirty="0" err="1"/>
              <a:t>yansıtan</a:t>
            </a:r>
            <a:r>
              <a:rPr lang="en-US" dirty="0"/>
              <a:t> </a:t>
            </a:r>
            <a:r>
              <a:rPr lang="en-US" dirty="0" err="1"/>
              <a:t>önemli</a:t>
            </a:r>
            <a:r>
              <a:rPr lang="en-US" dirty="0"/>
              <a:t> </a:t>
            </a:r>
            <a:r>
              <a:rPr lang="en-US" dirty="0" err="1" smtClean="0"/>
              <a:t>yerşekilleridir</a:t>
            </a:r>
            <a:r>
              <a:rPr lang="en-US" dirty="0"/>
              <a:t>. </a:t>
            </a:r>
            <a:r>
              <a:rPr lang="en-US" dirty="0" err="1"/>
              <a:t>Bir</a:t>
            </a:r>
            <a:r>
              <a:rPr lang="en-US" dirty="0"/>
              <a:t> </a:t>
            </a:r>
            <a:r>
              <a:rPr lang="en-US" dirty="0" err="1"/>
              <a:t>sekinin</a:t>
            </a:r>
            <a:r>
              <a:rPr lang="en-US" dirty="0"/>
              <a:t> </a:t>
            </a:r>
            <a:r>
              <a:rPr lang="en-US" dirty="0" err="1"/>
              <a:t>oluşması</a:t>
            </a:r>
            <a:r>
              <a:rPr lang="en-US" dirty="0"/>
              <a:t>, </a:t>
            </a:r>
            <a:r>
              <a:rPr lang="en-US" dirty="0" err="1"/>
              <a:t>vadi</a:t>
            </a:r>
            <a:r>
              <a:rPr lang="en-US" dirty="0"/>
              <a:t> </a:t>
            </a:r>
            <a:r>
              <a:rPr lang="en-US" dirty="0" err="1"/>
              <a:t>tabanındaki</a:t>
            </a:r>
            <a:r>
              <a:rPr lang="en-US" dirty="0"/>
              <a:t> flüvyal </a:t>
            </a:r>
            <a:r>
              <a:rPr lang="en-US" dirty="0" err="1"/>
              <a:t>birikme</a:t>
            </a:r>
            <a:r>
              <a:rPr lang="en-US" dirty="0"/>
              <a:t> </a:t>
            </a:r>
            <a:r>
              <a:rPr lang="en-US" dirty="0" err="1"/>
              <a:t>döneminin</a:t>
            </a:r>
            <a:r>
              <a:rPr lang="en-US" dirty="0"/>
              <a:t>, </a:t>
            </a:r>
            <a:r>
              <a:rPr lang="en-US" dirty="0" err="1"/>
              <a:t>kazılma</a:t>
            </a:r>
            <a:r>
              <a:rPr lang="en-US" dirty="0"/>
              <a:t> </a:t>
            </a:r>
            <a:r>
              <a:rPr lang="en-US" dirty="0" err="1"/>
              <a:t>dönemi</a:t>
            </a:r>
            <a:r>
              <a:rPr lang="en-US" dirty="0"/>
              <a:t> </a:t>
            </a:r>
            <a:r>
              <a:rPr lang="en-US" dirty="0" err="1"/>
              <a:t>ile</a:t>
            </a:r>
            <a:r>
              <a:rPr lang="en-US" dirty="0"/>
              <a:t> </a:t>
            </a:r>
            <a:r>
              <a:rPr lang="en-US" dirty="0" err="1"/>
              <a:t>kesintiye</a:t>
            </a:r>
            <a:r>
              <a:rPr lang="en-US" dirty="0"/>
              <a:t> </a:t>
            </a:r>
            <a:r>
              <a:rPr lang="en-US" dirty="0" err="1"/>
              <a:t>uğramasıyla</a:t>
            </a:r>
            <a:r>
              <a:rPr lang="en-US" dirty="0"/>
              <a:t> </a:t>
            </a:r>
            <a:r>
              <a:rPr lang="en-US" dirty="0" err="1"/>
              <a:t>başlar</a:t>
            </a:r>
            <a:r>
              <a:rPr lang="en-US" dirty="0"/>
              <a:t> </a:t>
            </a:r>
            <a:r>
              <a:rPr lang="en-US" dirty="0" err="1"/>
              <a:t>ve</a:t>
            </a:r>
            <a:r>
              <a:rPr lang="en-US" dirty="0"/>
              <a:t> </a:t>
            </a:r>
            <a:r>
              <a:rPr lang="en-US" dirty="0" err="1"/>
              <a:t>kazılmanın</a:t>
            </a:r>
            <a:r>
              <a:rPr lang="en-US" dirty="0"/>
              <a:t> </a:t>
            </a:r>
            <a:r>
              <a:rPr lang="en-US" dirty="0" err="1"/>
              <a:t>ardından</a:t>
            </a:r>
            <a:r>
              <a:rPr lang="en-US" dirty="0"/>
              <a:t> </a:t>
            </a:r>
            <a:r>
              <a:rPr lang="en-US" dirty="0" err="1"/>
              <a:t>vadi</a:t>
            </a:r>
            <a:r>
              <a:rPr lang="en-US" dirty="0"/>
              <a:t> </a:t>
            </a:r>
            <a:r>
              <a:rPr lang="en-US" dirty="0" err="1"/>
              <a:t>kenarındaki</a:t>
            </a:r>
            <a:r>
              <a:rPr lang="en-US" dirty="0"/>
              <a:t> </a:t>
            </a:r>
            <a:r>
              <a:rPr lang="en-US" dirty="0" err="1"/>
              <a:t>alüvyal</a:t>
            </a:r>
            <a:r>
              <a:rPr lang="en-US" dirty="0"/>
              <a:t> </a:t>
            </a:r>
            <a:r>
              <a:rPr lang="en-US" dirty="0" err="1"/>
              <a:t>sedimanlarda</a:t>
            </a:r>
            <a:r>
              <a:rPr lang="en-US" dirty="0"/>
              <a:t> </a:t>
            </a:r>
            <a:r>
              <a:rPr lang="tr-TR" dirty="0" smtClean="0"/>
              <a:t>bir seki yamacının </a:t>
            </a:r>
            <a:r>
              <a:rPr lang="en-US" dirty="0" err="1" smtClean="0"/>
              <a:t>belirmesiyle</a:t>
            </a:r>
            <a:r>
              <a:rPr lang="en-US" dirty="0" smtClean="0"/>
              <a:t> </a:t>
            </a:r>
            <a:r>
              <a:rPr lang="en-US" dirty="0"/>
              <a:t>son </a:t>
            </a:r>
            <a:r>
              <a:rPr lang="en-US" dirty="0" err="1" smtClean="0"/>
              <a:t>bulur</a:t>
            </a:r>
            <a:r>
              <a:rPr lang="tr-TR" dirty="0" smtClean="0"/>
              <a:t>.  Sekiler başlıca  aşınım ve dolgu sekileri olmak üzere ikiye ayrılır. Aşağıda Kızılırmak sekilerine ilişkin örnekler verilmiştir</a:t>
            </a:r>
            <a:endParaRPr lang="en-US" dirty="0"/>
          </a:p>
        </p:txBody>
      </p:sp>
    </p:spTree>
    <p:extLst>
      <p:ext uri="{BB962C8B-B14F-4D97-AF65-F5344CB8AC3E}">
        <p14:creationId xmlns:p14="http://schemas.microsoft.com/office/powerpoint/2010/main" xmlns="" val="3670251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99392"/>
            <a:ext cx="8229600" cy="1143000"/>
          </a:xfrm>
        </p:spPr>
        <p:txBody>
          <a:bodyPr/>
          <a:lstStyle/>
          <a:p>
            <a:r>
              <a:rPr lang="tr-TR" dirty="0" smtClean="0"/>
              <a:t>Kızılırmak sekileri</a:t>
            </a:r>
            <a:endParaRPr lang="tr-TR" dirty="0"/>
          </a:p>
        </p:txBody>
      </p:sp>
      <p:pic>
        <p:nvPicPr>
          <p:cNvPr id="1026" name="Picture 2" descr="I:\Kayseri-Nevsehir Agustos 2015\100D5300\DSC_0152.JPG"/>
          <p:cNvPicPr>
            <a:picLocks noGrp="1" noChangeAspect="1" noChangeArrowheads="1"/>
          </p:cNvPicPr>
          <p:nvPr>
            <p:ph idx="1"/>
          </p:nvPr>
        </p:nvPicPr>
        <p:blipFill>
          <a:blip r:embed="rId2" cstate="print"/>
          <a:srcRect/>
          <a:stretch>
            <a:fillRect/>
          </a:stretch>
        </p:blipFill>
        <p:spPr bwMode="auto">
          <a:xfrm>
            <a:off x="0" y="815182"/>
            <a:ext cx="9143999" cy="609599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40307" y="908720"/>
            <a:ext cx="9003693" cy="6002462"/>
          </a:xfrm>
          <a:prstGeom prst="rect">
            <a:avLst/>
          </a:prstGeom>
          <a:noFill/>
          <a:ln w="9525">
            <a:noFill/>
            <a:miter lim="800000"/>
            <a:headEnd/>
            <a:tailEnd/>
          </a:ln>
        </p:spPr>
      </p:pic>
      <p:sp>
        <p:nvSpPr>
          <p:cNvPr id="5" name="1 Başlık"/>
          <p:cNvSpPr>
            <a:spLocks noGrp="1"/>
          </p:cNvSpPr>
          <p:nvPr>
            <p:ph type="title"/>
          </p:nvPr>
        </p:nvSpPr>
        <p:spPr>
          <a:xfrm>
            <a:off x="467544" y="-99392"/>
            <a:ext cx="8229600" cy="1143000"/>
          </a:xfrm>
        </p:spPr>
        <p:txBody>
          <a:bodyPr/>
          <a:lstStyle/>
          <a:p>
            <a:r>
              <a:rPr lang="tr-TR" dirty="0" smtClean="0"/>
              <a:t>Kızılırmak sekileri</a:t>
            </a:r>
            <a:endParaRPr lang="tr-T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Kayseri-Nevsehir Agustos 2015\100D5300\DSC_0484.JPG"/>
          <p:cNvPicPr>
            <a:picLocks noGrp="1" noChangeAspect="1" noChangeArrowheads="1"/>
          </p:cNvPicPr>
          <p:nvPr>
            <p:ph idx="1"/>
          </p:nvPr>
        </p:nvPicPr>
        <p:blipFill>
          <a:blip r:embed="rId2" cstate="print"/>
          <a:srcRect/>
          <a:stretch>
            <a:fillRect/>
          </a:stretch>
        </p:blipFill>
        <p:spPr bwMode="auto">
          <a:xfrm>
            <a:off x="1835696" y="-392695"/>
            <a:ext cx="4752528" cy="712879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10 temmuz revizyon\10 Ekim revizyon\Fig 8.tif"/>
          <p:cNvPicPr>
            <a:picLocks noGrp="1" noChangeAspect="1" noChangeArrowheads="1"/>
          </p:cNvPicPr>
          <p:nvPr>
            <p:ph idx="1"/>
          </p:nvPr>
        </p:nvPicPr>
        <p:blipFill>
          <a:blip r:embed="rId2" cstate="print"/>
          <a:srcRect/>
          <a:stretch>
            <a:fillRect/>
          </a:stretch>
        </p:blipFill>
        <p:spPr bwMode="auto">
          <a:xfrm>
            <a:off x="-39878" y="20960"/>
            <a:ext cx="9183878" cy="5060504"/>
          </a:xfrm>
          <a:prstGeom prst="rect">
            <a:avLst/>
          </a:prstGeom>
          <a:noFill/>
        </p:spPr>
      </p:pic>
      <p:sp>
        <p:nvSpPr>
          <p:cNvPr id="2" name="Dikdörtgen 1"/>
          <p:cNvSpPr/>
          <p:nvPr/>
        </p:nvSpPr>
        <p:spPr>
          <a:xfrm>
            <a:off x="251520" y="5517232"/>
            <a:ext cx="7992888" cy="1047979"/>
          </a:xfrm>
          <a:prstGeom prst="rect">
            <a:avLst/>
          </a:prstGeom>
        </p:spPr>
        <p:txBody>
          <a:bodyPr wrap="square">
            <a:spAutoFit/>
          </a:bodyPr>
          <a:lstStyle/>
          <a:p>
            <a:pPr>
              <a:lnSpc>
                <a:spcPct val="115000"/>
              </a:lnSpc>
              <a:spcBef>
                <a:spcPts val="600"/>
              </a:spcBef>
              <a:spcAft>
                <a:spcPts val="600"/>
              </a:spcAft>
            </a:pPr>
            <a:r>
              <a:rPr lang="tr-TR" b="1" dirty="0">
                <a:latin typeface="Arial"/>
                <a:ea typeface="Times New Roman"/>
                <a:cs typeface="Times New Roman"/>
              </a:rPr>
              <a:t>Doğan, U</a:t>
            </a:r>
            <a:r>
              <a:rPr lang="tr-TR" dirty="0">
                <a:latin typeface="Arial"/>
                <a:ea typeface="Times New Roman"/>
                <a:cs typeface="Times New Roman"/>
              </a:rPr>
              <a:t>., 2011. </a:t>
            </a:r>
            <a:r>
              <a:rPr lang="tr-TR" dirty="0" err="1">
                <a:latin typeface="Arial"/>
                <a:ea typeface="Times New Roman"/>
                <a:cs typeface="Times New Roman"/>
              </a:rPr>
              <a:t>Climate-controlled</a:t>
            </a:r>
            <a:r>
              <a:rPr lang="tr-TR" dirty="0">
                <a:latin typeface="Arial"/>
                <a:ea typeface="Times New Roman"/>
                <a:cs typeface="Times New Roman"/>
              </a:rPr>
              <a:t> </a:t>
            </a:r>
            <a:r>
              <a:rPr lang="tr-TR" dirty="0" err="1">
                <a:latin typeface="Arial"/>
                <a:ea typeface="Times New Roman"/>
                <a:cs typeface="Times New Roman"/>
              </a:rPr>
              <a:t>river</a:t>
            </a:r>
            <a:r>
              <a:rPr lang="tr-TR" dirty="0">
                <a:latin typeface="Arial"/>
                <a:ea typeface="Times New Roman"/>
                <a:cs typeface="Times New Roman"/>
              </a:rPr>
              <a:t> </a:t>
            </a:r>
            <a:r>
              <a:rPr lang="tr-TR" dirty="0" err="1">
                <a:latin typeface="Arial"/>
                <a:ea typeface="Times New Roman"/>
                <a:cs typeface="Times New Roman"/>
              </a:rPr>
              <a:t>terrace</a:t>
            </a:r>
            <a:r>
              <a:rPr lang="tr-TR" dirty="0">
                <a:latin typeface="Arial"/>
                <a:ea typeface="Times New Roman"/>
                <a:cs typeface="Times New Roman"/>
              </a:rPr>
              <a:t> </a:t>
            </a:r>
            <a:r>
              <a:rPr lang="tr-TR" dirty="0" err="1">
                <a:latin typeface="Arial"/>
                <a:ea typeface="Times New Roman"/>
                <a:cs typeface="Times New Roman"/>
              </a:rPr>
              <a:t>formation</a:t>
            </a:r>
            <a:r>
              <a:rPr lang="tr-TR" dirty="0">
                <a:latin typeface="Arial"/>
                <a:ea typeface="Times New Roman"/>
                <a:cs typeface="Times New Roman"/>
              </a:rPr>
              <a:t> in </a:t>
            </a:r>
            <a:r>
              <a:rPr lang="tr-TR" dirty="0" err="1">
                <a:latin typeface="Arial"/>
                <a:ea typeface="Times New Roman"/>
                <a:cs typeface="Times New Roman"/>
              </a:rPr>
              <a:t>the</a:t>
            </a:r>
            <a:r>
              <a:rPr lang="tr-TR" dirty="0">
                <a:latin typeface="Arial"/>
                <a:ea typeface="Times New Roman"/>
                <a:cs typeface="Times New Roman"/>
              </a:rPr>
              <a:t> Kızılırmak </a:t>
            </a:r>
            <a:r>
              <a:rPr lang="tr-TR" dirty="0" err="1">
                <a:latin typeface="Arial"/>
                <a:ea typeface="Times New Roman"/>
                <a:cs typeface="Times New Roman"/>
              </a:rPr>
              <a:t>Valley</a:t>
            </a:r>
            <a:r>
              <a:rPr lang="tr-TR" dirty="0">
                <a:latin typeface="Arial"/>
                <a:ea typeface="Times New Roman"/>
                <a:cs typeface="Times New Roman"/>
              </a:rPr>
              <a:t>, </a:t>
            </a:r>
            <a:r>
              <a:rPr lang="tr-TR" dirty="0" err="1">
                <a:latin typeface="Arial"/>
                <a:ea typeface="Times New Roman"/>
                <a:cs typeface="Times New Roman"/>
              </a:rPr>
              <a:t>Cappadocia</a:t>
            </a:r>
            <a:r>
              <a:rPr lang="tr-TR" dirty="0">
                <a:latin typeface="Arial"/>
                <a:ea typeface="Times New Roman"/>
                <a:cs typeface="Times New Roman"/>
              </a:rPr>
              <a:t> </a:t>
            </a:r>
            <a:r>
              <a:rPr lang="tr-TR" dirty="0" err="1">
                <a:latin typeface="Arial"/>
                <a:ea typeface="Times New Roman"/>
                <a:cs typeface="Times New Roman"/>
              </a:rPr>
              <a:t>section</a:t>
            </a:r>
            <a:r>
              <a:rPr lang="tr-TR" dirty="0">
                <a:latin typeface="Arial"/>
                <a:ea typeface="Times New Roman"/>
                <a:cs typeface="Times New Roman"/>
              </a:rPr>
              <a:t>, </a:t>
            </a:r>
            <a:r>
              <a:rPr lang="tr-TR" dirty="0" err="1">
                <a:latin typeface="Arial"/>
                <a:ea typeface="Times New Roman"/>
                <a:cs typeface="Times New Roman"/>
              </a:rPr>
              <a:t>Turkey</a:t>
            </a:r>
            <a:r>
              <a:rPr lang="tr-TR" dirty="0">
                <a:latin typeface="Arial"/>
                <a:ea typeface="Times New Roman"/>
                <a:cs typeface="Times New Roman"/>
              </a:rPr>
              <a:t>: </a:t>
            </a:r>
            <a:r>
              <a:rPr lang="tr-TR" dirty="0" err="1">
                <a:latin typeface="Arial"/>
                <a:ea typeface="Times New Roman"/>
                <a:cs typeface="Times New Roman"/>
              </a:rPr>
              <a:t>Inferred</a:t>
            </a:r>
            <a:r>
              <a:rPr lang="tr-TR" dirty="0">
                <a:latin typeface="Arial"/>
                <a:ea typeface="Times New Roman"/>
                <a:cs typeface="Times New Roman"/>
              </a:rPr>
              <a:t> </a:t>
            </a:r>
            <a:r>
              <a:rPr lang="tr-TR" dirty="0" err="1">
                <a:latin typeface="Arial"/>
                <a:ea typeface="Times New Roman"/>
                <a:cs typeface="Times New Roman"/>
              </a:rPr>
              <a:t>from</a:t>
            </a:r>
            <a:r>
              <a:rPr lang="tr-TR" dirty="0">
                <a:latin typeface="Arial"/>
                <a:ea typeface="Times New Roman"/>
                <a:cs typeface="Times New Roman"/>
              </a:rPr>
              <a:t> Ar-Ar </a:t>
            </a:r>
            <a:r>
              <a:rPr lang="tr-TR" dirty="0" err="1">
                <a:latin typeface="Arial"/>
                <a:ea typeface="Times New Roman"/>
                <a:cs typeface="Times New Roman"/>
              </a:rPr>
              <a:t>dating</a:t>
            </a:r>
            <a:r>
              <a:rPr lang="tr-TR" dirty="0">
                <a:latin typeface="Arial"/>
                <a:ea typeface="Times New Roman"/>
                <a:cs typeface="Times New Roman"/>
              </a:rPr>
              <a:t> of </a:t>
            </a:r>
            <a:r>
              <a:rPr lang="tr-TR" dirty="0" err="1">
                <a:latin typeface="Arial"/>
                <a:ea typeface="Times New Roman"/>
                <a:cs typeface="Times New Roman"/>
              </a:rPr>
              <a:t>Quaternary</a:t>
            </a:r>
            <a:r>
              <a:rPr lang="tr-TR" dirty="0">
                <a:latin typeface="Arial"/>
                <a:ea typeface="Times New Roman"/>
                <a:cs typeface="Times New Roman"/>
              </a:rPr>
              <a:t> </a:t>
            </a:r>
            <a:r>
              <a:rPr lang="tr-TR" dirty="0" err="1">
                <a:latin typeface="Arial"/>
                <a:ea typeface="Times New Roman"/>
                <a:cs typeface="Times New Roman"/>
              </a:rPr>
              <a:t>basalts</a:t>
            </a:r>
            <a:r>
              <a:rPr lang="tr-TR" dirty="0">
                <a:latin typeface="Arial"/>
                <a:ea typeface="Times New Roman"/>
                <a:cs typeface="Times New Roman"/>
              </a:rPr>
              <a:t> </a:t>
            </a:r>
            <a:r>
              <a:rPr lang="tr-TR" dirty="0" err="1">
                <a:latin typeface="Arial"/>
                <a:ea typeface="Times New Roman"/>
                <a:cs typeface="Times New Roman"/>
              </a:rPr>
              <a:t>and</a:t>
            </a:r>
            <a:r>
              <a:rPr lang="tr-TR" dirty="0">
                <a:latin typeface="Arial"/>
                <a:ea typeface="Times New Roman"/>
                <a:cs typeface="Times New Roman"/>
              </a:rPr>
              <a:t> </a:t>
            </a:r>
            <a:r>
              <a:rPr lang="tr-TR" dirty="0" err="1">
                <a:latin typeface="Arial"/>
                <a:ea typeface="Times New Roman"/>
                <a:cs typeface="Times New Roman"/>
              </a:rPr>
              <a:t>terraces</a:t>
            </a:r>
            <a:r>
              <a:rPr lang="tr-TR" dirty="0">
                <a:latin typeface="Arial"/>
                <a:ea typeface="Times New Roman"/>
                <a:cs typeface="Times New Roman"/>
              </a:rPr>
              <a:t> </a:t>
            </a:r>
            <a:r>
              <a:rPr lang="tr-TR" dirty="0" err="1">
                <a:latin typeface="Arial"/>
                <a:ea typeface="Times New Roman"/>
                <a:cs typeface="Times New Roman"/>
              </a:rPr>
              <a:t>stratigraphy</a:t>
            </a:r>
            <a:r>
              <a:rPr lang="tr-TR" dirty="0">
                <a:latin typeface="Arial"/>
                <a:ea typeface="Times New Roman"/>
                <a:cs typeface="Times New Roman"/>
              </a:rPr>
              <a:t>. </a:t>
            </a:r>
            <a:r>
              <a:rPr lang="tr-TR" dirty="0" err="1">
                <a:latin typeface="Arial"/>
                <a:ea typeface="Times New Roman"/>
                <a:cs typeface="Times New Roman"/>
              </a:rPr>
              <a:t>Geomorphology</a:t>
            </a:r>
            <a:r>
              <a:rPr lang="tr-TR" dirty="0">
                <a:latin typeface="Arial"/>
                <a:ea typeface="Times New Roman"/>
                <a:cs typeface="Times New Roman"/>
              </a:rPr>
              <a:t> 126</a:t>
            </a:r>
            <a:r>
              <a:rPr lang="tr-TR" i="1" dirty="0">
                <a:latin typeface="Arial"/>
                <a:ea typeface="Times New Roman"/>
                <a:cs typeface="Times New Roman"/>
              </a:rPr>
              <a:t>,  </a:t>
            </a:r>
            <a:r>
              <a:rPr lang="tr-TR" dirty="0">
                <a:latin typeface="Arial"/>
                <a:ea typeface="Times New Roman"/>
                <a:cs typeface="Times New Roman"/>
              </a:rPr>
              <a:t>66–81</a:t>
            </a:r>
            <a:r>
              <a:rPr lang="tr-TR" i="1" dirty="0">
                <a:latin typeface="Arial"/>
                <a:ea typeface="Times New Roman"/>
                <a:cs typeface="Times New Roman"/>
              </a:rPr>
              <a:t>.</a:t>
            </a:r>
            <a:r>
              <a:rPr lang="tr-TR" dirty="0">
                <a:latin typeface="Arial"/>
                <a:ea typeface="Times New Roman"/>
                <a:cs typeface="Times New Roman"/>
              </a:rPr>
              <a:t> </a:t>
            </a:r>
            <a:endParaRPr lang="en-US" dirty="0">
              <a:effectLst/>
              <a:latin typeface="Calibri"/>
              <a:ea typeface="Calibri"/>
              <a:cs typeface="Times New Roman"/>
            </a:endParaRPr>
          </a:p>
        </p:txBody>
      </p:sp>
    </p:spTree>
    <p:extLst>
      <p:ext uri="{BB962C8B-B14F-4D97-AF65-F5344CB8AC3E}">
        <p14:creationId xmlns:p14="http://schemas.microsoft.com/office/powerpoint/2010/main" xmlns="" val="187260656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üve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üven">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üven">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Güve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üven">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üven">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414</Words>
  <Application>Microsoft Office PowerPoint</Application>
  <PresentationFormat>Ekran Gösterisi (4:3)</PresentationFormat>
  <Paragraphs>15</Paragraphs>
  <Slides>12</Slides>
  <Notes>0</Notes>
  <HiddenSlides>0</HiddenSlides>
  <MMClips>0</MMClips>
  <ScaleCrop>false</ScaleCrop>
  <HeadingPairs>
    <vt:vector size="4" baseType="variant">
      <vt:variant>
        <vt:lpstr>Tema</vt:lpstr>
      </vt:variant>
      <vt:variant>
        <vt:i4>3</vt:i4>
      </vt:variant>
      <vt:variant>
        <vt:lpstr>Slayt Başlıkları</vt:lpstr>
      </vt:variant>
      <vt:variant>
        <vt:i4>12</vt:i4>
      </vt:variant>
    </vt:vector>
  </HeadingPairs>
  <TitlesOfParts>
    <vt:vector size="15" baseType="lpstr">
      <vt:lpstr>Ofis Teması</vt:lpstr>
      <vt:lpstr>Güven</vt:lpstr>
      <vt:lpstr>1_Güven</vt:lpstr>
      <vt:lpstr>Akarsu sekileri</vt:lpstr>
      <vt:lpstr>Slayt 2</vt:lpstr>
      <vt:lpstr>Slayt 3</vt:lpstr>
      <vt:lpstr>Slayt 4</vt:lpstr>
      <vt:lpstr>Slayt 5</vt:lpstr>
      <vt:lpstr>Kızılırmak sekileri</vt:lpstr>
      <vt:lpstr>Kızılırmak sekileri</vt:lpstr>
      <vt:lpstr>Slayt 8</vt:lpstr>
      <vt:lpstr>Slayt 9</vt:lpstr>
      <vt:lpstr>Slayt 10</vt:lpstr>
      <vt:lpstr>Slayt 11</vt:lpstr>
      <vt:lpstr>Slayt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Akarsu sekileri</dc:title>
  <dc:creator>Kullanıcı</dc:creator>
  <cp:lastModifiedBy>-</cp:lastModifiedBy>
  <cp:revision>4</cp:revision>
  <dcterms:created xsi:type="dcterms:W3CDTF">2020-01-30T19:52:12Z</dcterms:created>
  <dcterms:modified xsi:type="dcterms:W3CDTF">2020-02-05T09:55:17Z</dcterms:modified>
</cp:coreProperties>
</file>