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319" r:id="rId3"/>
    <p:sldId id="301" r:id="rId4"/>
    <p:sldId id="320" r:id="rId5"/>
    <p:sldId id="300" r:id="rId6"/>
    <p:sldId id="318" r:id="rId7"/>
    <p:sldId id="323" r:id="rId8"/>
    <p:sldId id="317" r:id="rId9"/>
    <p:sldId id="321" r:id="rId10"/>
    <p:sldId id="316" r:id="rId11"/>
    <p:sldId id="322"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notesViewPr>
    <p:cSldViewPr>
      <p:cViewPr varScale="1">
        <p:scale>
          <a:sx n="85" d="100"/>
          <a:sy n="85" d="100"/>
        </p:scale>
        <p:origin x="316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extLst>
      <p:ext uri="{BB962C8B-B14F-4D97-AF65-F5344CB8AC3E}">
        <p14:creationId xmlns:p14="http://schemas.microsoft.com/office/powerpoint/2010/main" val="17753486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extLst>
      <p:ext uri="{BB962C8B-B14F-4D97-AF65-F5344CB8AC3E}">
        <p14:creationId xmlns:p14="http://schemas.microsoft.com/office/powerpoint/2010/main" val="1567426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42559093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1782414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2186505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29451387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1767616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38477110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13609618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12401650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11697640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1556526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6000" y="1124744"/>
            <a:ext cx="6172200" cy="4536504"/>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t>HİN 217 HİNT MİTLERİ</a:t>
            </a:r>
            <a:b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3100" dirty="0">
                <a:effectLst>
                  <a:outerShdw blurRad="38100" dist="38100" dir="2700000" algn="tl">
                    <a:srgbClr val="000000">
                      <a:alpha val="43137"/>
                    </a:srgbClr>
                  </a:outerShdw>
                </a:effectLst>
                <a:latin typeface="Comic Sans MS" pitchFamily="66" charset="0"/>
              </a:rPr>
            </a:br>
            <a: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t>5. hafta</a:t>
            </a:r>
            <a:b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100" dirty="0" err="1">
                <a:solidFill>
                  <a:schemeClr val="accent2">
                    <a:lumMod val="75000"/>
                  </a:schemeClr>
                </a:solidFill>
                <a:effectLst>
                  <a:outerShdw blurRad="38100" dist="38100" dir="2700000" algn="tl">
                    <a:srgbClr val="000000">
                      <a:alpha val="43137"/>
                    </a:srgbClr>
                  </a:outerShdw>
                </a:effectLst>
                <a:latin typeface="Comic Sans MS" pitchFamily="66" charset="0"/>
              </a:rPr>
              <a:t>vedik</a:t>
            </a:r>
            <a: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t> tanrılar: yağmurlu şimşek tanrısı </a:t>
            </a:r>
            <a:r>
              <a:rPr lang="tr-TR" sz="3100" dirty="0" err="1">
                <a:solidFill>
                  <a:schemeClr val="accent2">
                    <a:lumMod val="75000"/>
                  </a:schemeClr>
                </a:solidFill>
                <a:effectLst>
                  <a:outerShdw blurRad="38100" dist="38100" dir="2700000" algn="tl">
                    <a:srgbClr val="000000">
                      <a:alpha val="43137"/>
                    </a:srgbClr>
                  </a:outerShdw>
                </a:effectLst>
                <a:latin typeface="Comic Sans MS" pitchFamily="66" charset="0"/>
              </a:rPr>
              <a:t>indra</a:t>
            </a:r>
            <a:b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31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3100"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4221088"/>
            <a:ext cx="6172200" cy="2448272"/>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sz="1400"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sz="1400"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sz="1400"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sz="1400"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sz="1400"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Pushan</a:t>
            </a:r>
            <a:r>
              <a:rPr lang="tr-TR" dirty="0"/>
              <a:t> da onun kardeşi olarak görünür (VI, 54). Karısı </a:t>
            </a:r>
            <a:r>
              <a:rPr lang="tr-TR" dirty="0" err="1"/>
              <a:t>İndrani‘dir.İndra’nın</a:t>
            </a:r>
            <a:r>
              <a:rPr lang="tr-TR" dirty="0"/>
              <a:t> birlikte dolaştığı pek çok tanrı vardır. </a:t>
            </a:r>
            <a:r>
              <a:rPr lang="tr-TR" dirty="0" err="1"/>
              <a:t>Marutlar</a:t>
            </a:r>
            <a:r>
              <a:rPr lang="tr-TR" dirty="0"/>
              <a:t> onun baş yardımcılarıdırlar. Bu yüzden ona </a:t>
            </a:r>
            <a:r>
              <a:rPr lang="tr-TR" dirty="0" err="1"/>
              <a:t>Marutvan</a:t>
            </a:r>
            <a:r>
              <a:rPr lang="tr-TR" dirty="0"/>
              <a:t> (</a:t>
            </a:r>
            <a:r>
              <a:rPr lang="tr-TR" dirty="0" err="1"/>
              <a:t>Marutlarla</a:t>
            </a:r>
            <a:r>
              <a:rPr lang="tr-TR" dirty="0"/>
              <a:t> Gezen) denir.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1769371257"/>
      </p:ext>
    </p:extLst>
  </p:cSld>
  <p:clrMapOvr>
    <a:masterClrMapping/>
  </p:clrMapOvr>
  <p:transition>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Agni</a:t>
            </a:r>
            <a:r>
              <a:rPr lang="tr-TR" dirty="0"/>
              <a:t> onunla en çok beraber görünen tanrıdır. </a:t>
            </a:r>
            <a:r>
              <a:rPr lang="tr-TR" dirty="0" err="1"/>
              <a:t>İndra</a:t>
            </a:r>
            <a:r>
              <a:rPr lang="tr-TR" dirty="0"/>
              <a:t> bazen de </a:t>
            </a:r>
            <a:r>
              <a:rPr lang="tr-TR" dirty="0" err="1"/>
              <a:t>Varuna</a:t>
            </a:r>
            <a:r>
              <a:rPr lang="tr-TR" dirty="0"/>
              <a:t>, </a:t>
            </a:r>
            <a:r>
              <a:rPr lang="tr-TR" dirty="0" err="1"/>
              <a:t>Vayu</a:t>
            </a:r>
            <a:r>
              <a:rPr lang="tr-TR" dirty="0"/>
              <a:t>, Soma, </a:t>
            </a:r>
            <a:r>
              <a:rPr lang="tr-TR" dirty="0" err="1"/>
              <a:t>Brihaspati</a:t>
            </a:r>
            <a:r>
              <a:rPr lang="tr-TR" dirty="0"/>
              <a:t>, </a:t>
            </a:r>
            <a:r>
              <a:rPr lang="tr-TR" dirty="0" err="1"/>
              <a:t>Pushan</a:t>
            </a:r>
            <a:r>
              <a:rPr lang="tr-TR" dirty="0"/>
              <a:t> ve </a:t>
            </a:r>
            <a:r>
              <a:rPr lang="tr-TR" dirty="0" err="1"/>
              <a:t>Vishnu</a:t>
            </a:r>
            <a:r>
              <a:rPr lang="tr-TR" dirty="0"/>
              <a:t> ile birlikte görünür. </a:t>
            </a:r>
            <a:r>
              <a:rPr lang="tr-TR" dirty="0" err="1"/>
              <a:t>Agni-Vayu-Surya</a:t>
            </a:r>
            <a:r>
              <a:rPr lang="tr-TR" dirty="0"/>
              <a:t> üçlemesinde </a:t>
            </a:r>
            <a:r>
              <a:rPr lang="tr-TR" dirty="0" err="1"/>
              <a:t>İndra</a:t>
            </a:r>
            <a:r>
              <a:rPr lang="tr-TR" dirty="0"/>
              <a:t> sık sık </a:t>
            </a:r>
            <a:r>
              <a:rPr lang="tr-TR" dirty="0" err="1"/>
              <a:t>Vayu’nun</a:t>
            </a:r>
            <a:r>
              <a:rPr lang="tr-TR" dirty="0"/>
              <a:t> yerini alır.</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3729423626"/>
      </p:ext>
    </p:extLst>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2 İçerik Yer Tutucusu"/>
          <p:cNvSpPr txBox="1">
            <a:spLocks/>
          </p:cNvSpPr>
          <p:nvPr/>
        </p:nvSpPr>
        <p:spPr>
          <a:xfrm>
            <a:off x="2857401" y="6138000"/>
            <a:ext cx="7467600" cy="4873752"/>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ctr">
              <a:buNone/>
            </a:pPr>
            <a:endParaRPr lang="tr-TR" dirty="0"/>
          </a:p>
          <a:p>
            <a:pPr algn="ct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pic>
        <p:nvPicPr>
          <p:cNvPr id="3078" name="Picture 6" descr="Ä°lgili res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7401" y="2132856"/>
            <a:ext cx="3370783" cy="428921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
        <p:nvSpPr>
          <p:cNvPr id="4" name="İçerik Yer Tutucusu 3"/>
          <p:cNvSpPr>
            <a:spLocks noGrp="1"/>
          </p:cNvSpPr>
          <p:nvPr>
            <p:ph sz="quarter" idx="1"/>
          </p:nvPr>
        </p:nvSpPr>
        <p:spPr>
          <a:xfrm>
            <a:off x="457200" y="1600200"/>
            <a:ext cx="7467600" cy="4821870"/>
          </a:xfrm>
        </p:spPr>
        <p:txBody>
          <a:bodyPr/>
          <a:lstStyle/>
          <a:p>
            <a:pPr algn="ctr"/>
            <a:r>
              <a:rPr lang="tr-TR" dirty="0"/>
              <a:t>     İNDRA</a:t>
            </a:r>
          </a:p>
        </p:txBody>
      </p:sp>
    </p:spTree>
    <p:extLst>
      <p:ext uri="{BB962C8B-B14F-4D97-AF65-F5344CB8AC3E}">
        <p14:creationId xmlns:p14="http://schemas.microsoft.com/office/powerpoint/2010/main" val="4269194586"/>
      </p:ext>
    </p:extLst>
  </p:cSld>
  <p:clrMapOvr>
    <a:masterClrMapping/>
  </p:clrMapOvr>
  <p:transition>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İndra</a:t>
            </a:r>
            <a:r>
              <a:rPr lang="tr-TR" dirty="0"/>
              <a:t>, </a:t>
            </a:r>
            <a:r>
              <a:rPr lang="tr-TR" dirty="0" err="1"/>
              <a:t>vedik</a:t>
            </a:r>
            <a:r>
              <a:rPr lang="tr-TR" dirty="0"/>
              <a:t> toplumun ulusal tanrısıdır. Rigveda ilahilerinin yaklaşık dörtte biri ona sunulmuştur. Başka hiçbir tanrıya bu kadar ilahi sunulmamıştır. 1028 ilahiden oluşan </a:t>
            </a:r>
            <a:r>
              <a:rPr lang="tr-TR" dirty="0" err="1"/>
              <a:t>Rigveda’nın</a:t>
            </a:r>
            <a:r>
              <a:rPr lang="tr-TR" dirty="0"/>
              <a:t> 250 ilahisi onun adınadır. Bundan başka bir de diğer tanrılarla birlikte anıldığı ilahiler vardır. Şimşekli yağmurlu fırtına tanrısıdır.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4113325110"/>
      </p:ext>
    </p:extLst>
  </p:cSld>
  <p:clrMapOvr>
    <a:masterClrMapping/>
  </p:clrMapOvr>
  <p:transition>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Her zaman kuraklıkla ve karanlıkla mücadele eder. Onları yenerek yağmur yağdırır, suları coşturur. Karanlığı defedip aydınlığı getirir. Bunun dışında, yerli Hint toplulukları üzerinde egemenlik kuran Ari ulusun savaşçı tanrısıdır. Yaratıcı niteliği görülmez.</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3016020384"/>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Soma içkisi içtikten sonra çenesini ve sakalını sallar. Esmer tenli, saçları ve sakalı koyu renklidir. Elinde yere doğru çarptığı şimşeği (</a:t>
            </a:r>
            <a:r>
              <a:rPr lang="tr-TR" dirty="0" err="1"/>
              <a:t>vacra</a:t>
            </a:r>
            <a:r>
              <a:rPr lang="tr-TR" dirty="0"/>
              <a:t>) vardır. Bu silahı, sanatçı tanrı </a:t>
            </a:r>
            <a:r>
              <a:rPr lang="tr-TR" dirty="0" err="1"/>
              <a:t>Tvashtri</a:t>
            </a:r>
            <a:r>
              <a:rPr lang="tr-TR" dirty="0"/>
              <a:t> yapmıştır. </a:t>
            </a:r>
            <a:r>
              <a:rPr lang="tr-TR" dirty="0" err="1"/>
              <a:t>İndra’nın</a:t>
            </a:r>
            <a:r>
              <a:rPr lang="tr-TR" dirty="0"/>
              <a:t> bazı adları bu silahla ilgili olarak verilmiştir; </a:t>
            </a:r>
            <a:r>
              <a:rPr lang="tr-TR" dirty="0" err="1"/>
              <a:t>vacrabahu</a:t>
            </a:r>
            <a:r>
              <a:rPr lang="tr-TR" dirty="0"/>
              <a:t> (</a:t>
            </a:r>
            <a:r>
              <a:rPr lang="tr-TR" dirty="0" err="1"/>
              <a:t>vacra</a:t>
            </a:r>
            <a:r>
              <a:rPr lang="tr-TR" dirty="0"/>
              <a:t> elli), </a:t>
            </a:r>
            <a:r>
              <a:rPr lang="tr-TR" dirty="0" err="1"/>
              <a:t>vacrin</a:t>
            </a:r>
            <a:r>
              <a:rPr lang="tr-TR" dirty="0"/>
              <a:t> (</a:t>
            </a:r>
            <a:r>
              <a:rPr lang="tr-TR" dirty="0" err="1"/>
              <a:t>vacra</a:t>
            </a:r>
            <a:r>
              <a:rPr lang="tr-TR" dirty="0"/>
              <a:t> kullanan)… gibi. Bazen ok ve yay kullanır, bazen de yanında bir kanca taşır.</a:t>
            </a:r>
          </a:p>
          <a:p>
            <a:pPr algn="ct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959226705"/>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İki koyu renkli atın çektiği altından bir arabası vardır. Atları ve arabayı yapanlar ise, göğün sanatçı tanrıları </a:t>
            </a:r>
            <a:r>
              <a:rPr lang="tr-TR" dirty="0" err="1"/>
              <a:t>Ribhulardır</a:t>
            </a:r>
            <a:r>
              <a:rPr lang="tr-TR" dirty="0"/>
              <a:t>.</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3425241525"/>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İndra</a:t>
            </a:r>
            <a:r>
              <a:rPr lang="tr-TR" dirty="0"/>
              <a:t>, başka hiçbir tanrının olmadığı kadar Soma içkisi tiryakisidir (II, 15:1 / VI, 47:2... </a:t>
            </a:r>
            <a:r>
              <a:rPr lang="tr-TR" dirty="0" err="1"/>
              <a:t>vs</a:t>
            </a:r>
            <a:r>
              <a:rPr lang="tr-TR" dirty="0"/>
              <a:t>) ve bu yüzden ona </a:t>
            </a:r>
            <a:r>
              <a:rPr lang="tr-TR" dirty="0" err="1"/>
              <a:t>Somapa</a:t>
            </a:r>
            <a:r>
              <a:rPr lang="tr-TR" dirty="0"/>
              <a:t> (Soma içen) denir. O bu içkiyi, daha çok savaşta güç kazanmak için içer. </a:t>
            </a:r>
            <a:r>
              <a:rPr lang="tr-TR" dirty="0" err="1"/>
              <a:t>Vritra’yı</a:t>
            </a:r>
            <a:r>
              <a:rPr lang="tr-TR" dirty="0"/>
              <a:t> öldürmeden önce üç göl dolusu Soma içmesi (V, 29:7) gerekir. X, 119’daki ilahinin tamamında soma içip sarhoş olan </a:t>
            </a:r>
            <a:r>
              <a:rPr lang="tr-TR" dirty="0" err="1"/>
              <a:t>İndra</a:t>
            </a:r>
            <a:r>
              <a:rPr lang="tr-TR" dirty="0"/>
              <a:t>, kendi büyüklüğünü ve gücünü över.</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934674145"/>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İndra’nın</a:t>
            </a:r>
            <a:r>
              <a:rPr lang="tr-TR" dirty="0"/>
              <a:t> babası, </a:t>
            </a:r>
            <a:r>
              <a:rPr lang="tr-TR" dirty="0" err="1"/>
              <a:t>Agni’ninki</a:t>
            </a:r>
            <a:r>
              <a:rPr lang="tr-TR" dirty="0"/>
              <a:t> gibi </a:t>
            </a:r>
            <a:r>
              <a:rPr lang="tr-TR" dirty="0" err="1"/>
              <a:t>Dyaus’tur</a:t>
            </a:r>
            <a:r>
              <a:rPr lang="tr-TR" dirty="0"/>
              <a:t>. Ancak başka yerlerden anlaşıldığı kadarıyla </a:t>
            </a:r>
            <a:r>
              <a:rPr lang="tr-TR" dirty="0" err="1"/>
              <a:t>Tvashtri</a:t>
            </a:r>
            <a:r>
              <a:rPr lang="tr-TR" dirty="0"/>
              <a:t> de olabilir. Çünkü babasının evinde annesi ona, içmesi için soma verir.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1725527928"/>
      </p:ext>
    </p:extLst>
  </p:cSld>
  <p:clrMapOvr>
    <a:masterClrMapping/>
  </p:clrMapOvr>
  <p:transition>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İndra’nın</a:t>
            </a:r>
            <a:r>
              <a:rPr lang="tr-TR" dirty="0"/>
              <a:t> somayı içtiği ev </a:t>
            </a:r>
            <a:r>
              <a:rPr lang="tr-TR" dirty="0" err="1"/>
              <a:t>Tvashtri’nin</a:t>
            </a:r>
            <a:r>
              <a:rPr lang="tr-TR" dirty="0"/>
              <a:t> evidir (IV, 18:3). Hatta soma içeceğim diye babasını öldürüp annesini dul bıraktığı da söylenir (IV, 18:12). </a:t>
            </a:r>
            <a:r>
              <a:rPr lang="tr-TR" dirty="0" err="1"/>
              <a:t>Agni</a:t>
            </a:r>
            <a:r>
              <a:rPr lang="tr-TR" dirty="0"/>
              <a:t> </a:t>
            </a:r>
            <a:r>
              <a:rPr lang="tr-TR" dirty="0" err="1"/>
              <a:t>İndra’nın</a:t>
            </a:r>
            <a:r>
              <a:rPr lang="tr-TR" dirty="0"/>
              <a:t> ikiz kardeşidir.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1232289841"/>
      </p:ext>
    </p:extLst>
  </p:cSld>
  <p:clrMapOvr>
    <a:masterClrMapping/>
  </p:clrMapOvr>
  <p:transition>
    <p:wheel spokes="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1101</TotalTime>
  <Words>506</Words>
  <Application>Microsoft Office PowerPoint</Application>
  <PresentationFormat>Ekran Gösterisi (4:3)</PresentationFormat>
  <Paragraphs>38</Paragraphs>
  <Slides>11</Slides>
  <Notes>11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217 HİNT MİTLERİ  5. hafta  vedik tanrılar: yağmurlu şimşek tanrısı indra       </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118</cp:revision>
  <dcterms:created xsi:type="dcterms:W3CDTF">2014-11-21T09:52:05Z</dcterms:created>
  <dcterms:modified xsi:type="dcterms:W3CDTF">2020-03-02T19:22:03Z</dcterms:modified>
</cp:coreProperties>
</file>