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6" r:id="rId5"/>
    <p:sldId id="257" r:id="rId6"/>
    <p:sldId id="274" r:id="rId7"/>
    <p:sldId id="281" r:id="rId8"/>
    <p:sldId id="258" r:id="rId9"/>
    <p:sldId id="282"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smtClean="0"/>
              <a:t> POLİTİKALARI</a:t>
            </a:r>
            <a:br>
              <a:rPr lang="tr-TR" smtClean="0"/>
            </a:br>
            <a:r>
              <a:rPr lang="tr-TR" smtClean="0"/>
              <a:t>1.Hafta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Keleş,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a:p>
          <a:p>
            <a:endParaRPr lang="tr-TR" dirty="0"/>
          </a:p>
        </p:txBody>
      </p:sp>
    </p:spTree>
    <p:extLst>
      <p:ext uri="{BB962C8B-B14F-4D97-AF65-F5344CB8AC3E}">
        <p14:creationId xmlns:p14="http://schemas.microsoft.com/office/powerpoint/2010/main" val="360509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İçeriği</a:t>
            </a:r>
            <a:endParaRPr lang="tr-TR" dirty="0"/>
          </a:p>
        </p:txBody>
      </p:sp>
      <p:sp>
        <p:nvSpPr>
          <p:cNvPr id="3" name="İçerik Yer Tutucusu 2"/>
          <p:cNvSpPr>
            <a:spLocks noGrp="1"/>
          </p:cNvSpPr>
          <p:nvPr>
            <p:ph idx="1"/>
          </p:nvPr>
        </p:nvSpPr>
        <p:spPr/>
        <p:txBody>
          <a:bodyPr>
            <a:normAutofit fontScale="85000" lnSpcReduction="20000"/>
          </a:bodyPr>
          <a:lstStyle/>
          <a:p>
            <a:pPr lvl="0"/>
            <a:r>
              <a:rPr lang="tr-TR" dirty="0" smtClean="0"/>
              <a:t>1.Hafta: </a:t>
            </a:r>
            <a:r>
              <a:rPr lang="tr-TR" dirty="0"/>
              <a:t>Temel Kavramlar: (Çevre, Çevre Sorunları, küresel çevre sorunları)</a:t>
            </a:r>
          </a:p>
          <a:p>
            <a:pPr lvl="0"/>
            <a:r>
              <a:rPr lang="tr-TR" dirty="0" smtClean="0"/>
              <a:t>2.Hafta: </a:t>
            </a:r>
            <a:r>
              <a:rPr lang="tr-TR" dirty="0"/>
              <a:t>Çevre Sorunlarının Kaynakları: Yerel ve Küresel Nedenler</a:t>
            </a:r>
          </a:p>
          <a:p>
            <a:pPr lvl="0"/>
            <a:r>
              <a:rPr lang="tr-TR" dirty="0" smtClean="0"/>
              <a:t>3.Hafta: </a:t>
            </a:r>
            <a:r>
              <a:rPr lang="tr-TR" dirty="0"/>
              <a:t>Çevre Sorunlarına Yönelik Bilinçlenme: Uluslararası ve Ulusal Düzeyler</a:t>
            </a:r>
          </a:p>
          <a:p>
            <a:pPr lvl="0"/>
            <a:r>
              <a:rPr lang="tr-TR" dirty="0" smtClean="0"/>
              <a:t>4.Hafta </a:t>
            </a:r>
            <a:r>
              <a:rPr lang="tr-TR" dirty="0"/>
              <a:t>Çevre Sorunlarının Çözümüne Yönelik Yaklaşımlar: Onarımcı Yaklaşım, Önleyici Yaklaşım, İhtiyatlılık İlkesi, Bütünleştirme, Kirleten Öder, Sürdürülebilir Kalkınma</a:t>
            </a:r>
          </a:p>
          <a:p>
            <a:pPr lvl="0"/>
            <a:r>
              <a:rPr lang="tr-TR" dirty="0" smtClean="0"/>
              <a:t>5. Hafta </a:t>
            </a:r>
            <a:r>
              <a:rPr lang="tr-TR" dirty="0"/>
              <a:t>Çevre Sorunlarını Önlemeye Dönük Politikalar: Politika Oluşturma Aşamaları, Çevre Politikası, Uluslararası Çevre Politikası, Ulusal Çevre Politikası</a:t>
            </a:r>
          </a:p>
          <a:p>
            <a:endParaRPr lang="tr-TR" dirty="0"/>
          </a:p>
        </p:txBody>
      </p:sp>
    </p:spTree>
    <p:extLst>
      <p:ext uri="{BB962C8B-B14F-4D97-AF65-F5344CB8AC3E}">
        <p14:creationId xmlns:p14="http://schemas.microsoft.com/office/powerpoint/2010/main" val="43223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İçeriği</a:t>
            </a:r>
            <a:endParaRPr lang="tr-TR" dirty="0"/>
          </a:p>
        </p:txBody>
      </p:sp>
      <p:sp>
        <p:nvSpPr>
          <p:cNvPr id="3" name="İçerik Yer Tutucusu 2"/>
          <p:cNvSpPr>
            <a:spLocks noGrp="1"/>
          </p:cNvSpPr>
          <p:nvPr>
            <p:ph idx="1"/>
          </p:nvPr>
        </p:nvSpPr>
        <p:spPr/>
        <p:txBody>
          <a:bodyPr>
            <a:normAutofit fontScale="92500"/>
          </a:bodyPr>
          <a:lstStyle/>
          <a:p>
            <a:pPr lvl="0"/>
            <a:r>
              <a:rPr lang="tr-TR" dirty="0" smtClean="0"/>
              <a:t>6. </a:t>
            </a:r>
            <a:r>
              <a:rPr lang="tr-TR" dirty="0" err="1" smtClean="0"/>
              <a:t>Hafta:Türkiye’de</a:t>
            </a:r>
            <a:r>
              <a:rPr lang="tr-TR" dirty="0" smtClean="0"/>
              <a:t> </a:t>
            </a:r>
            <a:r>
              <a:rPr lang="tr-TR" dirty="0"/>
              <a:t>Çevre Politikasının Gelişimi</a:t>
            </a:r>
          </a:p>
          <a:p>
            <a:pPr lvl="0"/>
            <a:r>
              <a:rPr lang="tr-TR" dirty="0" smtClean="0"/>
              <a:t>7.Hafta: </a:t>
            </a:r>
            <a:r>
              <a:rPr lang="tr-TR" dirty="0"/>
              <a:t>Türkiye’de Çevre Yönetimi ve Örgütlenmesi</a:t>
            </a:r>
          </a:p>
          <a:p>
            <a:pPr lvl="0"/>
            <a:r>
              <a:rPr lang="tr-TR" dirty="0" smtClean="0"/>
              <a:t>8. </a:t>
            </a:r>
            <a:r>
              <a:rPr lang="tr-TR" dirty="0" err="1" smtClean="0"/>
              <a:t>Hafta:Çevre</a:t>
            </a:r>
            <a:r>
              <a:rPr lang="tr-TR" dirty="0"/>
              <a:t> </a:t>
            </a:r>
            <a:r>
              <a:rPr lang="tr-TR" dirty="0" smtClean="0"/>
              <a:t>Yönetimi ve örgütlenmesi (devam)</a:t>
            </a:r>
          </a:p>
          <a:p>
            <a:pPr lvl="0"/>
            <a:r>
              <a:rPr lang="tr-TR" dirty="0" smtClean="0"/>
              <a:t> 9. Hafta: </a:t>
            </a:r>
            <a:r>
              <a:rPr lang="tr-TR" dirty="0"/>
              <a:t>Türkiye’de Çevre Politikasının Unsurları: Merkezi Yönetim, Merkezi Yönetimin Taşra Örgütü, Çevre ve Şehircilik Bakanlığı, Yerel Yönetimler, STK’lar ve Diğerleri</a:t>
            </a:r>
          </a:p>
          <a:p>
            <a:pPr lvl="0"/>
            <a:r>
              <a:rPr lang="tr-TR" dirty="0" smtClean="0"/>
              <a:t>10.Hafta: Çevre </a:t>
            </a:r>
            <a:r>
              <a:rPr lang="tr-TR" dirty="0"/>
              <a:t>ve Ekonomi (Farklı Ülkelerde Çevre Vergileri, Çevre korumada Ekonomik Önlemler)</a:t>
            </a:r>
          </a:p>
          <a:p>
            <a:endParaRPr lang="tr-TR" dirty="0"/>
          </a:p>
        </p:txBody>
      </p:sp>
    </p:spTree>
    <p:extLst>
      <p:ext uri="{BB962C8B-B14F-4D97-AF65-F5344CB8AC3E}">
        <p14:creationId xmlns:p14="http://schemas.microsoft.com/office/powerpoint/2010/main" val="54379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11. </a:t>
            </a:r>
            <a:r>
              <a:rPr lang="tr-TR" dirty="0" err="1"/>
              <a:t>Hafta:Çevre</a:t>
            </a:r>
            <a:r>
              <a:rPr lang="tr-TR" dirty="0"/>
              <a:t> ve İnsan Hakları</a:t>
            </a:r>
          </a:p>
          <a:p>
            <a:pPr lvl="0"/>
            <a:r>
              <a:rPr lang="tr-TR" dirty="0"/>
              <a:t>12.Hafta: Çevre Hukuku: (Çevre hukuku amacı, ilkeleri, vd.)</a:t>
            </a:r>
          </a:p>
          <a:p>
            <a:r>
              <a:rPr lang="tr-TR" dirty="0"/>
              <a:t>13.Hafta:Türkiye’de Çevre Korumaya Yönelik Hukuksal  Düzenlemeler (Anayasa, Çevre Yasası ve çevre ile ilgili diğer yasalar, tüzükler, yönetmelikler, uluslararası sözleşmeler, Kanun hükmünde Kararnameler)</a:t>
            </a:r>
          </a:p>
          <a:p>
            <a:pPr lvl="0"/>
            <a:r>
              <a:rPr lang="tr-TR" dirty="0"/>
              <a:t>14.Hafta</a:t>
            </a:r>
            <a:r>
              <a:rPr lang="tr-TR"/>
              <a:t>: </a:t>
            </a:r>
            <a:r>
              <a:rPr lang="tr-TR" smtClean="0"/>
              <a:t>Çevre ve Etik</a:t>
            </a:r>
            <a:endParaRPr lang="tr-TR" dirty="0"/>
          </a:p>
          <a:p>
            <a:endParaRPr lang="tr-TR" dirty="0"/>
          </a:p>
        </p:txBody>
      </p:sp>
    </p:spTree>
    <p:extLst>
      <p:ext uri="{BB962C8B-B14F-4D97-AF65-F5344CB8AC3E}">
        <p14:creationId xmlns:p14="http://schemas.microsoft.com/office/powerpoint/2010/main" val="206927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smtClean="0"/>
              <a:t> </a:t>
            </a:r>
            <a:r>
              <a:rPr lang="tr-TR" dirty="0"/>
              <a:t>21. yüzyılın başlarında büyük ölçüde insan etkinlikleri nedeniyle insanlık tarihinde daha önce rastlanmamış çevre sorunlarını yaşamakta olduğumuzu söyleyebiliriz. Yeryüzündeki yaşam, altmış beş milyon yıl önceki dinozorlar çağından bu yana yaşanan en büyük kitlesel yok oluş tehlikesiyle karşı karşıya bulunuyor. Günde yüzden fazla tür tükenmektedir ve bu oran önümüzdeki birkaç on yıl içinde iki-üç katına çıkabilecektir.</a:t>
            </a: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sz="2800" dirty="0"/>
              <a:t>Dünya gezegeni üzerinde yaşamın sürekliliğinin temeli olan hava, su, toprak gibi doğal kaynaklar hızla kirlenmekte ya da tükenmektedir. Hızlı nüfus artışı, sanayileşme ve kalkınma çabaları, doğal değerler üzerindeki baskıyı daha da artırmaktadır. </a:t>
            </a:r>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Doğal kaynakların tükenme ya da bozulma tehlikesi, zehirli atık sorunu bugünkü nesillerin yanı sıra gelecek kuşakların yaşam kalitesini de olumsuz etkileyecektir. Bugünkü çevre sorunlarımızın birçoğu, eski kuşakların etkinlikleri ve kararlarının bir sonucudur.</a:t>
            </a:r>
          </a:p>
          <a:p>
            <a:endParaRPr lang="en-US" dirty="0"/>
          </a:p>
        </p:txBody>
      </p:sp>
    </p:spTree>
    <p:extLst>
      <p:ext uri="{BB962C8B-B14F-4D97-AF65-F5344CB8AC3E}">
        <p14:creationId xmlns:p14="http://schemas.microsoft.com/office/powerpoint/2010/main" val="17114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Yeryüzünün doğal alanları, sulak alanları, tarım arazileri, ormanları, meraları imara açılmakta, çeşitli biçimlerde tahrip edilebilmektedir. Ozon tabakasının tahribi, sera etkisi, iklim değişikliği, çölleşme gibi küresel çevre sorunları dünya gezegeninin geleceğini tehlikeye sokmaktadır.  </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 </a:t>
            </a:r>
          </a:p>
          <a:p>
            <a:r>
              <a:rPr lang="tr-TR" dirty="0"/>
              <a:t>Çevre sorunlarının bilimsel, teknolojik, siyasal, ekonomik, toplumsal, fiziksel, ekolojik, kültürel boyutları olduğu gibi etik ve felsefe ile de yakından ilişkilidir.  Bu derste çevrenin çok boyutlu, çok disiplinli yapısının etik bir çerçevede kavranmasına çalışılacaktır.</a:t>
            </a:r>
          </a:p>
          <a:p>
            <a:endParaRPr lang="en-US" dirty="0"/>
          </a:p>
        </p:txBody>
      </p:sp>
    </p:spTree>
    <p:extLst>
      <p:ext uri="{BB962C8B-B14F-4D97-AF65-F5344CB8AC3E}">
        <p14:creationId xmlns:p14="http://schemas.microsoft.com/office/powerpoint/2010/main" val="19502282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81</TotalTime>
  <Words>428</Words>
  <Application>Microsoft Office PowerPoint</Application>
  <PresentationFormat>Ekran Gösterisi (4:3)</PresentationFormat>
  <Paragraphs>32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Calisto MT</vt:lpstr>
      <vt:lpstr>Mistral</vt:lpstr>
      <vt:lpstr>Wingdings 2</vt:lpstr>
      <vt:lpstr>Travelogue</vt:lpstr>
      <vt:lpstr>ÇEVRE POLİTİKALARI 1.Hafta</vt:lpstr>
      <vt:lpstr>Ders İçeriği</vt:lpstr>
      <vt:lpstr>Ders İçeriği</vt:lpstr>
      <vt:lpstr>PowerPoint Sunusu</vt:lpstr>
      <vt:lpstr>ÇEVRE</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23</cp:revision>
  <dcterms:created xsi:type="dcterms:W3CDTF">2014-03-19T06:29:54Z</dcterms:created>
  <dcterms:modified xsi:type="dcterms:W3CDTF">2019-11-29T13:00:58Z</dcterms:modified>
</cp:coreProperties>
</file>